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6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6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6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62" r:id="rId2"/>
    <p:sldId id="297" r:id="rId3"/>
    <p:sldId id="331" r:id="rId4"/>
    <p:sldId id="259" r:id="rId5"/>
    <p:sldId id="258" r:id="rId6"/>
    <p:sldId id="330" r:id="rId7"/>
    <p:sldId id="333" r:id="rId8"/>
    <p:sldId id="278" r:id="rId9"/>
    <p:sldId id="334" r:id="rId10"/>
    <p:sldId id="279" r:id="rId11"/>
    <p:sldId id="261" r:id="rId12"/>
    <p:sldId id="324" r:id="rId13"/>
    <p:sldId id="325" r:id="rId14"/>
    <p:sldId id="326" r:id="rId15"/>
    <p:sldId id="327" r:id="rId16"/>
    <p:sldId id="322" r:id="rId17"/>
    <p:sldId id="280" r:id="rId18"/>
    <p:sldId id="335" r:id="rId19"/>
    <p:sldId id="336" r:id="rId20"/>
    <p:sldId id="337" r:id="rId21"/>
    <p:sldId id="281" r:id="rId22"/>
    <p:sldId id="338" r:id="rId23"/>
    <p:sldId id="339" r:id="rId24"/>
    <p:sldId id="340" r:id="rId25"/>
    <p:sldId id="260" r:id="rId26"/>
    <p:sldId id="341" r:id="rId27"/>
    <p:sldId id="342" r:id="rId28"/>
    <p:sldId id="343" r:id="rId29"/>
    <p:sldId id="344" r:id="rId30"/>
    <p:sldId id="345" r:id="rId31"/>
    <p:sldId id="277" r:id="rId32"/>
    <p:sldId id="346" r:id="rId33"/>
    <p:sldId id="273" r:id="rId34"/>
    <p:sldId id="294" r:id="rId35"/>
    <p:sldId id="274" r:id="rId36"/>
    <p:sldId id="296" r:id="rId37"/>
    <p:sldId id="293" r:id="rId38"/>
    <p:sldId id="275" r:id="rId39"/>
    <p:sldId id="315" r:id="rId40"/>
    <p:sldId id="317" r:id="rId41"/>
    <p:sldId id="263" r:id="rId42"/>
    <p:sldId id="313" r:id="rId43"/>
    <p:sldId id="286" r:id="rId44"/>
    <p:sldId id="287" r:id="rId45"/>
    <p:sldId id="328" r:id="rId46"/>
    <p:sldId id="264" r:id="rId47"/>
    <p:sldId id="329" r:id="rId48"/>
    <p:sldId id="257" r:id="rId49"/>
    <p:sldId id="298" r:id="rId50"/>
    <p:sldId id="300" r:id="rId51"/>
    <p:sldId id="299" r:id="rId52"/>
    <p:sldId id="301" r:id="rId53"/>
    <p:sldId id="302" r:id="rId54"/>
    <p:sldId id="303" r:id="rId55"/>
    <p:sldId id="314" r:id="rId56"/>
    <p:sldId id="332" r:id="rId57"/>
    <p:sldId id="276" r:id="rId58"/>
    <p:sldId id="319" r:id="rId59"/>
    <p:sldId id="320" r:id="rId60"/>
    <p:sldId id="318" r:id="rId61"/>
    <p:sldId id="321" r:id="rId62"/>
    <p:sldId id="267"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6096" userDrawn="1">
          <p15:clr>
            <a:srgbClr val="A4A3A4"/>
          </p15:clr>
        </p15:guide>
        <p15:guide id="3" userDrawn="1">
          <p15:clr>
            <a:srgbClr val="A4A3A4"/>
          </p15:clr>
        </p15:guide>
        <p15:guide id="4" orient="horz" pos="3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6AE"/>
    <a:srgbClr val="F27020"/>
    <a:srgbClr val="DDF0E5"/>
    <a:srgbClr val="274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36" autoAdjust="0"/>
  </p:normalViewPr>
  <p:slideViewPr>
    <p:cSldViewPr snapToGrid="0">
      <p:cViewPr varScale="1">
        <p:scale>
          <a:sx n="110" d="100"/>
          <a:sy n="110" d="100"/>
        </p:scale>
        <p:origin x="76" y="96"/>
      </p:cViewPr>
      <p:guideLst>
        <p:guide orient="horz" pos="744"/>
        <p:guide pos="6096"/>
        <p:guide/>
        <p:guide orient="horz" pos="3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78EE7-D6A6-4FC9-96AE-0479C9D1AF1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8DF7447-CD07-4900-922F-F4B64A339C7A}">
      <dgm:prSet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Strategic Plan</a:t>
          </a:r>
        </a:p>
      </dgm:t>
    </dgm:pt>
    <dgm:pt modelId="{D6C8B45D-75DA-4607-8CD0-709A918E8EAF}" type="parTrans" cxnId="{8A877362-6B44-42D1-AF69-8D2DD06E97F1}">
      <dgm:prSet/>
      <dgm:spPr/>
      <dgm:t>
        <a:bodyPr/>
        <a:lstStyle/>
        <a:p>
          <a:endParaRPr lang="en-US"/>
        </a:p>
      </dgm:t>
    </dgm:pt>
    <dgm:pt modelId="{B2F181F7-D311-4530-BC5E-F6FBB1D4BE03}" type="sibTrans" cxnId="{8A877362-6B44-42D1-AF69-8D2DD06E97F1}">
      <dgm:prSet/>
      <dgm:spPr/>
      <dgm:t>
        <a:bodyPr/>
        <a:lstStyle/>
        <a:p>
          <a:endParaRPr lang="en-US"/>
        </a:p>
      </dgm:t>
    </dgm:pt>
    <dgm:pt modelId="{3567F407-72B8-4815-88F0-00E3D0A3CB8C}">
      <dgm:prSet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Comms Strategy</a:t>
          </a:r>
        </a:p>
      </dgm:t>
    </dgm:pt>
    <dgm:pt modelId="{0BDD0A70-A23B-4CF4-996F-C5882E605D5B}" type="parTrans" cxnId="{66E99375-BDDE-49FB-A33A-782194CF6CD5}">
      <dgm:prSet/>
      <dgm:spPr/>
      <dgm:t>
        <a:bodyPr/>
        <a:lstStyle/>
        <a:p>
          <a:endParaRPr lang="en-US"/>
        </a:p>
      </dgm:t>
    </dgm:pt>
    <dgm:pt modelId="{350D6742-48E2-4A4A-B204-733DE3F98E9E}" type="sibTrans" cxnId="{66E99375-BDDE-49FB-A33A-782194CF6CD5}">
      <dgm:prSet/>
      <dgm:spPr/>
      <dgm:t>
        <a:bodyPr/>
        <a:lstStyle/>
        <a:p>
          <a:endParaRPr lang="en-US"/>
        </a:p>
      </dgm:t>
    </dgm:pt>
    <dgm:pt modelId="{BCA3F7BB-F356-4892-8EF4-45191347A441}">
      <dgm:prSet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Mon Valley Clean Air Fund</a:t>
          </a:r>
        </a:p>
      </dgm:t>
    </dgm:pt>
    <dgm:pt modelId="{5CA289A3-C645-4C1F-A39A-B1E1A622B7BC}" type="parTrans" cxnId="{47F3DA19-C357-4082-BCAF-B518B3F3A250}">
      <dgm:prSet/>
      <dgm:spPr/>
      <dgm:t>
        <a:bodyPr/>
        <a:lstStyle/>
        <a:p>
          <a:endParaRPr lang="en-US"/>
        </a:p>
      </dgm:t>
    </dgm:pt>
    <dgm:pt modelId="{11437101-32F9-4224-82B5-C0AA250E3479}" type="sibTrans" cxnId="{47F3DA19-C357-4082-BCAF-B518B3F3A250}">
      <dgm:prSet/>
      <dgm:spPr/>
      <dgm:t>
        <a:bodyPr/>
        <a:lstStyle/>
        <a:p>
          <a:endParaRPr lang="en-US"/>
        </a:p>
      </dgm:t>
    </dgm:pt>
    <dgm:pt modelId="{6B54A4F1-A26B-4FD5-9C1F-B0ECB62C5284}">
      <dgm:prSet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Grant Priorities</a:t>
          </a:r>
        </a:p>
      </dgm:t>
    </dgm:pt>
    <dgm:pt modelId="{06999B5D-958C-4797-92D3-78FBCFDE62B3}" type="parTrans" cxnId="{1886F940-2293-48EC-8FBF-6CA414A515C9}">
      <dgm:prSet/>
      <dgm:spPr/>
      <dgm:t>
        <a:bodyPr/>
        <a:lstStyle/>
        <a:p>
          <a:endParaRPr lang="en-US"/>
        </a:p>
      </dgm:t>
    </dgm:pt>
    <dgm:pt modelId="{E08F3137-9037-4BA4-8332-FD153789A0B2}" type="sibTrans" cxnId="{1886F940-2293-48EC-8FBF-6CA414A515C9}">
      <dgm:prSet/>
      <dgm:spPr/>
      <dgm:t>
        <a:bodyPr/>
        <a:lstStyle/>
        <a:p>
          <a:endParaRPr lang="en-US"/>
        </a:p>
      </dgm:t>
    </dgm:pt>
    <dgm:pt modelId="{4FA6017B-B780-422D-BA3E-20F4D58E4224}">
      <dgm:prSet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Capacity Building</a:t>
          </a:r>
        </a:p>
      </dgm:t>
    </dgm:pt>
    <dgm:pt modelId="{3C309E3D-4658-46C1-95C4-03A599754ECE}" type="parTrans" cxnId="{21EA739D-DB95-4BF3-B704-D50B065C1C46}">
      <dgm:prSet/>
      <dgm:spPr/>
      <dgm:t>
        <a:bodyPr/>
        <a:lstStyle/>
        <a:p>
          <a:endParaRPr lang="en-US"/>
        </a:p>
      </dgm:t>
    </dgm:pt>
    <dgm:pt modelId="{DF10D440-579A-47DC-A1D5-A5ADA9A49F36}" type="sibTrans" cxnId="{21EA739D-DB95-4BF3-B704-D50B065C1C46}">
      <dgm:prSet/>
      <dgm:spPr/>
      <dgm:t>
        <a:bodyPr/>
        <a:lstStyle/>
        <a:p>
          <a:endParaRPr lang="en-US"/>
        </a:p>
      </dgm:t>
    </dgm:pt>
    <dgm:pt modelId="{8F302D8E-FEDE-41C7-8010-FDF5C1256D1A}">
      <dgm:prSet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DEIRJ</a:t>
          </a:r>
        </a:p>
      </dgm:t>
    </dgm:pt>
    <dgm:pt modelId="{1718A48C-B648-483C-AEDB-F76FB6C1E231}" type="parTrans" cxnId="{D6DD2721-69F1-44BE-85EC-39EEF2F956B2}">
      <dgm:prSet/>
      <dgm:spPr/>
      <dgm:t>
        <a:bodyPr/>
        <a:lstStyle/>
        <a:p>
          <a:endParaRPr lang="en-US"/>
        </a:p>
      </dgm:t>
    </dgm:pt>
    <dgm:pt modelId="{37F2BCB5-B1DE-4568-A83C-B98C44F3048B}" type="sibTrans" cxnId="{D6DD2721-69F1-44BE-85EC-39EEF2F956B2}">
      <dgm:prSet/>
      <dgm:spPr/>
      <dgm:t>
        <a:bodyPr/>
        <a:lstStyle/>
        <a:p>
          <a:endParaRPr lang="en-US"/>
        </a:p>
      </dgm:t>
    </dgm:pt>
    <dgm:pt modelId="{0B8C0480-8694-4602-BC45-D472016D55F6}">
      <dgm:prSet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Vision Council</a:t>
          </a:r>
        </a:p>
      </dgm:t>
    </dgm:pt>
    <dgm:pt modelId="{0790B592-1BBE-4947-8D5D-A7E20128D9D4}" type="parTrans" cxnId="{F09F059A-5ADD-4CEC-BD6A-D58EABAA79A2}">
      <dgm:prSet/>
      <dgm:spPr/>
      <dgm:t>
        <a:bodyPr/>
        <a:lstStyle/>
        <a:p>
          <a:endParaRPr lang="en-US"/>
        </a:p>
      </dgm:t>
    </dgm:pt>
    <dgm:pt modelId="{83F16300-E557-46D8-BFDB-AF15F1AA8CE7}" type="sibTrans" cxnId="{F09F059A-5ADD-4CEC-BD6A-D58EABAA79A2}">
      <dgm:prSet/>
      <dgm:spPr/>
      <dgm:t>
        <a:bodyPr/>
        <a:lstStyle/>
        <a:p>
          <a:endParaRPr lang="en-US"/>
        </a:p>
      </dgm:t>
    </dgm:pt>
    <dgm:pt modelId="{FBE0549A-7E69-4814-86E7-DBDBBA1F8661}">
      <dgm:prSet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Jefferson Votes</a:t>
          </a:r>
        </a:p>
      </dgm:t>
    </dgm:pt>
    <dgm:pt modelId="{0A00D89A-716B-44F3-98D1-A8167CD00497}" type="parTrans" cxnId="{1C39075D-7D4E-43FE-A68E-06C710519C04}">
      <dgm:prSet/>
      <dgm:spPr/>
      <dgm:t>
        <a:bodyPr/>
        <a:lstStyle/>
        <a:p>
          <a:endParaRPr lang="en-US"/>
        </a:p>
      </dgm:t>
    </dgm:pt>
    <dgm:pt modelId="{0621B30D-E55D-4D50-A5D1-5615D40E6D22}" type="sibTrans" cxnId="{1C39075D-7D4E-43FE-A68E-06C710519C04}">
      <dgm:prSet/>
      <dgm:spPr/>
      <dgm:t>
        <a:bodyPr/>
        <a:lstStyle/>
        <a:p>
          <a:endParaRPr lang="en-US"/>
        </a:p>
      </dgm:t>
    </dgm:pt>
    <dgm:pt modelId="{7C76C9C1-C14C-4C5D-A575-876A05132F78}" type="pres">
      <dgm:prSet presAssocID="{8C478EE7-D6A6-4FC9-96AE-0479C9D1AF1B}" presName="CompostProcess" presStyleCnt="0">
        <dgm:presLayoutVars>
          <dgm:dir/>
          <dgm:resizeHandles val="exact"/>
        </dgm:presLayoutVars>
      </dgm:prSet>
      <dgm:spPr/>
    </dgm:pt>
    <dgm:pt modelId="{07E89D57-9F58-4B58-AE5C-2DFE73D56473}" type="pres">
      <dgm:prSet presAssocID="{8C478EE7-D6A6-4FC9-96AE-0479C9D1AF1B}" presName="arrow" presStyleLbl="bgShp" presStyleIdx="0" presStyleCnt="1"/>
      <dgm:spPr/>
    </dgm:pt>
    <dgm:pt modelId="{2B42FB1A-BDDC-4631-9C98-BCE059A2B6D2}" type="pres">
      <dgm:prSet presAssocID="{8C478EE7-D6A6-4FC9-96AE-0479C9D1AF1B}" presName="linearProcess" presStyleCnt="0"/>
      <dgm:spPr/>
    </dgm:pt>
    <dgm:pt modelId="{D0329383-A971-4BD4-B42D-DC878938341D}" type="pres">
      <dgm:prSet presAssocID="{08DF7447-CD07-4900-922F-F4B64A339C7A}" presName="textNode" presStyleLbl="node1" presStyleIdx="0" presStyleCnt="8" custScaleX="107072" custScaleY="162822">
        <dgm:presLayoutVars>
          <dgm:bulletEnabled val="1"/>
        </dgm:presLayoutVars>
      </dgm:prSet>
      <dgm:spPr/>
    </dgm:pt>
    <dgm:pt modelId="{5EA4D507-0F43-4182-8A96-0DD327C260C0}" type="pres">
      <dgm:prSet presAssocID="{B2F181F7-D311-4530-BC5E-F6FBB1D4BE03}" presName="sibTrans" presStyleCnt="0"/>
      <dgm:spPr/>
    </dgm:pt>
    <dgm:pt modelId="{33E693E5-CA3E-4723-B4D1-759204D78567}" type="pres">
      <dgm:prSet presAssocID="{3567F407-72B8-4815-88F0-00E3D0A3CB8C}" presName="textNode" presStyleLbl="node1" presStyleIdx="1" presStyleCnt="8" custScaleY="162822">
        <dgm:presLayoutVars>
          <dgm:bulletEnabled val="1"/>
        </dgm:presLayoutVars>
      </dgm:prSet>
      <dgm:spPr/>
    </dgm:pt>
    <dgm:pt modelId="{B06BCBBC-529F-4094-BF64-829957A181E5}" type="pres">
      <dgm:prSet presAssocID="{350D6742-48E2-4A4A-B204-733DE3F98E9E}" presName="sibTrans" presStyleCnt="0"/>
      <dgm:spPr/>
    </dgm:pt>
    <dgm:pt modelId="{A61D955A-C1FF-467C-B3A3-A8ADB754335D}" type="pres">
      <dgm:prSet presAssocID="{BCA3F7BB-F356-4892-8EF4-45191347A441}" presName="textNode" presStyleLbl="node1" presStyleIdx="2" presStyleCnt="8" custScaleY="162822">
        <dgm:presLayoutVars>
          <dgm:bulletEnabled val="1"/>
        </dgm:presLayoutVars>
      </dgm:prSet>
      <dgm:spPr/>
    </dgm:pt>
    <dgm:pt modelId="{8DA5BC71-E02D-4D3A-8FFC-BA06F5595DE3}" type="pres">
      <dgm:prSet presAssocID="{11437101-32F9-4224-82B5-C0AA250E3479}" presName="sibTrans" presStyleCnt="0"/>
      <dgm:spPr/>
    </dgm:pt>
    <dgm:pt modelId="{26386B8C-2867-48DD-87E6-C02E59CD5EEA}" type="pres">
      <dgm:prSet presAssocID="{6B54A4F1-A26B-4FD5-9C1F-B0ECB62C5284}" presName="textNode" presStyleLbl="node1" presStyleIdx="3" presStyleCnt="8" custScaleX="107381" custScaleY="162822">
        <dgm:presLayoutVars>
          <dgm:bulletEnabled val="1"/>
        </dgm:presLayoutVars>
      </dgm:prSet>
      <dgm:spPr/>
    </dgm:pt>
    <dgm:pt modelId="{646CEDD9-9C26-4DC3-836A-63D9A7B73634}" type="pres">
      <dgm:prSet presAssocID="{E08F3137-9037-4BA4-8332-FD153789A0B2}" presName="sibTrans" presStyleCnt="0"/>
      <dgm:spPr/>
    </dgm:pt>
    <dgm:pt modelId="{C5248CF0-251C-4BBD-8CA2-6F5C5C633A9B}" type="pres">
      <dgm:prSet presAssocID="{4FA6017B-B780-422D-BA3E-20F4D58E4224}" presName="textNode" presStyleLbl="node1" presStyleIdx="4" presStyleCnt="8" custScaleY="162822">
        <dgm:presLayoutVars>
          <dgm:bulletEnabled val="1"/>
        </dgm:presLayoutVars>
      </dgm:prSet>
      <dgm:spPr/>
    </dgm:pt>
    <dgm:pt modelId="{D87FA2B3-1B91-4241-856E-926104C6D2BB}" type="pres">
      <dgm:prSet presAssocID="{DF10D440-579A-47DC-A1D5-A5ADA9A49F36}" presName="sibTrans" presStyleCnt="0"/>
      <dgm:spPr/>
    </dgm:pt>
    <dgm:pt modelId="{5CD838ED-5F1F-4A07-AA60-1B6B467D3983}" type="pres">
      <dgm:prSet presAssocID="{8F302D8E-FEDE-41C7-8010-FDF5C1256D1A}" presName="textNode" presStyleLbl="node1" presStyleIdx="5" presStyleCnt="8" custScaleY="162822">
        <dgm:presLayoutVars>
          <dgm:bulletEnabled val="1"/>
        </dgm:presLayoutVars>
      </dgm:prSet>
      <dgm:spPr/>
    </dgm:pt>
    <dgm:pt modelId="{CE0369C9-C265-413C-8242-7A81627C66C6}" type="pres">
      <dgm:prSet presAssocID="{37F2BCB5-B1DE-4568-A83C-B98C44F3048B}" presName="sibTrans" presStyleCnt="0"/>
      <dgm:spPr/>
    </dgm:pt>
    <dgm:pt modelId="{B0C8CE90-6539-42EB-87AB-EC0D97EA3930}" type="pres">
      <dgm:prSet presAssocID="{0B8C0480-8694-4602-BC45-D472016D55F6}" presName="textNode" presStyleLbl="node1" presStyleIdx="6" presStyleCnt="8" custScaleY="162822">
        <dgm:presLayoutVars>
          <dgm:bulletEnabled val="1"/>
        </dgm:presLayoutVars>
      </dgm:prSet>
      <dgm:spPr/>
    </dgm:pt>
    <dgm:pt modelId="{BD937FE1-BFDE-4F5C-A9EC-831095A93BFA}" type="pres">
      <dgm:prSet presAssocID="{83F16300-E557-46D8-BFDB-AF15F1AA8CE7}" presName="sibTrans" presStyleCnt="0"/>
      <dgm:spPr/>
    </dgm:pt>
    <dgm:pt modelId="{3081B6FA-1F90-40AB-B2B1-95AF55A7EA77}" type="pres">
      <dgm:prSet presAssocID="{FBE0549A-7E69-4814-86E7-DBDBBA1F8661}" presName="textNode" presStyleLbl="node1" presStyleIdx="7" presStyleCnt="8" custScaleX="113452" custScaleY="162822">
        <dgm:presLayoutVars>
          <dgm:bulletEnabled val="1"/>
        </dgm:presLayoutVars>
      </dgm:prSet>
      <dgm:spPr/>
    </dgm:pt>
  </dgm:ptLst>
  <dgm:cxnLst>
    <dgm:cxn modelId="{47F3DA19-C357-4082-BCAF-B518B3F3A250}" srcId="{8C478EE7-D6A6-4FC9-96AE-0479C9D1AF1B}" destId="{BCA3F7BB-F356-4892-8EF4-45191347A441}" srcOrd="2" destOrd="0" parTransId="{5CA289A3-C645-4C1F-A39A-B1E1A622B7BC}" sibTransId="{11437101-32F9-4224-82B5-C0AA250E3479}"/>
    <dgm:cxn modelId="{0BD3E71F-C4E7-47D1-9FF6-7A89E611BC4E}" type="presOf" srcId="{6B54A4F1-A26B-4FD5-9C1F-B0ECB62C5284}" destId="{26386B8C-2867-48DD-87E6-C02E59CD5EEA}" srcOrd="0" destOrd="0" presId="urn:microsoft.com/office/officeart/2005/8/layout/hProcess9"/>
    <dgm:cxn modelId="{D6DD2721-69F1-44BE-85EC-39EEF2F956B2}" srcId="{8C478EE7-D6A6-4FC9-96AE-0479C9D1AF1B}" destId="{8F302D8E-FEDE-41C7-8010-FDF5C1256D1A}" srcOrd="5" destOrd="0" parTransId="{1718A48C-B648-483C-AEDB-F76FB6C1E231}" sibTransId="{37F2BCB5-B1DE-4568-A83C-B98C44F3048B}"/>
    <dgm:cxn modelId="{1E0B5536-3A1C-4F35-B462-B6EAFF862228}" type="presOf" srcId="{8F302D8E-FEDE-41C7-8010-FDF5C1256D1A}" destId="{5CD838ED-5F1F-4A07-AA60-1B6B467D3983}" srcOrd="0" destOrd="0" presId="urn:microsoft.com/office/officeart/2005/8/layout/hProcess9"/>
    <dgm:cxn modelId="{1886F940-2293-48EC-8FBF-6CA414A515C9}" srcId="{8C478EE7-D6A6-4FC9-96AE-0479C9D1AF1B}" destId="{6B54A4F1-A26B-4FD5-9C1F-B0ECB62C5284}" srcOrd="3" destOrd="0" parTransId="{06999B5D-958C-4797-92D3-78FBCFDE62B3}" sibTransId="{E08F3137-9037-4BA4-8332-FD153789A0B2}"/>
    <dgm:cxn modelId="{1C39075D-7D4E-43FE-A68E-06C710519C04}" srcId="{8C478EE7-D6A6-4FC9-96AE-0479C9D1AF1B}" destId="{FBE0549A-7E69-4814-86E7-DBDBBA1F8661}" srcOrd="7" destOrd="0" parTransId="{0A00D89A-716B-44F3-98D1-A8167CD00497}" sibTransId="{0621B30D-E55D-4D50-A5D1-5615D40E6D22}"/>
    <dgm:cxn modelId="{8A877362-6B44-42D1-AF69-8D2DD06E97F1}" srcId="{8C478EE7-D6A6-4FC9-96AE-0479C9D1AF1B}" destId="{08DF7447-CD07-4900-922F-F4B64A339C7A}" srcOrd="0" destOrd="0" parTransId="{D6C8B45D-75DA-4607-8CD0-709A918E8EAF}" sibTransId="{B2F181F7-D311-4530-BC5E-F6FBB1D4BE03}"/>
    <dgm:cxn modelId="{E4021069-A377-4307-A468-BCE10C801F81}" type="presOf" srcId="{08DF7447-CD07-4900-922F-F4B64A339C7A}" destId="{D0329383-A971-4BD4-B42D-DC878938341D}" srcOrd="0" destOrd="0" presId="urn:microsoft.com/office/officeart/2005/8/layout/hProcess9"/>
    <dgm:cxn modelId="{C23A3F71-E51A-4368-8516-E1476D0E71A8}" type="presOf" srcId="{0B8C0480-8694-4602-BC45-D472016D55F6}" destId="{B0C8CE90-6539-42EB-87AB-EC0D97EA3930}" srcOrd="0" destOrd="0" presId="urn:microsoft.com/office/officeart/2005/8/layout/hProcess9"/>
    <dgm:cxn modelId="{66E99375-BDDE-49FB-A33A-782194CF6CD5}" srcId="{8C478EE7-D6A6-4FC9-96AE-0479C9D1AF1B}" destId="{3567F407-72B8-4815-88F0-00E3D0A3CB8C}" srcOrd="1" destOrd="0" parTransId="{0BDD0A70-A23B-4CF4-996F-C5882E605D5B}" sibTransId="{350D6742-48E2-4A4A-B204-733DE3F98E9E}"/>
    <dgm:cxn modelId="{3488808B-ADCB-4BBF-9FA5-34FA475BF8DE}" type="presOf" srcId="{8C478EE7-D6A6-4FC9-96AE-0479C9D1AF1B}" destId="{7C76C9C1-C14C-4C5D-A575-876A05132F78}" srcOrd="0" destOrd="0" presId="urn:microsoft.com/office/officeart/2005/8/layout/hProcess9"/>
    <dgm:cxn modelId="{95DA5F91-439E-42E3-80FB-C9C7E8BC4CEB}" type="presOf" srcId="{FBE0549A-7E69-4814-86E7-DBDBBA1F8661}" destId="{3081B6FA-1F90-40AB-B2B1-95AF55A7EA77}" srcOrd="0" destOrd="0" presId="urn:microsoft.com/office/officeart/2005/8/layout/hProcess9"/>
    <dgm:cxn modelId="{F09F059A-5ADD-4CEC-BD6A-D58EABAA79A2}" srcId="{8C478EE7-D6A6-4FC9-96AE-0479C9D1AF1B}" destId="{0B8C0480-8694-4602-BC45-D472016D55F6}" srcOrd="6" destOrd="0" parTransId="{0790B592-1BBE-4947-8D5D-A7E20128D9D4}" sibTransId="{83F16300-E557-46D8-BFDB-AF15F1AA8CE7}"/>
    <dgm:cxn modelId="{21EA739D-DB95-4BF3-B704-D50B065C1C46}" srcId="{8C478EE7-D6A6-4FC9-96AE-0479C9D1AF1B}" destId="{4FA6017B-B780-422D-BA3E-20F4D58E4224}" srcOrd="4" destOrd="0" parTransId="{3C309E3D-4658-46C1-95C4-03A599754ECE}" sibTransId="{DF10D440-579A-47DC-A1D5-A5ADA9A49F36}"/>
    <dgm:cxn modelId="{605101C2-05BA-41F6-8933-BF94335FE4D1}" type="presOf" srcId="{BCA3F7BB-F356-4892-8EF4-45191347A441}" destId="{A61D955A-C1FF-467C-B3A3-A8ADB754335D}" srcOrd="0" destOrd="0" presId="urn:microsoft.com/office/officeart/2005/8/layout/hProcess9"/>
    <dgm:cxn modelId="{4F94FAE0-E754-40EA-9425-36A3B4FFA6CC}" type="presOf" srcId="{4FA6017B-B780-422D-BA3E-20F4D58E4224}" destId="{C5248CF0-251C-4BBD-8CA2-6F5C5C633A9B}" srcOrd="0" destOrd="0" presId="urn:microsoft.com/office/officeart/2005/8/layout/hProcess9"/>
    <dgm:cxn modelId="{AF3BD4F7-3EF6-40BA-9FEC-D931115AE410}" type="presOf" srcId="{3567F407-72B8-4815-88F0-00E3D0A3CB8C}" destId="{33E693E5-CA3E-4723-B4D1-759204D78567}" srcOrd="0" destOrd="0" presId="urn:microsoft.com/office/officeart/2005/8/layout/hProcess9"/>
    <dgm:cxn modelId="{03E3BC36-F304-494A-98B8-ADA81F373F48}" type="presParOf" srcId="{7C76C9C1-C14C-4C5D-A575-876A05132F78}" destId="{07E89D57-9F58-4B58-AE5C-2DFE73D56473}" srcOrd="0" destOrd="0" presId="urn:microsoft.com/office/officeart/2005/8/layout/hProcess9"/>
    <dgm:cxn modelId="{9DCADFAC-55DF-4AA9-AD1F-4CE8FE3994D3}" type="presParOf" srcId="{7C76C9C1-C14C-4C5D-A575-876A05132F78}" destId="{2B42FB1A-BDDC-4631-9C98-BCE059A2B6D2}" srcOrd="1" destOrd="0" presId="urn:microsoft.com/office/officeart/2005/8/layout/hProcess9"/>
    <dgm:cxn modelId="{392C401A-EDE7-4C49-AF88-FC77ECD24491}" type="presParOf" srcId="{2B42FB1A-BDDC-4631-9C98-BCE059A2B6D2}" destId="{D0329383-A971-4BD4-B42D-DC878938341D}" srcOrd="0" destOrd="0" presId="urn:microsoft.com/office/officeart/2005/8/layout/hProcess9"/>
    <dgm:cxn modelId="{19AA50EA-5A95-49C5-871A-E970C973ADCE}" type="presParOf" srcId="{2B42FB1A-BDDC-4631-9C98-BCE059A2B6D2}" destId="{5EA4D507-0F43-4182-8A96-0DD327C260C0}" srcOrd="1" destOrd="0" presId="urn:microsoft.com/office/officeart/2005/8/layout/hProcess9"/>
    <dgm:cxn modelId="{E6D61B41-04B1-443C-B4AA-47F83C6D8B87}" type="presParOf" srcId="{2B42FB1A-BDDC-4631-9C98-BCE059A2B6D2}" destId="{33E693E5-CA3E-4723-B4D1-759204D78567}" srcOrd="2" destOrd="0" presId="urn:microsoft.com/office/officeart/2005/8/layout/hProcess9"/>
    <dgm:cxn modelId="{B48F8DEE-2DE1-4A59-9634-E442AEF33EFE}" type="presParOf" srcId="{2B42FB1A-BDDC-4631-9C98-BCE059A2B6D2}" destId="{B06BCBBC-529F-4094-BF64-829957A181E5}" srcOrd="3" destOrd="0" presId="urn:microsoft.com/office/officeart/2005/8/layout/hProcess9"/>
    <dgm:cxn modelId="{8AC745DE-D6F4-4B43-940B-618188B581CD}" type="presParOf" srcId="{2B42FB1A-BDDC-4631-9C98-BCE059A2B6D2}" destId="{A61D955A-C1FF-467C-B3A3-A8ADB754335D}" srcOrd="4" destOrd="0" presId="urn:microsoft.com/office/officeart/2005/8/layout/hProcess9"/>
    <dgm:cxn modelId="{2593ED7E-7019-4E24-A1A2-7DDB622F334F}" type="presParOf" srcId="{2B42FB1A-BDDC-4631-9C98-BCE059A2B6D2}" destId="{8DA5BC71-E02D-4D3A-8FFC-BA06F5595DE3}" srcOrd="5" destOrd="0" presId="urn:microsoft.com/office/officeart/2005/8/layout/hProcess9"/>
    <dgm:cxn modelId="{FAAE3818-DC57-4764-8D7B-A2E6548C1659}" type="presParOf" srcId="{2B42FB1A-BDDC-4631-9C98-BCE059A2B6D2}" destId="{26386B8C-2867-48DD-87E6-C02E59CD5EEA}" srcOrd="6" destOrd="0" presId="urn:microsoft.com/office/officeart/2005/8/layout/hProcess9"/>
    <dgm:cxn modelId="{988B1254-E56B-42FD-AD29-288F103483CF}" type="presParOf" srcId="{2B42FB1A-BDDC-4631-9C98-BCE059A2B6D2}" destId="{646CEDD9-9C26-4DC3-836A-63D9A7B73634}" srcOrd="7" destOrd="0" presId="urn:microsoft.com/office/officeart/2005/8/layout/hProcess9"/>
    <dgm:cxn modelId="{44388A27-3101-48C9-AD38-943FCE2EC52F}" type="presParOf" srcId="{2B42FB1A-BDDC-4631-9C98-BCE059A2B6D2}" destId="{C5248CF0-251C-4BBD-8CA2-6F5C5C633A9B}" srcOrd="8" destOrd="0" presId="urn:microsoft.com/office/officeart/2005/8/layout/hProcess9"/>
    <dgm:cxn modelId="{3108414F-A0B2-4B17-A0E9-9408D77C72A5}" type="presParOf" srcId="{2B42FB1A-BDDC-4631-9C98-BCE059A2B6D2}" destId="{D87FA2B3-1B91-4241-856E-926104C6D2BB}" srcOrd="9" destOrd="0" presId="urn:microsoft.com/office/officeart/2005/8/layout/hProcess9"/>
    <dgm:cxn modelId="{4016FE35-9E7C-4C62-B806-4AA8191DBCF2}" type="presParOf" srcId="{2B42FB1A-BDDC-4631-9C98-BCE059A2B6D2}" destId="{5CD838ED-5F1F-4A07-AA60-1B6B467D3983}" srcOrd="10" destOrd="0" presId="urn:microsoft.com/office/officeart/2005/8/layout/hProcess9"/>
    <dgm:cxn modelId="{1E8B55FA-BBC4-49B9-869A-FB610042EBE1}" type="presParOf" srcId="{2B42FB1A-BDDC-4631-9C98-BCE059A2B6D2}" destId="{CE0369C9-C265-413C-8242-7A81627C66C6}" srcOrd="11" destOrd="0" presId="urn:microsoft.com/office/officeart/2005/8/layout/hProcess9"/>
    <dgm:cxn modelId="{EC9A95AE-8CCC-43DE-BC98-9687901AECD7}" type="presParOf" srcId="{2B42FB1A-BDDC-4631-9C98-BCE059A2B6D2}" destId="{B0C8CE90-6539-42EB-87AB-EC0D97EA3930}" srcOrd="12" destOrd="0" presId="urn:microsoft.com/office/officeart/2005/8/layout/hProcess9"/>
    <dgm:cxn modelId="{D68B5F3D-499E-4560-8C2A-973A02D4717E}" type="presParOf" srcId="{2B42FB1A-BDDC-4631-9C98-BCE059A2B6D2}" destId="{BD937FE1-BFDE-4F5C-A9EC-831095A93BFA}" srcOrd="13" destOrd="0" presId="urn:microsoft.com/office/officeart/2005/8/layout/hProcess9"/>
    <dgm:cxn modelId="{0CE632FB-D30E-4120-9802-B2B1A5AF4143}" type="presParOf" srcId="{2B42FB1A-BDDC-4631-9C98-BCE059A2B6D2}" destId="{3081B6FA-1F90-40AB-B2B1-95AF55A7EA77}"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338337-D7D6-4FE2-86B6-814F9C7AB57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7018CE7-DBBE-40CD-8890-178219DB6173}">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A settlement due to Litigation between PennEnvironment, Clean Air Council, Allegheny County Health Department vs. U.S. Steel resulting in an agreement from U.S. Steel to pay $5 Million in settlement funds.</a:t>
          </a:r>
        </a:p>
      </dgm:t>
    </dgm:pt>
    <dgm:pt modelId="{91235DDA-7265-42D1-B52C-BCC2713FD9AF}" type="parTrans" cxnId="{13274CDB-42C3-44F2-B3BF-49ADEB0B5727}">
      <dgm:prSet/>
      <dgm:spPr/>
      <dgm:t>
        <a:bodyPr/>
        <a:lstStyle/>
        <a:p>
          <a:endParaRPr lang="en-US"/>
        </a:p>
      </dgm:t>
    </dgm:pt>
    <dgm:pt modelId="{2DB63AD1-61E7-48B3-84D2-6FFE749EFAFB}" type="sibTrans" cxnId="{13274CDB-42C3-44F2-B3BF-49ADEB0B5727}">
      <dgm:prSet/>
      <dgm:spPr/>
      <dgm:t>
        <a:bodyPr/>
        <a:lstStyle/>
        <a:p>
          <a:endParaRPr lang="en-US"/>
        </a:p>
      </dgm:t>
    </dgm:pt>
    <dgm:pt modelId="{6224410E-97BB-403D-B37B-D10B8B67C6E5}">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ACHD asked Jefferson Regional Foundation to distribute $2.25 Million of the settlement funds via grantmaking. </a:t>
          </a:r>
        </a:p>
      </dgm:t>
    </dgm:pt>
    <dgm:pt modelId="{54121632-482D-4B3A-8778-2431C9A8FFFA}" type="parTrans" cxnId="{34FE49BA-7C12-44E3-BEBC-015F5ED7E844}">
      <dgm:prSet/>
      <dgm:spPr/>
      <dgm:t>
        <a:bodyPr/>
        <a:lstStyle/>
        <a:p>
          <a:endParaRPr lang="en-US"/>
        </a:p>
      </dgm:t>
    </dgm:pt>
    <dgm:pt modelId="{8A8387B1-88F5-4EB6-B3C8-BEE55D17B70C}" type="sibTrans" cxnId="{34FE49BA-7C12-44E3-BEBC-015F5ED7E844}">
      <dgm:prSet/>
      <dgm:spPr/>
      <dgm:t>
        <a:bodyPr/>
        <a:lstStyle/>
        <a:p>
          <a:endParaRPr lang="en-US"/>
        </a:p>
      </dgm:t>
    </dgm:pt>
    <dgm:pt modelId="{54AACA2F-B71F-4208-A3BA-2D231D9084C4}" type="pres">
      <dgm:prSet presAssocID="{B0338337-D7D6-4FE2-86B6-814F9C7AB579}" presName="linear" presStyleCnt="0">
        <dgm:presLayoutVars>
          <dgm:animLvl val="lvl"/>
          <dgm:resizeHandles val="exact"/>
        </dgm:presLayoutVars>
      </dgm:prSet>
      <dgm:spPr/>
    </dgm:pt>
    <dgm:pt modelId="{48D1603F-AECC-4F3E-A87A-65F98D63FE72}" type="pres">
      <dgm:prSet presAssocID="{47018CE7-DBBE-40CD-8890-178219DB6173}" presName="parentText" presStyleLbl="node1" presStyleIdx="0" presStyleCnt="2">
        <dgm:presLayoutVars>
          <dgm:chMax val="0"/>
          <dgm:bulletEnabled val="1"/>
        </dgm:presLayoutVars>
      </dgm:prSet>
      <dgm:spPr/>
    </dgm:pt>
    <dgm:pt modelId="{07D85182-3083-493B-92F2-E268D3D0A58B}" type="pres">
      <dgm:prSet presAssocID="{2DB63AD1-61E7-48B3-84D2-6FFE749EFAFB}" presName="spacer" presStyleCnt="0"/>
      <dgm:spPr/>
    </dgm:pt>
    <dgm:pt modelId="{88F7BCE6-88C9-4EB3-A05D-D518731C4D03}" type="pres">
      <dgm:prSet presAssocID="{6224410E-97BB-403D-B37B-D10B8B67C6E5}" presName="parentText" presStyleLbl="node1" presStyleIdx="1" presStyleCnt="2" custScaleY="62326">
        <dgm:presLayoutVars>
          <dgm:chMax val="0"/>
          <dgm:bulletEnabled val="1"/>
        </dgm:presLayoutVars>
      </dgm:prSet>
      <dgm:spPr/>
    </dgm:pt>
  </dgm:ptLst>
  <dgm:cxnLst>
    <dgm:cxn modelId="{6A963D77-65FE-4231-B209-E60227E76A99}" type="presOf" srcId="{B0338337-D7D6-4FE2-86B6-814F9C7AB579}" destId="{54AACA2F-B71F-4208-A3BA-2D231D9084C4}" srcOrd="0" destOrd="0" presId="urn:microsoft.com/office/officeart/2005/8/layout/vList2"/>
    <dgm:cxn modelId="{F8ABBC96-CCBF-4E80-8FB5-F3968B8C13AA}" type="presOf" srcId="{6224410E-97BB-403D-B37B-D10B8B67C6E5}" destId="{88F7BCE6-88C9-4EB3-A05D-D518731C4D03}" srcOrd="0" destOrd="0" presId="urn:microsoft.com/office/officeart/2005/8/layout/vList2"/>
    <dgm:cxn modelId="{34FE49BA-7C12-44E3-BEBC-015F5ED7E844}" srcId="{B0338337-D7D6-4FE2-86B6-814F9C7AB579}" destId="{6224410E-97BB-403D-B37B-D10B8B67C6E5}" srcOrd="1" destOrd="0" parTransId="{54121632-482D-4B3A-8778-2431C9A8FFFA}" sibTransId="{8A8387B1-88F5-4EB6-B3C8-BEE55D17B70C}"/>
    <dgm:cxn modelId="{78A7C3CE-02AC-4AA9-9B20-7956E3AE46DE}" type="presOf" srcId="{47018CE7-DBBE-40CD-8890-178219DB6173}" destId="{48D1603F-AECC-4F3E-A87A-65F98D63FE72}" srcOrd="0" destOrd="0" presId="urn:microsoft.com/office/officeart/2005/8/layout/vList2"/>
    <dgm:cxn modelId="{13274CDB-42C3-44F2-B3BF-49ADEB0B5727}" srcId="{B0338337-D7D6-4FE2-86B6-814F9C7AB579}" destId="{47018CE7-DBBE-40CD-8890-178219DB6173}" srcOrd="0" destOrd="0" parTransId="{91235DDA-7265-42D1-B52C-BCC2713FD9AF}" sibTransId="{2DB63AD1-61E7-48B3-84D2-6FFE749EFAFB}"/>
    <dgm:cxn modelId="{CEC6A0F5-D0F1-4A1C-B7F2-59FD34A6D7B5}" type="presParOf" srcId="{54AACA2F-B71F-4208-A3BA-2D231D9084C4}" destId="{48D1603F-AECC-4F3E-A87A-65F98D63FE72}" srcOrd="0" destOrd="0" presId="urn:microsoft.com/office/officeart/2005/8/layout/vList2"/>
    <dgm:cxn modelId="{7A10059C-ED9F-4BA3-9172-3EFFE7691A6E}" type="presParOf" srcId="{54AACA2F-B71F-4208-A3BA-2D231D9084C4}" destId="{07D85182-3083-493B-92F2-E268D3D0A58B}" srcOrd="1" destOrd="0" presId="urn:microsoft.com/office/officeart/2005/8/layout/vList2"/>
    <dgm:cxn modelId="{DFD0F7C6-A916-4CED-9DE5-54666764AA31}" type="presParOf" srcId="{54AACA2F-B71F-4208-A3BA-2D231D9084C4}" destId="{88F7BCE6-88C9-4EB3-A05D-D518731C4D0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2ED3E6-C306-46E6-96E7-119E7191E190}"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E794419A-A427-4734-80EE-0D9D1E7D9E6E}">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JRF was not part of the litigation. </a:t>
          </a:r>
        </a:p>
      </dgm:t>
    </dgm:pt>
    <dgm:pt modelId="{F763BA90-A73C-41D7-8D81-86C1582F32B5}" type="parTrans" cxnId="{5E2DE807-1F41-407D-A353-B99D85D48FF8}">
      <dgm:prSet/>
      <dgm:spPr/>
      <dgm:t>
        <a:bodyPr/>
        <a:lstStyle/>
        <a:p>
          <a:endParaRPr lang="en-US"/>
        </a:p>
      </dgm:t>
    </dgm:pt>
    <dgm:pt modelId="{8629BE47-04F9-4A8A-939D-43BC1DEF64EA}" type="sibTrans" cxnId="{5E2DE807-1F41-407D-A353-B99D85D48FF8}">
      <dgm:prSet/>
      <dgm:spPr/>
      <dgm:t>
        <a:bodyPr/>
        <a:lstStyle/>
        <a:p>
          <a:endParaRPr lang="en-US"/>
        </a:p>
      </dgm:t>
    </dgm:pt>
    <dgm:pt modelId="{722AB6DA-B8BF-4FC5-8DBA-F0B9EB1AF1E1}">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This fund is called the </a:t>
          </a:r>
          <a:r>
            <a:rPr lang="en-US" b="1" dirty="0">
              <a:latin typeface="Roboto" panose="02000000000000000000" pitchFamily="2" charset="0"/>
              <a:ea typeface="Roboto" panose="02000000000000000000" pitchFamily="2" charset="0"/>
              <a:cs typeface="Roboto" panose="02000000000000000000" pitchFamily="2" charset="0"/>
            </a:rPr>
            <a:t>Mon Valley Clean Air Fund</a:t>
          </a:r>
          <a:r>
            <a:rPr lang="en-US" dirty="0">
              <a:latin typeface="Roboto" panose="02000000000000000000" pitchFamily="2" charset="0"/>
              <a:ea typeface="Roboto" panose="02000000000000000000" pitchFamily="2" charset="0"/>
              <a:cs typeface="Roboto" panose="02000000000000000000" pitchFamily="2" charset="0"/>
            </a:rPr>
            <a:t>. </a:t>
          </a:r>
        </a:p>
      </dgm:t>
    </dgm:pt>
    <dgm:pt modelId="{45C113AC-E5AD-4FE2-9A87-86458DDAD6A6}" type="parTrans" cxnId="{71AD2E85-2ECF-4C71-8550-B1DCEF5BA7FE}">
      <dgm:prSet/>
      <dgm:spPr/>
      <dgm:t>
        <a:bodyPr/>
        <a:lstStyle/>
        <a:p>
          <a:endParaRPr lang="en-US"/>
        </a:p>
      </dgm:t>
    </dgm:pt>
    <dgm:pt modelId="{70E43CD2-18BD-4358-9530-620618E645B8}" type="sibTrans" cxnId="{71AD2E85-2ECF-4C71-8550-B1DCEF5BA7FE}">
      <dgm:prSet/>
      <dgm:spPr/>
      <dgm:t>
        <a:bodyPr/>
        <a:lstStyle/>
        <a:p>
          <a:endParaRPr lang="en-US"/>
        </a:p>
      </dgm:t>
    </dgm:pt>
    <dgm:pt modelId="{E9414A6B-CCBD-44E1-8D0C-DD1DFD33C6E5}">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Communities included that are part of the JRF footprint are:</a:t>
          </a:r>
        </a:p>
      </dgm:t>
    </dgm:pt>
    <dgm:pt modelId="{320DCCCB-24E5-4EEA-B71C-ABED5E5211C3}" type="parTrans" cxnId="{6EDFD7C0-75CC-4EB4-97F9-1E8E0DADE201}">
      <dgm:prSet/>
      <dgm:spPr/>
      <dgm:t>
        <a:bodyPr/>
        <a:lstStyle/>
        <a:p>
          <a:endParaRPr lang="en-US"/>
        </a:p>
      </dgm:t>
    </dgm:pt>
    <dgm:pt modelId="{F6B003D7-9EF7-402B-97D4-9E0A57EB4F7B}" type="sibTrans" cxnId="{6EDFD7C0-75CC-4EB4-97F9-1E8E0DADE201}">
      <dgm:prSet/>
      <dgm:spPr/>
      <dgm:t>
        <a:bodyPr/>
        <a:lstStyle/>
        <a:p>
          <a:endParaRPr lang="en-US"/>
        </a:p>
      </dgm:t>
    </dgm:pt>
    <dgm:pt modelId="{27E8152C-76B1-4C7E-8901-1F4F6E78D745}">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Clairton, Dravosburg, Duquesne, Elizabeth Borough, Elizabeth Township, Forward, Glassport, Jefferson Hills, Liberty, Lincoln, McKeesport, Pleasant Hills, Port Vue, Versailles, West Elizabeth and West Mifflin.</a:t>
          </a:r>
        </a:p>
      </dgm:t>
    </dgm:pt>
    <dgm:pt modelId="{9BDB85F5-8362-4FB1-8BD1-528CE26431BB}" type="parTrans" cxnId="{D745D6EA-221C-43A8-BE5F-EF2CFCA1B542}">
      <dgm:prSet/>
      <dgm:spPr/>
      <dgm:t>
        <a:bodyPr/>
        <a:lstStyle/>
        <a:p>
          <a:endParaRPr lang="en-US"/>
        </a:p>
      </dgm:t>
    </dgm:pt>
    <dgm:pt modelId="{CE555948-D926-4091-AB9A-668D36F579B3}" type="sibTrans" cxnId="{D745D6EA-221C-43A8-BE5F-EF2CFCA1B542}">
      <dgm:prSet/>
      <dgm:spPr/>
      <dgm:t>
        <a:bodyPr/>
        <a:lstStyle/>
        <a:p>
          <a:endParaRPr lang="en-US"/>
        </a:p>
      </dgm:t>
    </dgm:pt>
    <dgm:pt modelId="{862FDEF4-F691-4CED-B408-2CCDFEF19C79}">
      <dgm:prSet/>
      <dgm:spPr/>
      <dgm:t>
        <a:bodyPr/>
        <a:lstStyle/>
        <a:p>
          <a:r>
            <a:rPr lang="en-US" b="1" dirty="0">
              <a:latin typeface="Roboto" panose="02000000000000000000" pitchFamily="2" charset="0"/>
              <a:ea typeface="Roboto" panose="02000000000000000000" pitchFamily="2" charset="0"/>
              <a:cs typeface="Roboto" panose="02000000000000000000" pitchFamily="2" charset="0"/>
            </a:rPr>
            <a:t>Additional Communities that will be included for this fund are:</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DC5630A4-9F12-4FC4-BA4C-DD73DE61486D}" type="parTrans" cxnId="{FEBD7345-2D42-4870-86F8-5F56529A9DCC}">
      <dgm:prSet/>
      <dgm:spPr/>
      <dgm:t>
        <a:bodyPr/>
        <a:lstStyle/>
        <a:p>
          <a:endParaRPr lang="en-US"/>
        </a:p>
      </dgm:t>
    </dgm:pt>
    <dgm:pt modelId="{021CD09A-7818-4384-A670-50F28B3D3141}" type="sibTrans" cxnId="{FEBD7345-2D42-4870-86F8-5F56529A9DCC}">
      <dgm:prSet/>
      <dgm:spPr/>
      <dgm:t>
        <a:bodyPr/>
        <a:lstStyle/>
        <a:p>
          <a:endParaRPr lang="en-US"/>
        </a:p>
      </dgm:t>
    </dgm:pt>
    <dgm:pt modelId="{D225B5A0-1AC7-4A91-B950-DC6269E8F8F5}">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Braddock, East McKeesport, East Pittsburgh, North Braddock, North Versailles &amp; Wall</a:t>
          </a:r>
        </a:p>
      </dgm:t>
    </dgm:pt>
    <dgm:pt modelId="{1B00B26D-0224-4FDD-B038-33DD2EB629B7}" type="parTrans" cxnId="{CD863E43-EA10-4FCE-8165-45CAF27ADDD6}">
      <dgm:prSet/>
      <dgm:spPr/>
      <dgm:t>
        <a:bodyPr/>
        <a:lstStyle/>
        <a:p>
          <a:endParaRPr lang="en-US"/>
        </a:p>
      </dgm:t>
    </dgm:pt>
    <dgm:pt modelId="{D40C4CB5-1666-4DA7-84F6-F35769C5817D}" type="sibTrans" cxnId="{CD863E43-EA10-4FCE-8165-45CAF27ADDD6}">
      <dgm:prSet/>
      <dgm:spPr/>
      <dgm:t>
        <a:bodyPr/>
        <a:lstStyle/>
        <a:p>
          <a:endParaRPr lang="en-US"/>
        </a:p>
      </dgm:t>
    </dgm:pt>
    <dgm:pt modelId="{53931AFE-264E-4F87-8FED-A57E3EB53295}" type="pres">
      <dgm:prSet presAssocID="{B52ED3E6-C306-46E6-96E7-119E7191E190}" presName="linear" presStyleCnt="0">
        <dgm:presLayoutVars>
          <dgm:animLvl val="lvl"/>
          <dgm:resizeHandles val="exact"/>
        </dgm:presLayoutVars>
      </dgm:prSet>
      <dgm:spPr/>
    </dgm:pt>
    <dgm:pt modelId="{E1CEBD42-CEE3-4B02-85D1-2E8C9D60C03D}" type="pres">
      <dgm:prSet presAssocID="{E794419A-A427-4734-80EE-0D9D1E7D9E6E}" presName="parentText" presStyleLbl="node1" presStyleIdx="0" presStyleCnt="3">
        <dgm:presLayoutVars>
          <dgm:chMax val="0"/>
          <dgm:bulletEnabled val="1"/>
        </dgm:presLayoutVars>
      </dgm:prSet>
      <dgm:spPr/>
    </dgm:pt>
    <dgm:pt modelId="{B0B48F1A-C79D-4BFB-9978-DAFCF7025649}" type="pres">
      <dgm:prSet presAssocID="{8629BE47-04F9-4A8A-939D-43BC1DEF64EA}" presName="spacer" presStyleCnt="0"/>
      <dgm:spPr/>
    </dgm:pt>
    <dgm:pt modelId="{42D08BA6-53F9-44E0-B17A-987859E72696}" type="pres">
      <dgm:prSet presAssocID="{722AB6DA-B8BF-4FC5-8DBA-F0B9EB1AF1E1}" presName="parentText" presStyleLbl="node1" presStyleIdx="1" presStyleCnt="3">
        <dgm:presLayoutVars>
          <dgm:chMax val="0"/>
          <dgm:bulletEnabled val="1"/>
        </dgm:presLayoutVars>
      </dgm:prSet>
      <dgm:spPr/>
    </dgm:pt>
    <dgm:pt modelId="{B1682FEB-4F10-4DF9-906C-7EDDD05536A6}" type="pres">
      <dgm:prSet presAssocID="{70E43CD2-18BD-4358-9530-620618E645B8}" presName="spacer" presStyleCnt="0"/>
      <dgm:spPr/>
    </dgm:pt>
    <dgm:pt modelId="{BEBFFE7B-7612-4241-8398-90767CB10014}" type="pres">
      <dgm:prSet presAssocID="{E9414A6B-CCBD-44E1-8D0C-DD1DFD33C6E5}" presName="parentText" presStyleLbl="node1" presStyleIdx="2" presStyleCnt="3">
        <dgm:presLayoutVars>
          <dgm:chMax val="0"/>
          <dgm:bulletEnabled val="1"/>
        </dgm:presLayoutVars>
      </dgm:prSet>
      <dgm:spPr/>
    </dgm:pt>
    <dgm:pt modelId="{986F0A6C-0CD8-46B0-A141-A4F3EB582390}" type="pres">
      <dgm:prSet presAssocID="{E9414A6B-CCBD-44E1-8D0C-DD1DFD33C6E5}" presName="childText" presStyleLbl="revTx" presStyleIdx="0" presStyleCnt="1">
        <dgm:presLayoutVars>
          <dgm:bulletEnabled val="1"/>
        </dgm:presLayoutVars>
      </dgm:prSet>
      <dgm:spPr/>
    </dgm:pt>
  </dgm:ptLst>
  <dgm:cxnLst>
    <dgm:cxn modelId="{5E2DE807-1F41-407D-A353-B99D85D48FF8}" srcId="{B52ED3E6-C306-46E6-96E7-119E7191E190}" destId="{E794419A-A427-4734-80EE-0D9D1E7D9E6E}" srcOrd="0" destOrd="0" parTransId="{F763BA90-A73C-41D7-8D81-86C1582F32B5}" sibTransId="{8629BE47-04F9-4A8A-939D-43BC1DEF64EA}"/>
    <dgm:cxn modelId="{6AA7A310-7430-4672-B279-D0AB64D4D5F3}" type="presOf" srcId="{862FDEF4-F691-4CED-B408-2CCDFEF19C79}" destId="{986F0A6C-0CD8-46B0-A141-A4F3EB582390}" srcOrd="0" destOrd="1" presId="urn:microsoft.com/office/officeart/2005/8/layout/vList2"/>
    <dgm:cxn modelId="{6317C81B-B1FF-48F8-A072-B9132545838C}" type="presOf" srcId="{722AB6DA-B8BF-4FC5-8DBA-F0B9EB1AF1E1}" destId="{42D08BA6-53F9-44E0-B17A-987859E72696}" srcOrd="0" destOrd="0" presId="urn:microsoft.com/office/officeart/2005/8/layout/vList2"/>
    <dgm:cxn modelId="{CD863E43-EA10-4FCE-8165-45CAF27ADDD6}" srcId="{862FDEF4-F691-4CED-B408-2CCDFEF19C79}" destId="{D225B5A0-1AC7-4A91-B950-DC6269E8F8F5}" srcOrd="0" destOrd="0" parTransId="{1B00B26D-0224-4FDD-B038-33DD2EB629B7}" sibTransId="{D40C4CB5-1666-4DA7-84F6-F35769C5817D}"/>
    <dgm:cxn modelId="{FEBD7345-2D42-4870-86F8-5F56529A9DCC}" srcId="{E9414A6B-CCBD-44E1-8D0C-DD1DFD33C6E5}" destId="{862FDEF4-F691-4CED-B408-2CCDFEF19C79}" srcOrd="1" destOrd="0" parTransId="{DC5630A4-9F12-4FC4-BA4C-DD73DE61486D}" sibTransId="{021CD09A-7818-4384-A670-50F28B3D3141}"/>
    <dgm:cxn modelId="{31AD3155-D845-4E0C-8B87-31155892A071}" type="presOf" srcId="{E794419A-A427-4734-80EE-0D9D1E7D9E6E}" destId="{E1CEBD42-CEE3-4B02-85D1-2E8C9D60C03D}" srcOrd="0" destOrd="0" presId="urn:microsoft.com/office/officeart/2005/8/layout/vList2"/>
    <dgm:cxn modelId="{71AD2E85-2ECF-4C71-8550-B1DCEF5BA7FE}" srcId="{B52ED3E6-C306-46E6-96E7-119E7191E190}" destId="{722AB6DA-B8BF-4FC5-8DBA-F0B9EB1AF1E1}" srcOrd="1" destOrd="0" parTransId="{45C113AC-E5AD-4FE2-9A87-86458DDAD6A6}" sibTransId="{70E43CD2-18BD-4358-9530-620618E645B8}"/>
    <dgm:cxn modelId="{2CF9AEBB-659F-4BFE-B276-A8FE347BF908}" type="presOf" srcId="{E9414A6B-CCBD-44E1-8D0C-DD1DFD33C6E5}" destId="{BEBFFE7B-7612-4241-8398-90767CB10014}" srcOrd="0" destOrd="0" presId="urn:microsoft.com/office/officeart/2005/8/layout/vList2"/>
    <dgm:cxn modelId="{6EDFD7C0-75CC-4EB4-97F9-1E8E0DADE201}" srcId="{B52ED3E6-C306-46E6-96E7-119E7191E190}" destId="{E9414A6B-CCBD-44E1-8D0C-DD1DFD33C6E5}" srcOrd="2" destOrd="0" parTransId="{320DCCCB-24E5-4EEA-B71C-ABED5E5211C3}" sibTransId="{F6B003D7-9EF7-402B-97D4-9E0A57EB4F7B}"/>
    <dgm:cxn modelId="{303017C2-68FE-4773-AD6B-987136ABB401}" type="presOf" srcId="{B52ED3E6-C306-46E6-96E7-119E7191E190}" destId="{53931AFE-264E-4F87-8FED-A57E3EB53295}" srcOrd="0" destOrd="0" presId="urn:microsoft.com/office/officeart/2005/8/layout/vList2"/>
    <dgm:cxn modelId="{D745D6EA-221C-43A8-BE5F-EF2CFCA1B542}" srcId="{E9414A6B-CCBD-44E1-8D0C-DD1DFD33C6E5}" destId="{27E8152C-76B1-4C7E-8901-1F4F6E78D745}" srcOrd="0" destOrd="0" parTransId="{9BDB85F5-8362-4FB1-8BD1-528CE26431BB}" sibTransId="{CE555948-D926-4091-AB9A-668D36F579B3}"/>
    <dgm:cxn modelId="{1C9D14EE-22AB-4E35-88B1-976F07BDA4F0}" type="presOf" srcId="{D225B5A0-1AC7-4A91-B950-DC6269E8F8F5}" destId="{986F0A6C-0CD8-46B0-A141-A4F3EB582390}" srcOrd="0" destOrd="2" presId="urn:microsoft.com/office/officeart/2005/8/layout/vList2"/>
    <dgm:cxn modelId="{7C4B67F3-7485-4113-BB9A-9B88D742BEE4}" type="presOf" srcId="{27E8152C-76B1-4C7E-8901-1F4F6E78D745}" destId="{986F0A6C-0CD8-46B0-A141-A4F3EB582390}" srcOrd="0" destOrd="0" presId="urn:microsoft.com/office/officeart/2005/8/layout/vList2"/>
    <dgm:cxn modelId="{4DBF0F55-5AEB-4DCA-BD55-1D6B880029C9}" type="presParOf" srcId="{53931AFE-264E-4F87-8FED-A57E3EB53295}" destId="{E1CEBD42-CEE3-4B02-85D1-2E8C9D60C03D}" srcOrd="0" destOrd="0" presId="urn:microsoft.com/office/officeart/2005/8/layout/vList2"/>
    <dgm:cxn modelId="{49650ABC-97FC-41E7-ADEF-3C7A1D09E3C1}" type="presParOf" srcId="{53931AFE-264E-4F87-8FED-A57E3EB53295}" destId="{B0B48F1A-C79D-4BFB-9978-DAFCF7025649}" srcOrd="1" destOrd="0" presId="urn:microsoft.com/office/officeart/2005/8/layout/vList2"/>
    <dgm:cxn modelId="{52E27D89-DAB1-4070-B6A7-41DD69AB9048}" type="presParOf" srcId="{53931AFE-264E-4F87-8FED-A57E3EB53295}" destId="{42D08BA6-53F9-44E0-B17A-987859E72696}" srcOrd="2" destOrd="0" presId="urn:microsoft.com/office/officeart/2005/8/layout/vList2"/>
    <dgm:cxn modelId="{A7302380-A121-4F96-BDCE-2B24BE0A5BAB}" type="presParOf" srcId="{53931AFE-264E-4F87-8FED-A57E3EB53295}" destId="{B1682FEB-4F10-4DF9-906C-7EDDD05536A6}" srcOrd="3" destOrd="0" presId="urn:microsoft.com/office/officeart/2005/8/layout/vList2"/>
    <dgm:cxn modelId="{3D1B4CA3-81A8-4FC2-8519-0AD214F4A2AB}" type="presParOf" srcId="{53931AFE-264E-4F87-8FED-A57E3EB53295}" destId="{BEBFFE7B-7612-4241-8398-90767CB10014}" srcOrd="4" destOrd="0" presId="urn:microsoft.com/office/officeart/2005/8/layout/vList2"/>
    <dgm:cxn modelId="{E3B8A187-8DB6-466C-8983-1A973CE32B9A}" type="presParOf" srcId="{53931AFE-264E-4F87-8FED-A57E3EB53295}" destId="{986F0A6C-0CD8-46B0-A141-A4F3EB58239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9C0B57-4016-4CC2-A0BF-4C94B06025D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39D45D54-8C07-4800-838C-38D0C3B3D33E}">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Funds will be released from U.S. Steel </a:t>
          </a:r>
          <a:r>
            <a:rPr lang="en-US" b="1" dirty="0">
              <a:latin typeface="Roboto" panose="02000000000000000000" pitchFamily="2" charset="0"/>
              <a:ea typeface="Roboto" panose="02000000000000000000" pitchFamily="2" charset="0"/>
              <a:cs typeface="Roboto" panose="02000000000000000000" pitchFamily="2" charset="0"/>
            </a:rPr>
            <a:t>over a period of 5 years resulting in $450,000 per year</a:t>
          </a:r>
          <a:r>
            <a:rPr lang="en-US" dirty="0">
              <a:latin typeface="Roboto" panose="02000000000000000000" pitchFamily="2" charset="0"/>
              <a:ea typeface="Roboto" panose="02000000000000000000" pitchFamily="2" charset="0"/>
              <a:cs typeface="Roboto" panose="02000000000000000000" pitchFamily="2" charset="0"/>
            </a:rPr>
            <a:t>.</a:t>
          </a:r>
        </a:p>
      </dgm:t>
    </dgm:pt>
    <dgm:pt modelId="{5EDC0733-D64E-43DC-9522-6C0B1F7F6FF4}" type="parTrans" cxnId="{2B47912E-009A-4E4A-9F7E-135DE20F9D4A}">
      <dgm:prSet/>
      <dgm:spPr/>
      <dgm:t>
        <a:bodyPr/>
        <a:lstStyle/>
        <a:p>
          <a:endParaRPr lang="en-US"/>
        </a:p>
      </dgm:t>
    </dgm:pt>
    <dgm:pt modelId="{153EDF51-3D12-4CBD-8223-F2F061EC7C84}" type="sibTrans" cxnId="{2B47912E-009A-4E4A-9F7E-135DE20F9D4A}">
      <dgm:prSet/>
      <dgm:spPr/>
      <dgm:t>
        <a:bodyPr/>
        <a:lstStyle/>
        <a:p>
          <a:endParaRPr lang="en-US"/>
        </a:p>
      </dgm:t>
    </dgm:pt>
    <dgm:pt modelId="{FE61E595-BD70-4B5F-9291-35DE0895BD92}">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Grants will be available by application to </a:t>
          </a:r>
          <a:r>
            <a:rPr lang="en-US" b="1" dirty="0">
              <a:latin typeface="Roboto" panose="02000000000000000000" pitchFamily="2" charset="0"/>
              <a:ea typeface="Roboto" panose="02000000000000000000" pitchFamily="2" charset="0"/>
              <a:cs typeface="Roboto" panose="02000000000000000000" pitchFamily="2" charset="0"/>
            </a:rPr>
            <a:t>nonprofit organizations </a:t>
          </a:r>
          <a:r>
            <a:rPr lang="en-US" dirty="0">
              <a:latin typeface="Roboto" panose="02000000000000000000" pitchFamily="2" charset="0"/>
              <a:ea typeface="Roboto" panose="02000000000000000000" pitchFamily="2" charset="0"/>
              <a:cs typeface="Roboto" panose="02000000000000000000" pitchFamily="2" charset="0"/>
            </a:rPr>
            <a:t>serving the aforementioned areas. JRF’s commitment is to engage and elevate resident voice when planning begins.</a:t>
          </a:r>
        </a:p>
      </dgm:t>
    </dgm:pt>
    <dgm:pt modelId="{5439278D-4A97-4306-A411-78B977F7E7E6}" type="parTrans" cxnId="{FD5BF01D-52E5-410A-8F51-F2842C558B4F}">
      <dgm:prSet/>
      <dgm:spPr/>
      <dgm:t>
        <a:bodyPr/>
        <a:lstStyle/>
        <a:p>
          <a:endParaRPr lang="en-US"/>
        </a:p>
      </dgm:t>
    </dgm:pt>
    <dgm:pt modelId="{2FA23E40-5DCA-45B0-8167-2F8AE7ADEF6B}" type="sibTrans" cxnId="{FD5BF01D-52E5-410A-8F51-F2842C558B4F}">
      <dgm:prSet/>
      <dgm:spPr/>
      <dgm:t>
        <a:bodyPr/>
        <a:lstStyle/>
        <a:p>
          <a:endParaRPr lang="en-US"/>
        </a:p>
      </dgm:t>
    </dgm:pt>
    <dgm:pt modelId="{262C8588-2770-47D6-B691-7E1A8437C880}">
      <dgm:prSet/>
      <dgm:spPr/>
      <dgm:t>
        <a:bodyPr/>
        <a:lstStyle/>
        <a:p>
          <a:r>
            <a:rPr lang="en-US" b="1" dirty="0">
              <a:latin typeface="Roboto" panose="02000000000000000000" pitchFamily="2" charset="0"/>
              <a:ea typeface="Roboto" panose="02000000000000000000" pitchFamily="2" charset="0"/>
              <a:cs typeface="Roboto" panose="02000000000000000000" pitchFamily="2" charset="0"/>
            </a:rPr>
            <a:t>PURPOSE AS DICTATED BY SETTLEMENT: </a:t>
          </a:r>
          <a:r>
            <a:rPr lang="en-US" dirty="0">
              <a:latin typeface="Roboto" panose="02000000000000000000" pitchFamily="2" charset="0"/>
              <a:ea typeface="Roboto" panose="02000000000000000000" pitchFamily="2" charset="0"/>
              <a:cs typeface="Roboto" panose="02000000000000000000" pitchFamily="2" charset="0"/>
            </a:rPr>
            <a:t>To fund public health and/or air quality improvement projects in the impacted communities listed.</a:t>
          </a:r>
        </a:p>
      </dgm:t>
    </dgm:pt>
    <dgm:pt modelId="{B96D47EE-5879-412B-9F2C-76F3E9AAE68B}" type="parTrans" cxnId="{09833505-713D-4AF3-B559-E07E9CEAD1AE}">
      <dgm:prSet/>
      <dgm:spPr/>
      <dgm:t>
        <a:bodyPr/>
        <a:lstStyle/>
        <a:p>
          <a:endParaRPr lang="en-US"/>
        </a:p>
      </dgm:t>
    </dgm:pt>
    <dgm:pt modelId="{5B2CE474-32BE-4EF6-B9BB-1A86EEAF61E5}" type="sibTrans" cxnId="{09833505-713D-4AF3-B559-E07E9CEAD1AE}">
      <dgm:prSet/>
      <dgm:spPr/>
      <dgm:t>
        <a:bodyPr/>
        <a:lstStyle/>
        <a:p>
          <a:endParaRPr lang="en-US"/>
        </a:p>
      </dgm:t>
    </dgm:pt>
    <dgm:pt modelId="{A24A7E43-7AC6-4555-AF50-B76554CF50F7}" type="pres">
      <dgm:prSet presAssocID="{029C0B57-4016-4CC2-A0BF-4C94B06025D0}" presName="linear" presStyleCnt="0">
        <dgm:presLayoutVars>
          <dgm:animLvl val="lvl"/>
          <dgm:resizeHandles val="exact"/>
        </dgm:presLayoutVars>
      </dgm:prSet>
      <dgm:spPr/>
    </dgm:pt>
    <dgm:pt modelId="{0CAEB10E-F151-4878-8F8F-5B4AACF51439}" type="pres">
      <dgm:prSet presAssocID="{39D45D54-8C07-4800-838C-38D0C3B3D33E}" presName="parentText" presStyleLbl="node1" presStyleIdx="0" presStyleCnt="3" custScaleY="78468">
        <dgm:presLayoutVars>
          <dgm:chMax val="0"/>
          <dgm:bulletEnabled val="1"/>
        </dgm:presLayoutVars>
      </dgm:prSet>
      <dgm:spPr/>
    </dgm:pt>
    <dgm:pt modelId="{BB92A0B2-A6DD-4BCD-A11E-EC30A17306ED}" type="pres">
      <dgm:prSet presAssocID="{153EDF51-3D12-4CBD-8223-F2F061EC7C84}" presName="spacer" presStyleCnt="0"/>
      <dgm:spPr/>
    </dgm:pt>
    <dgm:pt modelId="{7C2EB52D-DDD6-4CCC-A3E6-16F70471C697}" type="pres">
      <dgm:prSet presAssocID="{FE61E595-BD70-4B5F-9291-35DE0895BD92}" presName="parentText" presStyleLbl="node1" presStyleIdx="1" presStyleCnt="3">
        <dgm:presLayoutVars>
          <dgm:chMax val="0"/>
          <dgm:bulletEnabled val="1"/>
        </dgm:presLayoutVars>
      </dgm:prSet>
      <dgm:spPr/>
    </dgm:pt>
    <dgm:pt modelId="{492EFC23-8D9E-4495-A270-8C0CC8C859F8}" type="pres">
      <dgm:prSet presAssocID="{2FA23E40-5DCA-45B0-8167-2F8AE7ADEF6B}" presName="spacer" presStyleCnt="0"/>
      <dgm:spPr/>
    </dgm:pt>
    <dgm:pt modelId="{2BD9B206-64D9-4AF3-B143-59EBE0BA4663}" type="pres">
      <dgm:prSet presAssocID="{262C8588-2770-47D6-B691-7E1A8437C880}" presName="parentText" presStyleLbl="node1" presStyleIdx="2" presStyleCnt="3" custScaleY="72388">
        <dgm:presLayoutVars>
          <dgm:chMax val="0"/>
          <dgm:bulletEnabled val="1"/>
        </dgm:presLayoutVars>
      </dgm:prSet>
      <dgm:spPr/>
    </dgm:pt>
  </dgm:ptLst>
  <dgm:cxnLst>
    <dgm:cxn modelId="{09833505-713D-4AF3-B559-E07E9CEAD1AE}" srcId="{029C0B57-4016-4CC2-A0BF-4C94B06025D0}" destId="{262C8588-2770-47D6-B691-7E1A8437C880}" srcOrd="2" destOrd="0" parTransId="{B96D47EE-5879-412B-9F2C-76F3E9AAE68B}" sibTransId="{5B2CE474-32BE-4EF6-B9BB-1A86EEAF61E5}"/>
    <dgm:cxn modelId="{A1D4C016-511D-4157-8B94-56606BEC0D31}" type="presOf" srcId="{FE61E595-BD70-4B5F-9291-35DE0895BD92}" destId="{7C2EB52D-DDD6-4CCC-A3E6-16F70471C697}" srcOrd="0" destOrd="0" presId="urn:microsoft.com/office/officeart/2005/8/layout/vList2"/>
    <dgm:cxn modelId="{FD5BF01D-52E5-410A-8F51-F2842C558B4F}" srcId="{029C0B57-4016-4CC2-A0BF-4C94B06025D0}" destId="{FE61E595-BD70-4B5F-9291-35DE0895BD92}" srcOrd="1" destOrd="0" parTransId="{5439278D-4A97-4306-A411-78B977F7E7E6}" sibTransId="{2FA23E40-5DCA-45B0-8167-2F8AE7ADEF6B}"/>
    <dgm:cxn modelId="{2B47912E-009A-4E4A-9F7E-135DE20F9D4A}" srcId="{029C0B57-4016-4CC2-A0BF-4C94B06025D0}" destId="{39D45D54-8C07-4800-838C-38D0C3B3D33E}" srcOrd="0" destOrd="0" parTransId="{5EDC0733-D64E-43DC-9522-6C0B1F7F6FF4}" sibTransId="{153EDF51-3D12-4CBD-8223-F2F061EC7C84}"/>
    <dgm:cxn modelId="{B6822A8E-E570-40BF-B57A-2AAFA0856EAC}" type="presOf" srcId="{262C8588-2770-47D6-B691-7E1A8437C880}" destId="{2BD9B206-64D9-4AF3-B143-59EBE0BA4663}" srcOrd="0" destOrd="0" presId="urn:microsoft.com/office/officeart/2005/8/layout/vList2"/>
    <dgm:cxn modelId="{31B6E8DD-C87A-4EE1-BA8B-23708CAC07DA}" type="presOf" srcId="{029C0B57-4016-4CC2-A0BF-4C94B06025D0}" destId="{A24A7E43-7AC6-4555-AF50-B76554CF50F7}" srcOrd="0" destOrd="0" presId="urn:microsoft.com/office/officeart/2005/8/layout/vList2"/>
    <dgm:cxn modelId="{4A6E22E2-B09B-4C3C-93E7-2F3C78FCEA21}" type="presOf" srcId="{39D45D54-8C07-4800-838C-38D0C3B3D33E}" destId="{0CAEB10E-F151-4878-8F8F-5B4AACF51439}" srcOrd="0" destOrd="0" presId="urn:microsoft.com/office/officeart/2005/8/layout/vList2"/>
    <dgm:cxn modelId="{1395D21F-EF32-4F74-A6D9-141EAA907F7B}" type="presParOf" srcId="{A24A7E43-7AC6-4555-AF50-B76554CF50F7}" destId="{0CAEB10E-F151-4878-8F8F-5B4AACF51439}" srcOrd="0" destOrd="0" presId="urn:microsoft.com/office/officeart/2005/8/layout/vList2"/>
    <dgm:cxn modelId="{A9187B6B-786D-4CEC-8363-A9C52D681888}" type="presParOf" srcId="{A24A7E43-7AC6-4555-AF50-B76554CF50F7}" destId="{BB92A0B2-A6DD-4BCD-A11E-EC30A17306ED}" srcOrd="1" destOrd="0" presId="urn:microsoft.com/office/officeart/2005/8/layout/vList2"/>
    <dgm:cxn modelId="{1BCD1959-EF33-40AE-83ED-972234959463}" type="presParOf" srcId="{A24A7E43-7AC6-4555-AF50-B76554CF50F7}" destId="{7C2EB52D-DDD6-4CCC-A3E6-16F70471C697}" srcOrd="2" destOrd="0" presId="urn:microsoft.com/office/officeart/2005/8/layout/vList2"/>
    <dgm:cxn modelId="{ACDA6B5C-5BC2-463D-A116-273FBDC3C5D8}" type="presParOf" srcId="{A24A7E43-7AC6-4555-AF50-B76554CF50F7}" destId="{492EFC23-8D9E-4495-A270-8C0CC8C859F8}" srcOrd="3" destOrd="0" presId="urn:microsoft.com/office/officeart/2005/8/layout/vList2"/>
    <dgm:cxn modelId="{E389F05B-F5C4-4481-A4A8-C0E91023B912}" type="presParOf" srcId="{A24A7E43-7AC6-4555-AF50-B76554CF50F7}" destId="{2BD9B206-64D9-4AF3-B143-59EBE0BA466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9DB8C55-8A55-4E64-BAF4-33488B028D1A}" type="doc">
      <dgm:prSet loTypeId="urn:microsoft.com/office/officeart/2005/8/layout/hProcess9" loCatId="process" qsTypeId="urn:microsoft.com/office/officeart/2005/8/quickstyle/simple1" qsCatId="simple" csTypeId="urn:microsoft.com/office/officeart/2005/8/colors/accent1_2" csCatId="accent1" phldr="1"/>
      <dgm:spPr/>
    </dgm:pt>
    <dgm:pt modelId="{F688A854-9ED2-41E5-812B-158AA1625BB1}">
      <dgm:prSet phldrT="[Text]" custT="1"/>
      <dgm:spPr>
        <a:solidFill>
          <a:srgbClr val="28449C"/>
        </a:solidFill>
        <a:ln w="25400" cap="flat" cmpd="sng" algn="ctr">
          <a:solidFill>
            <a:srgbClr val="FFFFFF">
              <a:hueOff val="0"/>
              <a:satOff val="0"/>
              <a:lumOff val="0"/>
              <a:alphaOff val="0"/>
            </a:srgbClr>
          </a:solidFill>
          <a:prstDash val="solid"/>
        </a:ln>
        <a:effectLst/>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SzPts val="2800"/>
            <a:buNone/>
          </a:pPr>
          <a:r>
            <a:rPr lang="en-US" sz="2400" kern="1200" dirty="0">
              <a:solidFill>
                <a:srgbClr val="FFFFFF"/>
              </a:solidFill>
              <a:latin typeface="Roboto"/>
              <a:ea typeface="Roboto"/>
              <a:cs typeface="Roboto"/>
              <a:sym typeface="Roboto"/>
            </a:rPr>
            <a:t>Hosted a grantee focus group in February 2024</a:t>
          </a:r>
          <a:endParaRPr lang="en-US" sz="2400" kern="1200" dirty="0">
            <a:solidFill>
              <a:srgbClr val="FFFFFF"/>
            </a:solidFill>
            <a:latin typeface="Roboto"/>
            <a:ea typeface="Roboto"/>
            <a:cs typeface="Roboto"/>
          </a:endParaRPr>
        </a:p>
      </dgm:t>
    </dgm:pt>
    <dgm:pt modelId="{019E75EB-9986-4A9B-A66B-C560EF9D596E}" type="parTrans" cxnId="{02821C07-33AB-4AB4-92EA-501FFD3C2873}">
      <dgm:prSet/>
      <dgm:spPr/>
      <dgm:t>
        <a:bodyPr/>
        <a:lstStyle/>
        <a:p>
          <a:endParaRPr lang="en-US"/>
        </a:p>
      </dgm:t>
    </dgm:pt>
    <dgm:pt modelId="{B57D2C19-65E2-407D-9722-E584EDEC666F}" type="sibTrans" cxnId="{02821C07-33AB-4AB4-92EA-501FFD3C2873}">
      <dgm:prSet/>
      <dgm:spPr/>
      <dgm:t>
        <a:bodyPr/>
        <a:lstStyle/>
        <a:p>
          <a:endParaRPr lang="en-US"/>
        </a:p>
      </dgm:t>
    </dgm:pt>
    <dgm:pt modelId="{06A38E6E-EB40-4D51-9F77-E7FE24BC3E5A}">
      <dgm:prSet custT="1"/>
      <dgm:spPr>
        <a:solidFill>
          <a:srgbClr val="28449C"/>
        </a:solidFill>
        <a:ln w="25400" cap="flat" cmpd="sng" algn="ctr">
          <a:solidFill>
            <a:srgbClr val="FFFFFF">
              <a:hueOff val="0"/>
              <a:satOff val="0"/>
              <a:lumOff val="0"/>
              <a:alphaOff val="0"/>
            </a:srgbClr>
          </a:solidFill>
          <a:prstDash val="solid"/>
        </a:ln>
        <a:effectLst/>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SzPts val="2800"/>
            <a:buNone/>
          </a:pPr>
          <a:r>
            <a:rPr lang="en-US" sz="2800" kern="1200" dirty="0">
              <a:solidFill>
                <a:srgbClr val="FFFFFF"/>
              </a:solidFill>
              <a:latin typeface="Roboto"/>
              <a:ea typeface="Roboto"/>
              <a:cs typeface="Roboto"/>
              <a:sym typeface="Roboto"/>
            </a:rPr>
            <a:t>Tested grant portal with past grantees</a:t>
          </a:r>
        </a:p>
      </dgm:t>
    </dgm:pt>
    <dgm:pt modelId="{692F50BA-DF87-4AD5-96B1-D231225D939C}" type="parTrans" cxnId="{08EC3A4C-98B3-4835-A4A5-F1275CE2148F}">
      <dgm:prSet/>
      <dgm:spPr/>
      <dgm:t>
        <a:bodyPr/>
        <a:lstStyle/>
        <a:p>
          <a:endParaRPr lang="en-US"/>
        </a:p>
      </dgm:t>
    </dgm:pt>
    <dgm:pt modelId="{1101863E-932C-4721-A3A8-D2DE0BD655B4}" type="sibTrans" cxnId="{08EC3A4C-98B3-4835-A4A5-F1275CE2148F}">
      <dgm:prSet/>
      <dgm:spPr/>
      <dgm:t>
        <a:bodyPr/>
        <a:lstStyle/>
        <a:p>
          <a:endParaRPr lang="en-US"/>
        </a:p>
      </dgm:t>
    </dgm:pt>
    <dgm:pt modelId="{05FE3726-1ECB-400E-912B-00E5313E9433}">
      <dgm:prSet/>
      <dgm:spPr>
        <a:solidFill>
          <a:srgbClr val="28449C"/>
        </a:solidFill>
      </dgm:spPr>
      <dgm:t>
        <a:bodyPr/>
        <a:lstStyle/>
        <a:p>
          <a:r>
            <a:rPr lang="en-US" dirty="0">
              <a:latin typeface="Roboto"/>
              <a:ea typeface="Roboto"/>
              <a:cs typeface="Roboto"/>
              <a:sym typeface="Roboto"/>
            </a:rPr>
            <a:t>New, user-friendly portal w/focus on equity and community engagement</a:t>
          </a:r>
        </a:p>
      </dgm:t>
    </dgm:pt>
    <dgm:pt modelId="{083BF53D-8FF1-49D9-A9FE-6833940299D3}" type="parTrans" cxnId="{A57207CD-AFEC-49BB-B08A-414F20F47A55}">
      <dgm:prSet/>
      <dgm:spPr/>
      <dgm:t>
        <a:bodyPr/>
        <a:lstStyle/>
        <a:p>
          <a:endParaRPr lang="en-US"/>
        </a:p>
      </dgm:t>
    </dgm:pt>
    <dgm:pt modelId="{60ECCBF5-4B0A-43C7-A309-ACCCBCA33E1C}" type="sibTrans" cxnId="{A57207CD-AFEC-49BB-B08A-414F20F47A55}">
      <dgm:prSet/>
      <dgm:spPr/>
      <dgm:t>
        <a:bodyPr/>
        <a:lstStyle/>
        <a:p>
          <a:endParaRPr lang="en-US"/>
        </a:p>
      </dgm:t>
    </dgm:pt>
    <dgm:pt modelId="{8CD4A5FE-CCD6-413C-9424-7A99DF6EFB37}" type="pres">
      <dgm:prSet presAssocID="{D9DB8C55-8A55-4E64-BAF4-33488B028D1A}" presName="CompostProcess" presStyleCnt="0">
        <dgm:presLayoutVars>
          <dgm:dir/>
          <dgm:resizeHandles val="exact"/>
        </dgm:presLayoutVars>
      </dgm:prSet>
      <dgm:spPr/>
    </dgm:pt>
    <dgm:pt modelId="{8FB848DC-0FA5-4C3B-9D9F-8B3D857377A8}" type="pres">
      <dgm:prSet presAssocID="{D9DB8C55-8A55-4E64-BAF4-33488B028D1A}" presName="arrow" presStyleLbl="bgShp" presStyleIdx="0" presStyleCnt="1"/>
      <dgm:spPr>
        <a:solidFill>
          <a:srgbClr val="B6E2CF"/>
        </a:solidFill>
      </dgm:spPr>
    </dgm:pt>
    <dgm:pt modelId="{E63CDE32-EE5A-419B-8BD4-210BFF761D85}" type="pres">
      <dgm:prSet presAssocID="{D9DB8C55-8A55-4E64-BAF4-33488B028D1A}" presName="linearProcess" presStyleCnt="0"/>
      <dgm:spPr/>
    </dgm:pt>
    <dgm:pt modelId="{B19D0D1D-33EE-489F-B955-1A40BF80ECF4}" type="pres">
      <dgm:prSet presAssocID="{F688A854-9ED2-41E5-812B-158AA1625BB1}" presName="textNode" presStyleLbl="node1" presStyleIdx="0" presStyleCnt="3">
        <dgm:presLayoutVars>
          <dgm:bulletEnabled val="1"/>
        </dgm:presLayoutVars>
      </dgm:prSet>
      <dgm:spPr>
        <a:xfrm>
          <a:off x="5828" y="1484215"/>
          <a:ext cx="2803592" cy="1978953"/>
        </a:xfrm>
        <a:prstGeom prst="roundRect">
          <a:avLst/>
        </a:prstGeom>
      </dgm:spPr>
    </dgm:pt>
    <dgm:pt modelId="{EB3D4FBE-FD19-44F9-91F6-65966B2810CE}" type="pres">
      <dgm:prSet presAssocID="{B57D2C19-65E2-407D-9722-E584EDEC666F}" presName="sibTrans" presStyleCnt="0"/>
      <dgm:spPr/>
    </dgm:pt>
    <dgm:pt modelId="{425EC6AC-0F5F-4236-9C14-B39C57621EAF}" type="pres">
      <dgm:prSet presAssocID="{06A38E6E-EB40-4D51-9F77-E7FE24BC3E5A}" presName="textNode" presStyleLbl="node1" presStyleIdx="1" presStyleCnt="3">
        <dgm:presLayoutVars>
          <dgm:bulletEnabled val="1"/>
        </dgm:presLayoutVars>
      </dgm:prSet>
      <dgm:spPr>
        <a:xfrm>
          <a:off x="2949601" y="1484215"/>
          <a:ext cx="2803592" cy="1978953"/>
        </a:xfrm>
        <a:prstGeom prst="roundRect">
          <a:avLst/>
        </a:prstGeom>
      </dgm:spPr>
    </dgm:pt>
    <dgm:pt modelId="{D85500FF-5D68-4C09-AB22-34724A5EF572}" type="pres">
      <dgm:prSet presAssocID="{1101863E-932C-4721-A3A8-D2DE0BD655B4}" presName="sibTrans" presStyleCnt="0"/>
      <dgm:spPr/>
    </dgm:pt>
    <dgm:pt modelId="{96EC1DBD-3CAC-4046-B179-3B5E3780026C}" type="pres">
      <dgm:prSet presAssocID="{05FE3726-1ECB-400E-912B-00E5313E9433}" presName="textNode" presStyleLbl="node1" presStyleIdx="2" presStyleCnt="3">
        <dgm:presLayoutVars>
          <dgm:bulletEnabled val="1"/>
        </dgm:presLayoutVars>
      </dgm:prSet>
      <dgm:spPr/>
    </dgm:pt>
  </dgm:ptLst>
  <dgm:cxnLst>
    <dgm:cxn modelId="{CFC50800-DB07-43F9-8186-F62B18EDA230}" type="presOf" srcId="{D9DB8C55-8A55-4E64-BAF4-33488B028D1A}" destId="{8CD4A5FE-CCD6-413C-9424-7A99DF6EFB37}" srcOrd="0" destOrd="0" presId="urn:microsoft.com/office/officeart/2005/8/layout/hProcess9"/>
    <dgm:cxn modelId="{02821C07-33AB-4AB4-92EA-501FFD3C2873}" srcId="{D9DB8C55-8A55-4E64-BAF4-33488B028D1A}" destId="{F688A854-9ED2-41E5-812B-158AA1625BB1}" srcOrd="0" destOrd="0" parTransId="{019E75EB-9986-4A9B-A66B-C560EF9D596E}" sibTransId="{B57D2C19-65E2-407D-9722-E584EDEC666F}"/>
    <dgm:cxn modelId="{FEE16A25-51A2-416A-92E5-478B34CDC046}" type="presOf" srcId="{05FE3726-1ECB-400E-912B-00E5313E9433}" destId="{96EC1DBD-3CAC-4046-B179-3B5E3780026C}" srcOrd="0" destOrd="0" presId="urn:microsoft.com/office/officeart/2005/8/layout/hProcess9"/>
    <dgm:cxn modelId="{08EC3A4C-98B3-4835-A4A5-F1275CE2148F}" srcId="{D9DB8C55-8A55-4E64-BAF4-33488B028D1A}" destId="{06A38E6E-EB40-4D51-9F77-E7FE24BC3E5A}" srcOrd="1" destOrd="0" parTransId="{692F50BA-DF87-4AD5-96B1-D231225D939C}" sibTransId="{1101863E-932C-4721-A3A8-D2DE0BD655B4}"/>
    <dgm:cxn modelId="{A57207CD-AFEC-49BB-B08A-414F20F47A55}" srcId="{D9DB8C55-8A55-4E64-BAF4-33488B028D1A}" destId="{05FE3726-1ECB-400E-912B-00E5313E9433}" srcOrd="2" destOrd="0" parTransId="{083BF53D-8FF1-49D9-A9FE-6833940299D3}" sibTransId="{60ECCBF5-4B0A-43C7-A309-ACCCBCA33E1C}"/>
    <dgm:cxn modelId="{D42345E5-530C-442E-B004-3F5B2AACC001}" type="presOf" srcId="{F688A854-9ED2-41E5-812B-158AA1625BB1}" destId="{B19D0D1D-33EE-489F-B955-1A40BF80ECF4}" srcOrd="0" destOrd="0" presId="urn:microsoft.com/office/officeart/2005/8/layout/hProcess9"/>
    <dgm:cxn modelId="{F8BD96F0-F3DE-4EBF-8253-E75D7D935B0A}" type="presOf" srcId="{06A38E6E-EB40-4D51-9F77-E7FE24BC3E5A}" destId="{425EC6AC-0F5F-4236-9C14-B39C57621EAF}" srcOrd="0" destOrd="0" presId="urn:microsoft.com/office/officeart/2005/8/layout/hProcess9"/>
    <dgm:cxn modelId="{F21B6E7E-4638-4138-A654-68BF80D35CA8}" type="presParOf" srcId="{8CD4A5FE-CCD6-413C-9424-7A99DF6EFB37}" destId="{8FB848DC-0FA5-4C3B-9D9F-8B3D857377A8}" srcOrd="0" destOrd="0" presId="urn:microsoft.com/office/officeart/2005/8/layout/hProcess9"/>
    <dgm:cxn modelId="{A101D8E6-E3DE-4EB3-88D9-B968ED15273E}" type="presParOf" srcId="{8CD4A5FE-CCD6-413C-9424-7A99DF6EFB37}" destId="{E63CDE32-EE5A-419B-8BD4-210BFF761D85}" srcOrd="1" destOrd="0" presId="urn:microsoft.com/office/officeart/2005/8/layout/hProcess9"/>
    <dgm:cxn modelId="{C7364127-2F2D-4663-B389-358E5BCD2AF9}" type="presParOf" srcId="{E63CDE32-EE5A-419B-8BD4-210BFF761D85}" destId="{B19D0D1D-33EE-489F-B955-1A40BF80ECF4}" srcOrd="0" destOrd="0" presId="urn:microsoft.com/office/officeart/2005/8/layout/hProcess9"/>
    <dgm:cxn modelId="{0AF1816E-35F3-40DE-B28A-1A696E258DF6}" type="presParOf" srcId="{E63CDE32-EE5A-419B-8BD4-210BFF761D85}" destId="{EB3D4FBE-FD19-44F9-91F6-65966B2810CE}" srcOrd="1" destOrd="0" presId="urn:microsoft.com/office/officeart/2005/8/layout/hProcess9"/>
    <dgm:cxn modelId="{8843BEB4-32AB-47A1-984C-5C121E5A8730}" type="presParOf" srcId="{E63CDE32-EE5A-419B-8BD4-210BFF761D85}" destId="{425EC6AC-0F5F-4236-9C14-B39C57621EAF}" srcOrd="2" destOrd="0" presId="urn:microsoft.com/office/officeart/2005/8/layout/hProcess9"/>
    <dgm:cxn modelId="{96E930BB-3ADF-49EB-87D4-23AF5FCED24E}" type="presParOf" srcId="{E63CDE32-EE5A-419B-8BD4-210BFF761D85}" destId="{D85500FF-5D68-4C09-AB22-34724A5EF572}" srcOrd="3" destOrd="0" presId="urn:microsoft.com/office/officeart/2005/8/layout/hProcess9"/>
    <dgm:cxn modelId="{B8CA00A8-5E4A-4B4D-A7BA-F8618BD62E19}" type="presParOf" srcId="{E63CDE32-EE5A-419B-8BD4-210BFF761D85}" destId="{96EC1DBD-3CAC-4046-B179-3B5E3780026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2573B6-3F66-491E-A7AE-8B66B824455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0140B6D1-53F8-4C48-AC50-721F9F7D83AC}">
      <dgm:prSet custT="1"/>
      <dgm:spPr/>
      <dgm:t>
        <a:bodyPr/>
        <a:lstStyle/>
        <a:p>
          <a:r>
            <a:rPr lang="en-US" sz="2800" dirty="0">
              <a:latin typeface="Roboto" panose="02000000000000000000" pitchFamily="2" charset="0"/>
              <a:ea typeface="Roboto" panose="02000000000000000000" pitchFamily="2" charset="0"/>
              <a:cs typeface="Roboto" panose="02000000000000000000" pitchFamily="2" charset="0"/>
            </a:rPr>
            <a:t>Collaborative Partner DEI Survey (May 2024 Collaborative)</a:t>
          </a:r>
        </a:p>
      </dgm:t>
    </dgm:pt>
    <dgm:pt modelId="{313A7DF2-F477-48B5-B8E0-32B4C5E39D0C}" type="parTrans" cxnId="{96B714F3-746D-4570-BF81-CB621C72634F}">
      <dgm:prSet/>
      <dgm:spPr/>
      <dgm:t>
        <a:bodyPr/>
        <a:lstStyle/>
        <a:p>
          <a:endParaRPr lang="en-US"/>
        </a:p>
      </dgm:t>
    </dgm:pt>
    <dgm:pt modelId="{EBD188AF-F15D-4370-AFA9-BDDF7E7FEB33}" type="sibTrans" cxnId="{96B714F3-746D-4570-BF81-CB621C72634F}">
      <dgm:prSet/>
      <dgm:spPr/>
      <dgm:t>
        <a:bodyPr/>
        <a:lstStyle/>
        <a:p>
          <a:endParaRPr lang="en-US"/>
        </a:p>
      </dgm:t>
    </dgm:pt>
    <dgm:pt modelId="{F8206362-F93F-4787-BCC9-C7DA5326C3B7}">
      <dgm:prSet custT="1"/>
      <dgm:spPr/>
      <dgm:t>
        <a:bodyPr/>
        <a:lstStyle/>
        <a:p>
          <a:r>
            <a:rPr lang="en-US" sz="2800" dirty="0">
              <a:latin typeface="Roboto" panose="02000000000000000000" pitchFamily="2" charset="0"/>
              <a:ea typeface="Roboto" panose="02000000000000000000" pitchFamily="2" charset="0"/>
              <a:cs typeface="Roboto" panose="02000000000000000000" pitchFamily="2" charset="0"/>
            </a:rPr>
            <a:t>Opportunities for continued DEIA work</a:t>
          </a:r>
        </a:p>
      </dgm:t>
    </dgm:pt>
    <dgm:pt modelId="{832CBFC7-29A2-4C13-ADD8-DB28623E6478}" type="parTrans" cxnId="{A35ABF36-6524-4BAE-AC60-2B01910B2375}">
      <dgm:prSet/>
      <dgm:spPr/>
      <dgm:t>
        <a:bodyPr/>
        <a:lstStyle/>
        <a:p>
          <a:endParaRPr lang="en-US"/>
        </a:p>
      </dgm:t>
    </dgm:pt>
    <dgm:pt modelId="{3FD83DBA-9AA0-4F9F-AF50-07044DA085CD}" type="sibTrans" cxnId="{A35ABF36-6524-4BAE-AC60-2B01910B2375}">
      <dgm:prSet/>
      <dgm:spPr/>
      <dgm:t>
        <a:bodyPr/>
        <a:lstStyle/>
        <a:p>
          <a:endParaRPr lang="en-US"/>
        </a:p>
      </dgm:t>
    </dgm:pt>
    <dgm:pt modelId="{D3627FB4-04E9-4A0E-B114-3C0F5A8931B9}">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Racial Wealth Gap Simulation: November 21 Collaborative Meeting (United Way of SWPA)</a:t>
          </a:r>
        </a:p>
      </dgm:t>
    </dgm:pt>
    <dgm:pt modelId="{70A058CC-52EC-4A62-B2C4-3BBE863B26F9}" type="parTrans" cxnId="{EED1FEAB-7F89-494A-B7EA-276F49112496}">
      <dgm:prSet/>
      <dgm:spPr/>
      <dgm:t>
        <a:bodyPr/>
        <a:lstStyle/>
        <a:p>
          <a:endParaRPr lang="en-US"/>
        </a:p>
      </dgm:t>
    </dgm:pt>
    <dgm:pt modelId="{7AC31EA5-D4DE-4367-89E1-72B590CAA16B}" type="sibTrans" cxnId="{EED1FEAB-7F89-494A-B7EA-276F49112496}">
      <dgm:prSet/>
      <dgm:spPr/>
      <dgm:t>
        <a:bodyPr/>
        <a:lstStyle/>
        <a:p>
          <a:endParaRPr lang="en-US"/>
        </a:p>
      </dgm:t>
    </dgm:pt>
    <dgm:pt modelId="{BEF86697-E19F-4654-8E1A-6DE460B9C653}">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DEIA Workshops: Spring 2025 (YWCA)</a:t>
          </a:r>
        </a:p>
      </dgm:t>
    </dgm:pt>
    <dgm:pt modelId="{FF60F81C-447F-45A7-BB0E-E96CE694DD9B}" type="parTrans" cxnId="{10943F79-DA57-4D85-BABE-66C0296C0CC7}">
      <dgm:prSet/>
      <dgm:spPr/>
      <dgm:t>
        <a:bodyPr/>
        <a:lstStyle/>
        <a:p>
          <a:endParaRPr lang="en-US"/>
        </a:p>
      </dgm:t>
    </dgm:pt>
    <dgm:pt modelId="{F08552AF-B2FA-4F6D-BC59-728F190126EB}" type="sibTrans" cxnId="{10943F79-DA57-4D85-BABE-66C0296C0CC7}">
      <dgm:prSet/>
      <dgm:spPr/>
      <dgm:t>
        <a:bodyPr/>
        <a:lstStyle/>
        <a:p>
          <a:endParaRPr lang="en-US"/>
        </a:p>
      </dgm:t>
    </dgm:pt>
    <dgm:pt modelId="{F92164C4-50B4-43D2-8902-A7AA9C080E01}">
      <dgm:prSet custT="1"/>
      <dgm:spPr/>
      <dgm:t>
        <a:bodyPr/>
        <a:lstStyle/>
        <a:p>
          <a:r>
            <a:rPr lang="en-US" sz="2800" dirty="0">
              <a:latin typeface="Roboto" panose="02000000000000000000" pitchFamily="2" charset="0"/>
              <a:ea typeface="Roboto" panose="02000000000000000000" pitchFamily="2" charset="0"/>
              <a:cs typeface="Roboto" panose="02000000000000000000" pitchFamily="2" charset="0"/>
            </a:rPr>
            <a:t>Collaborative Meetings Moving Forward: Partner DEIA Spotlights</a:t>
          </a:r>
        </a:p>
      </dgm:t>
    </dgm:pt>
    <dgm:pt modelId="{FE8FF1B5-D49D-4D55-9298-3C1B38399446}" type="parTrans" cxnId="{7CB9E1B3-0898-4F74-93F5-832D4A63AD34}">
      <dgm:prSet/>
      <dgm:spPr/>
      <dgm:t>
        <a:bodyPr/>
        <a:lstStyle/>
        <a:p>
          <a:endParaRPr lang="en-US"/>
        </a:p>
      </dgm:t>
    </dgm:pt>
    <dgm:pt modelId="{B9CC998B-5947-412C-948B-7DEA6B459306}" type="sibTrans" cxnId="{7CB9E1B3-0898-4F74-93F5-832D4A63AD34}">
      <dgm:prSet/>
      <dgm:spPr/>
      <dgm:t>
        <a:bodyPr/>
        <a:lstStyle/>
        <a:p>
          <a:endParaRPr lang="en-US"/>
        </a:p>
      </dgm:t>
    </dgm:pt>
    <dgm:pt modelId="{C048747B-834F-478C-851B-E5579181FBF9}">
      <dgm:prSet custT="1"/>
      <dgm:spPr/>
      <dgm:t>
        <a:bodyPr/>
        <a:lstStyle/>
        <a:p>
          <a:r>
            <a:rPr lang="en-US" sz="2800" dirty="0">
              <a:latin typeface="Roboto" panose="02000000000000000000" pitchFamily="2" charset="0"/>
              <a:ea typeface="Roboto" panose="02000000000000000000" pitchFamily="2" charset="0"/>
              <a:cs typeface="Roboto" panose="02000000000000000000" pitchFamily="2" charset="0"/>
            </a:rPr>
            <a:t>Outlining a recruitment process for DEIRJ</a:t>
          </a:r>
        </a:p>
      </dgm:t>
    </dgm:pt>
    <dgm:pt modelId="{4CFBAB48-04C1-43BF-B4EF-499AE2EF85DC}" type="parTrans" cxnId="{C5CA0E16-4571-4752-B4CC-C3523CC77931}">
      <dgm:prSet/>
      <dgm:spPr/>
      <dgm:t>
        <a:bodyPr/>
        <a:lstStyle/>
        <a:p>
          <a:endParaRPr lang="en-US"/>
        </a:p>
      </dgm:t>
    </dgm:pt>
    <dgm:pt modelId="{AC57C35C-D53E-4144-B367-ECAD4BF3D3E2}" type="sibTrans" cxnId="{C5CA0E16-4571-4752-B4CC-C3523CC77931}">
      <dgm:prSet/>
      <dgm:spPr/>
      <dgm:t>
        <a:bodyPr/>
        <a:lstStyle/>
        <a:p>
          <a:endParaRPr lang="en-US"/>
        </a:p>
      </dgm:t>
    </dgm:pt>
    <dgm:pt modelId="{9BA7DFAA-4122-449C-9FA6-538E60D7083F}" type="pres">
      <dgm:prSet presAssocID="{072573B6-3F66-491E-A7AE-8B66B8244550}" presName="linear" presStyleCnt="0">
        <dgm:presLayoutVars>
          <dgm:animLvl val="lvl"/>
          <dgm:resizeHandles val="exact"/>
        </dgm:presLayoutVars>
      </dgm:prSet>
      <dgm:spPr/>
    </dgm:pt>
    <dgm:pt modelId="{6BE447B0-16F2-4F49-B98B-1CBC4F6D8D63}" type="pres">
      <dgm:prSet presAssocID="{0140B6D1-53F8-4C48-AC50-721F9F7D83AC}" presName="parentText" presStyleLbl="node1" presStyleIdx="0" presStyleCnt="4" custScaleY="67219">
        <dgm:presLayoutVars>
          <dgm:chMax val="0"/>
          <dgm:bulletEnabled val="1"/>
        </dgm:presLayoutVars>
      </dgm:prSet>
      <dgm:spPr/>
    </dgm:pt>
    <dgm:pt modelId="{C547E544-4F3E-4E3B-8B50-1E799A6FA6F1}" type="pres">
      <dgm:prSet presAssocID="{EBD188AF-F15D-4370-AFA9-BDDF7E7FEB33}" presName="spacer" presStyleCnt="0"/>
      <dgm:spPr/>
    </dgm:pt>
    <dgm:pt modelId="{07C64D87-C32E-45BB-B133-D3F407F74A74}" type="pres">
      <dgm:prSet presAssocID="{F8206362-F93F-4787-BCC9-C7DA5326C3B7}" presName="parentText" presStyleLbl="node1" presStyleIdx="1" presStyleCnt="4" custScaleY="58723" custLinFactNeighborX="0" custLinFactNeighborY="-2739">
        <dgm:presLayoutVars>
          <dgm:chMax val="0"/>
          <dgm:bulletEnabled val="1"/>
        </dgm:presLayoutVars>
      </dgm:prSet>
      <dgm:spPr/>
    </dgm:pt>
    <dgm:pt modelId="{C3F5219C-1B43-4A84-B70B-FF2DFDF1BCD9}" type="pres">
      <dgm:prSet presAssocID="{F8206362-F93F-4787-BCC9-C7DA5326C3B7}" presName="childText" presStyleLbl="revTx" presStyleIdx="0" presStyleCnt="1">
        <dgm:presLayoutVars>
          <dgm:bulletEnabled val="1"/>
        </dgm:presLayoutVars>
      </dgm:prSet>
      <dgm:spPr/>
    </dgm:pt>
    <dgm:pt modelId="{29890BF5-7297-49E4-89EA-F80FE58E6F72}" type="pres">
      <dgm:prSet presAssocID="{F92164C4-50B4-43D2-8902-A7AA9C080E01}" presName="parentText" presStyleLbl="node1" presStyleIdx="2" presStyleCnt="4" custScaleY="69222">
        <dgm:presLayoutVars>
          <dgm:chMax val="0"/>
          <dgm:bulletEnabled val="1"/>
        </dgm:presLayoutVars>
      </dgm:prSet>
      <dgm:spPr/>
    </dgm:pt>
    <dgm:pt modelId="{46885261-7A20-40B5-9519-F67F578BA07D}" type="pres">
      <dgm:prSet presAssocID="{B9CC998B-5947-412C-948B-7DEA6B459306}" presName="spacer" presStyleCnt="0"/>
      <dgm:spPr/>
    </dgm:pt>
    <dgm:pt modelId="{C49B35C8-90F2-47FE-9F2E-CBC79A5524B7}" type="pres">
      <dgm:prSet presAssocID="{C048747B-834F-478C-851B-E5579181FBF9}" presName="parentText" presStyleLbl="node1" presStyleIdx="3" presStyleCnt="4" custScaleY="65809">
        <dgm:presLayoutVars>
          <dgm:chMax val="0"/>
          <dgm:bulletEnabled val="1"/>
        </dgm:presLayoutVars>
      </dgm:prSet>
      <dgm:spPr/>
    </dgm:pt>
  </dgm:ptLst>
  <dgm:cxnLst>
    <dgm:cxn modelId="{DACE5907-3C43-4C22-A1C6-B3AA4EB11D4C}" type="presOf" srcId="{D3627FB4-04E9-4A0E-B114-3C0F5A8931B9}" destId="{C3F5219C-1B43-4A84-B70B-FF2DFDF1BCD9}" srcOrd="0" destOrd="0" presId="urn:microsoft.com/office/officeart/2005/8/layout/vList2"/>
    <dgm:cxn modelId="{C5CA0E16-4571-4752-B4CC-C3523CC77931}" srcId="{072573B6-3F66-491E-A7AE-8B66B8244550}" destId="{C048747B-834F-478C-851B-E5579181FBF9}" srcOrd="3" destOrd="0" parTransId="{4CFBAB48-04C1-43BF-B4EF-499AE2EF85DC}" sibTransId="{AC57C35C-D53E-4144-B367-ECAD4BF3D3E2}"/>
    <dgm:cxn modelId="{1218A017-8BA4-448B-9643-81EC35FCEB8D}" type="presOf" srcId="{0140B6D1-53F8-4C48-AC50-721F9F7D83AC}" destId="{6BE447B0-16F2-4F49-B98B-1CBC4F6D8D63}" srcOrd="0" destOrd="0" presId="urn:microsoft.com/office/officeart/2005/8/layout/vList2"/>
    <dgm:cxn modelId="{6175872D-11DA-4254-A010-7FCC6FE43735}" type="presOf" srcId="{072573B6-3F66-491E-A7AE-8B66B8244550}" destId="{9BA7DFAA-4122-449C-9FA6-538E60D7083F}" srcOrd="0" destOrd="0" presId="urn:microsoft.com/office/officeart/2005/8/layout/vList2"/>
    <dgm:cxn modelId="{A35ABF36-6524-4BAE-AC60-2B01910B2375}" srcId="{072573B6-3F66-491E-A7AE-8B66B8244550}" destId="{F8206362-F93F-4787-BCC9-C7DA5326C3B7}" srcOrd="1" destOrd="0" parTransId="{832CBFC7-29A2-4C13-ADD8-DB28623E6478}" sibTransId="{3FD83DBA-9AA0-4F9F-AF50-07044DA085CD}"/>
    <dgm:cxn modelId="{781F7F40-81F1-4ABF-9AA7-4EFB6CEF4BB1}" type="presOf" srcId="{C048747B-834F-478C-851B-E5579181FBF9}" destId="{C49B35C8-90F2-47FE-9F2E-CBC79A5524B7}" srcOrd="0" destOrd="0" presId="urn:microsoft.com/office/officeart/2005/8/layout/vList2"/>
    <dgm:cxn modelId="{10943F79-DA57-4D85-BABE-66C0296C0CC7}" srcId="{F8206362-F93F-4787-BCC9-C7DA5326C3B7}" destId="{BEF86697-E19F-4654-8E1A-6DE460B9C653}" srcOrd="1" destOrd="0" parTransId="{FF60F81C-447F-45A7-BB0E-E96CE694DD9B}" sibTransId="{F08552AF-B2FA-4F6D-BC59-728F190126EB}"/>
    <dgm:cxn modelId="{EED1FEAB-7F89-494A-B7EA-276F49112496}" srcId="{F8206362-F93F-4787-BCC9-C7DA5326C3B7}" destId="{D3627FB4-04E9-4A0E-B114-3C0F5A8931B9}" srcOrd="0" destOrd="0" parTransId="{70A058CC-52EC-4A62-B2C4-3BBE863B26F9}" sibTransId="{7AC31EA5-D4DE-4367-89E1-72B590CAA16B}"/>
    <dgm:cxn modelId="{7CB9E1B3-0898-4F74-93F5-832D4A63AD34}" srcId="{072573B6-3F66-491E-A7AE-8B66B8244550}" destId="{F92164C4-50B4-43D2-8902-A7AA9C080E01}" srcOrd="2" destOrd="0" parTransId="{FE8FF1B5-D49D-4D55-9298-3C1B38399446}" sibTransId="{B9CC998B-5947-412C-948B-7DEA6B459306}"/>
    <dgm:cxn modelId="{1E61B6BD-F600-4532-ABAE-B75BE7E0CF17}" type="presOf" srcId="{F92164C4-50B4-43D2-8902-A7AA9C080E01}" destId="{29890BF5-7297-49E4-89EA-F80FE58E6F72}" srcOrd="0" destOrd="0" presId="urn:microsoft.com/office/officeart/2005/8/layout/vList2"/>
    <dgm:cxn modelId="{45E0CBC7-D123-447F-A50D-CDB3AC0DEBC0}" type="presOf" srcId="{BEF86697-E19F-4654-8E1A-6DE460B9C653}" destId="{C3F5219C-1B43-4A84-B70B-FF2DFDF1BCD9}" srcOrd="0" destOrd="1" presId="urn:microsoft.com/office/officeart/2005/8/layout/vList2"/>
    <dgm:cxn modelId="{C04C3DCD-AB97-4FB3-B699-718E3AEAFCED}" type="presOf" srcId="{F8206362-F93F-4787-BCC9-C7DA5326C3B7}" destId="{07C64D87-C32E-45BB-B133-D3F407F74A74}" srcOrd="0" destOrd="0" presId="urn:microsoft.com/office/officeart/2005/8/layout/vList2"/>
    <dgm:cxn modelId="{96B714F3-746D-4570-BF81-CB621C72634F}" srcId="{072573B6-3F66-491E-A7AE-8B66B8244550}" destId="{0140B6D1-53F8-4C48-AC50-721F9F7D83AC}" srcOrd="0" destOrd="0" parTransId="{313A7DF2-F477-48B5-B8E0-32B4C5E39D0C}" sibTransId="{EBD188AF-F15D-4370-AFA9-BDDF7E7FEB33}"/>
    <dgm:cxn modelId="{88838CAA-1423-4F3C-BB07-E9915E8D1760}" type="presParOf" srcId="{9BA7DFAA-4122-449C-9FA6-538E60D7083F}" destId="{6BE447B0-16F2-4F49-B98B-1CBC4F6D8D63}" srcOrd="0" destOrd="0" presId="urn:microsoft.com/office/officeart/2005/8/layout/vList2"/>
    <dgm:cxn modelId="{EF2B65E1-DCE4-4D77-857F-C29C3B363B05}" type="presParOf" srcId="{9BA7DFAA-4122-449C-9FA6-538E60D7083F}" destId="{C547E544-4F3E-4E3B-8B50-1E799A6FA6F1}" srcOrd="1" destOrd="0" presId="urn:microsoft.com/office/officeart/2005/8/layout/vList2"/>
    <dgm:cxn modelId="{25C9AF76-3114-4100-A646-326A1A3BD4CC}" type="presParOf" srcId="{9BA7DFAA-4122-449C-9FA6-538E60D7083F}" destId="{07C64D87-C32E-45BB-B133-D3F407F74A74}" srcOrd="2" destOrd="0" presId="urn:microsoft.com/office/officeart/2005/8/layout/vList2"/>
    <dgm:cxn modelId="{E2221836-9B82-4A12-8AA9-0E0E2605955B}" type="presParOf" srcId="{9BA7DFAA-4122-449C-9FA6-538E60D7083F}" destId="{C3F5219C-1B43-4A84-B70B-FF2DFDF1BCD9}" srcOrd="3" destOrd="0" presId="urn:microsoft.com/office/officeart/2005/8/layout/vList2"/>
    <dgm:cxn modelId="{EE3B9F13-CAF9-4EBB-BF4F-F0C08AEBC3B0}" type="presParOf" srcId="{9BA7DFAA-4122-449C-9FA6-538E60D7083F}" destId="{29890BF5-7297-49E4-89EA-F80FE58E6F72}" srcOrd="4" destOrd="0" presId="urn:microsoft.com/office/officeart/2005/8/layout/vList2"/>
    <dgm:cxn modelId="{EEF93478-C299-4DA8-9D1F-A7369683FC60}" type="presParOf" srcId="{9BA7DFAA-4122-449C-9FA6-538E60D7083F}" destId="{46885261-7A20-40B5-9519-F67F578BA07D}" srcOrd="5" destOrd="0" presId="urn:microsoft.com/office/officeart/2005/8/layout/vList2"/>
    <dgm:cxn modelId="{AB07C8EA-83E9-4C9B-A819-3FF9E9B619C5}" type="presParOf" srcId="{9BA7DFAA-4122-449C-9FA6-538E60D7083F}" destId="{C49B35C8-90F2-47FE-9F2E-CBC79A5524B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177C49F-B21C-4ADC-86CA-45E2A6B223D3}" type="doc">
      <dgm:prSet loTypeId="urn:microsoft.com/office/officeart/2005/8/layout/vList2" loCatId="list" qsTypeId="urn:microsoft.com/office/officeart/2005/8/quickstyle/3d1" qsCatId="3D" csTypeId="urn:microsoft.com/office/officeart/2005/8/colors/accent3_5" csCatId="accent3" phldr="1"/>
      <dgm:spPr/>
      <dgm:t>
        <a:bodyPr/>
        <a:lstStyle/>
        <a:p>
          <a:endParaRPr lang="en-US"/>
        </a:p>
      </dgm:t>
    </dgm:pt>
    <dgm:pt modelId="{3799DC20-8F43-4344-BEC0-24E03C02A94B}">
      <dgm:prSet custT="1"/>
      <dgm:spPr/>
      <dgm:t>
        <a:bodyPr/>
        <a:lstStyle/>
        <a:p>
          <a:r>
            <a:rPr lang="en-US" sz="4000" b="1" i="0" dirty="0">
              <a:solidFill>
                <a:schemeClr val="tx1"/>
              </a:solidFill>
              <a:latin typeface="Roboto" panose="02000000000000000000" pitchFamily="2" charset="0"/>
              <a:ea typeface="Roboto" panose="02000000000000000000" pitchFamily="2" charset="0"/>
              <a:cs typeface="Roboto" panose="02000000000000000000" pitchFamily="2" charset="0"/>
            </a:rPr>
            <a:t>19 Applicants for 5 Council Positions</a:t>
          </a:r>
          <a:endParaRPr lang="en-US" sz="4000" b="1"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ECDE6148-4651-4DE1-A610-727DA33D1F65}" type="parTrans" cxnId="{D247833E-7B08-4BD6-843C-7FE5C574F01C}">
      <dgm:prSet/>
      <dgm:spPr/>
      <dgm:t>
        <a:bodyPr/>
        <a:lstStyle/>
        <a:p>
          <a:endParaRPr lang="en-US"/>
        </a:p>
      </dgm:t>
    </dgm:pt>
    <dgm:pt modelId="{203D4D0C-F3F5-4D40-A630-80BD731987C1}" type="sibTrans" cxnId="{D247833E-7B08-4BD6-843C-7FE5C574F01C}">
      <dgm:prSet/>
      <dgm:spPr/>
      <dgm:t>
        <a:bodyPr/>
        <a:lstStyle/>
        <a:p>
          <a:endParaRPr lang="en-US"/>
        </a:p>
      </dgm:t>
    </dgm:pt>
    <dgm:pt modelId="{82B0A723-90B3-4A5F-B62D-5D0D7D120BC5}">
      <dgm:prSet custT="1"/>
      <dgm:spPr/>
      <dgm:t>
        <a:bodyPr/>
        <a:lstStyle/>
        <a:p>
          <a:r>
            <a:rPr lang="en-US" sz="4000" b="1" dirty="0">
              <a:solidFill>
                <a:schemeClr val="tx1"/>
              </a:solidFill>
              <a:latin typeface="Roboto" panose="02000000000000000000" pitchFamily="2" charset="0"/>
              <a:ea typeface="Roboto" panose="02000000000000000000" pitchFamily="2" charset="0"/>
              <a:cs typeface="Roboto" panose="02000000000000000000" pitchFamily="2" charset="0"/>
            </a:rPr>
            <a:t>Collaborative Focus</a:t>
          </a:r>
        </a:p>
      </dgm:t>
    </dgm:pt>
    <dgm:pt modelId="{920F33D6-104B-40AA-9AE8-E51E0AE9EDD9}" type="parTrans" cxnId="{49220EF9-6FEA-4F5C-B7AF-165BB8A80FF9}">
      <dgm:prSet/>
      <dgm:spPr/>
      <dgm:t>
        <a:bodyPr/>
        <a:lstStyle/>
        <a:p>
          <a:endParaRPr lang="en-US"/>
        </a:p>
      </dgm:t>
    </dgm:pt>
    <dgm:pt modelId="{670CE1E4-FEC4-4BA0-8D04-DCFE89DFEDE4}" type="sibTrans" cxnId="{49220EF9-6FEA-4F5C-B7AF-165BB8A80FF9}">
      <dgm:prSet/>
      <dgm:spPr/>
      <dgm:t>
        <a:bodyPr/>
        <a:lstStyle/>
        <a:p>
          <a:endParaRPr lang="en-US"/>
        </a:p>
      </dgm:t>
    </dgm:pt>
    <dgm:pt modelId="{730ABE67-B529-43D5-A1FB-FE3DF3B61B35}">
      <dgm:prSet custT="1"/>
      <dgm:spPr/>
      <dgm:t>
        <a:bodyPr/>
        <a:lstStyle/>
        <a:p>
          <a:r>
            <a:rPr lang="en-US" sz="4000" b="1" dirty="0">
              <a:solidFill>
                <a:schemeClr val="tx1"/>
              </a:solidFill>
              <a:latin typeface="Roboto" panose="02000000000000000000" pitchFamily="2" charset="0"/>
              <a:ea typeface="Roboto" panose="02000000000000000000" pitchFamily="2" charset="0"/>
              <a:cs typeface="Roboto" panose="02000000000000000000" pitchFamily="2" charset="0"/>
            </a:rPr>
            <a:t>Organization Level</a:t>
          </a:r>
        </a:p>
      </dgm:t>
    </dgm:pt>
    <dgm:pt modelId="{6FFC728E-2AFE-4335-8D55-FD904E397E78}" type="parTrans" cxnId="{4752D4AB-D4AD-438D-AE65-800427714DD7}">
      <dgm:prSet/>
      <dgm:spPr/>
      <dgm:t>
        <a:bodyPr/>
        <a:lstStyle/>
        <a:p>
          <a:endParaRPr lang="en-US"/>
        </a:p>
      </dgm:t>
    </dgm:pt>
    <dgm:pt modelId="{7166FBDD-E6AA-4C3C-87DC-7959C420ECD3}" type="sibTrans" cxnId="{4752D4AB-D4AD-438D-AE65-800427714DD7}">
      <dgm:prSet/>
      <dgm:spPr/>
      <dgm:t>
        <a:bodyPr/>
        <a:lstStyle/>
        <a:p>
          <a:endParaRPr lang="en-US"/>
        </a:p>
      </dgm:t>
    </dgm:pt>
    <dgm:pt modelId="{7993EF99-0EDA-4F7F-9E0B-56B7EC6F06EA}">
      <dgm:prSet custT="1"/>
      <dgm:spPr/>
      <dgm:t>
        <a:bodyPr/>
        <a:lstStyle/>
        <a:p>
          <a:r>
            <a:rPr lang="en-US" sz="4000" b="1" dirty="0">
              <a:solidFill>
                <a:schemeClr val="tx1"/>
              </a:solidFill>
              <a:latin typeface="Roboto" panose="02000000000000000000" pitchFamily="2" charset="0"/>
              <a:ea typeface="Roboto" panose="02000000000000000000" pitchFamily="2" charset="0"/>
              <a:cs typeface="Roboto" panose="02000000000000000000" pitchFamily="2" charset="0"/>
            </a:rPr>
            <a:t>Jefferson Footprint</a:t>
          </a:r>
        </a:p>
      </dgm:t>
    </dgm:pt>
    <dgm:pt modelId="{578F9A4F-4130-4078-8952-55F6FC0EED58}" type="parTrans" cxnId="{8E2B3F33-9D3D-4DB8-AF3F-60263DCCE535}">
      <dgm:prSet/>
      <dgm:spPr/>
      <dgm:t>
        <a:bodyPr/>
        <a:lstStyle/>
        <a:p>
          <a:endParaRPr lang="en-US"/>
        </a:p>
      </dgm:t>
    </dgm:pt>
    <dgm:pt modelId="{E0B58607-2F79-45AF-81C8-4DF3E1B10BED}" type="sibTrans" cxnId="{8E2B3F33-9D3D-4DB8-AF3F-60263DCCE535}">
      <dgm:prSet/>
      <dgm:spPr/>
      <dgm:t>
        <a:bodyPr/>
        <a:lstStyle/>
        <a:p>
          <a:endParaRPr lang="en-US"/>
        </a:p>
      </dgm:t>
    </dgm:pt>
    <dgm:pt modelId="{827693FC-242F-433F-B3D5-9F23133C2F18}">
      <dgm:prSet custT="1"/>
      <dgm:spPr/>
      <dgm:t>
        <a:bodyPr/>
        <a:lstStyle/>
        <a:p>
          <a:r>
            <a:rPr lang="en-US" sz="4000" b="1" dirty="0">
              <a:solidFill>
                <a:schemeClr val="tx1"/>
              </a:solidFill>
              <a:latin typeface="Roboto" panose="02000000000000000000" pitchFamily="2" charset="0"/>
              <a:ea typeface="Roboto" panose="02000000000000000000" pitchFamily="2" charset="0"/>
              <a:cs typeface="Roboto" panose="02000000000000000000" pitchFamily="2" charset="0"/>
            </a:rPr>
            <a:t>Community Voice</a:t>
          </a:r>
        </a:p>
      </dgm:t>
    </dgm:pt>
    <dgm:pt modelId="{6274BC2D-3967-4002-B9D0-B8A419D1FB0F}" type="parTrans" cxnId="{D7AD486E-C380-4F2E-B920-FA684F54CA4A}">
      <dgm:prSet/>
      <dgm:spPr/>
      <dgm:t>
        <a:bodyPr/>
        <a:lstStyle/>
        <a:p>
          <a:endParaRPr lang="en-US"/>
        </a:p>
      </dgm:t>
    </dgm:pt>
    <dgm:pt modelId="{A1ABCFE3-C41E-4E5E-A5FC-91900432159A}" type="sibTrans" cxnId="{D7AD486E-C380-4F2E-B920-FA684F54CA4A}">
      <dgm:prSet/>
      <dgm:spPr/>
      <dgm:t>
        <a:bodyPr/>
        <a:lstStyle/>
        <a:p>
          <a:endParaRPr lang="en-US"/>
        </a:p>
      </dgm:t>
    </dgm:pt>
    <dgm:pt modelId="{875B7C3D-B614-4861-BB4B-97E93D0E4A12}" type="pres">
      <dgm:prSet presAssocID="{6177C49F-B21C-4ADC-86CA-45E2A6B223D3}" presName="linear" presStyleCnt="0">
        <dgm:presLayoutVars>
          <dgm:animLvl val="lvl"/>
          <dgm:resizeHandles val="exact"/>
        </dgm:presLayoutVars>
      </dgm:prSet>
      <dgm:spPr/>
    </dgm:pt>
    <dgm:pt modelId="{46CF858E-AEC4-4C5E-AD96-C258E16EC92D}" type="pres">
      <dgm:prSet presAssocID="{3799DC20-8F43-4344-BEC0-24E03C02A94B}" presName="parentText" presStyleLbl="node1" presStyleIdx="0" presStyleCnt="1">
        <dgm:presLayoutVars>
          <dgm:chMax val="0"/>
          <dgm:bulletEnabled val="1"/>
        </dgm:presLayoutVars>
      </dgm:prSet>
      <dgm:spPr/>
    </dgm:pt>
    <dgm:pt modelId="{54D20E9E-8C68-4E9E-9E67-C65B1B80DF13}" type="pres">
      <dgm:prSet presAssocID="{3799DC20-8F43-4344-BEC0-24E03C02A94B}" presName="childText" presStyleLbl="revTx" presStyleIdx="0" presStyleCnt="1">
        <dgm:presLayoutVars>
          <dgm:bulletEnabled val="1"/>
        </dgm:presLayoutVars>
      </dgm:prSet>
      <dgm:spPr/>
    </dgm:pt>
  </dgm:ptLst>
  <dgm:cxnLst>
    <dgm:cxn modelId="{8E2B3F33-9D3D-4DB8-AF3F-60263DCCE535}" srcId="{3799DC20-8F43-4344-BEC0-24E03C02A94B}" destId="{7993EF99-0EDA-4F7F-9E0B-56B7EC6F06EA}" srcOrd="2" destOrd="0" parTransId="{578F9A4F-4130-4078-8952-55F6FC0EED58}" sibTransId="{E0B58607-2F79-45AF-81C8-4DF3E1B10BED}"/>
    <dgm:cxn modelId="{D247833E-7B08-4BD6-843C-7FE5C574F01C}" srcId="{6177C49F-B21C-4ADC-86CA-45E2A6B223D3}" destId="{3799DC20-8F43-4344-BEC0-24E03C02A94B}" srcOrd="0" destOrd="0" parTransId="{ECDE6148-4651-4DE1-A610-727DA33D1F65}" sibTransId="{203D4D0C-F3F5-4D40-A630-80BD731987C1}"/>
    <dgm:cxn modelId="{D7AD486E-C380-4F2E-B920-FA684F54CA4A}" srcId="{3799DC20-8F43-4344-BEC0-24E03C02A94B}" destId="{827693FC-242F-433F-B3D5-9F23133C2F18}" srcOrd="3" destOrd="0" parTransId="{6274BC2D-3967-4002-B9D0-B8A419D1FB0F}" sibTransId="{A1ABCFE3-C41E-4E5E-A5FC-91900432159A}"/>
    <dgm:cxn modelId="{3D00797F-0E47-44CE-AB41-C1C82983B9AC}" type="presOf" srcId="{82B0A723-90B3-4A5F-B62D-5D0D7D120BC5}" destId="{54D20E9E-8C68-4E9E-9E67-C65B1B80DF13}" srcOrd="0" destOrd="0" presId="urn:microsoft.com/office/officeart/2005/8/layout/vList2"/>
    <dgm:cxn modelId="{0F6F8181-DB5D-4A8A-94DE-09B8C4CDD531}" type="presOf" srcId="{730ABE67-B529-43D5-A1FB-FE3DF3B61B35}" destId="{54D20E9E-8C68-4E9E-9E67-C65B1B80DF13}" srcOrd="0" destOrd="1" presId="urn:microsoft.com/office/officeart/2005/8/layout/vList2"/>
    <dgm:cxn modelId="{6825538A-2FF9-4CC6-B1A1-AFC029E4A2D9}" type="presOf" srcId="{3799DC20-8F43-4344-BEC0-24E03C02A94B}" destId="{46CF858E-AEC4-4C5E-AD96-C258E16EC92D}" srcOrd="0" destOrd="0" presId="urn:microsoft.com/office/officeart/2005/8/layout/vList2"/>
    <dgm:cxn modelId="{4752D4AB-D4AD-438D-AE65-800427714DD7}" srcId="{3799DC20-8F43-4344-BEC0-24E03C02A94B}" destId="{730ABE67-B529-43D5-A1FB-FE3DF3B61B35}" srcOrd="1" destOrd="0" parTransId="{6FFC728E-2AFE-4335-8D55-FD904E397E78}" sibTransId="{7166FBDD-E6AA-4C3C-87DC-7959C420ECD3}"/>
    <dgm:cxn modelId="{8ABEDFAF-2450-49C1-BAA5-28FEDD594C13}" type="presOf" srcId="{7993EF99-0EDA-4F7F-9E0B-56B7EC6F06EA}" destId="{54D20E9E-8C68-4E9E-9E67-C65B1B80DF13}" srcOrd="0" destOrd="2" presId="urn:microsoft.com/office/officeart/2005/8/layout/vList2"/>
    <dgm:cxn modelId="{B883B5B1-A41A-4BDD-9C3D-070F72E12E4C}" type="presOf" srcId="{6177C49F-B21C-4ADC-86CA-45E2A6B223D3}" destId="{875B7C3D-B614-4861-BB4B-97E93D0E4A12}" srcOrd="0" destOrd="0" presId="urn:microsoft.com/office/officeart/2005/8/layout/vList2"/>
    <dgm:cxn modelId="{0DCF49E2-376A-4483-8901-8BFAB8DFC697}" type="presOf" srcId="{827693FC-242F-433F-B3D5-9F23133C2F18}" destId="{54D20E9E-8C68-4E9E-9E67-C65B1B80DF13}" srcOrd="0" destOrd="3" presId="urn:microsoft.com/office/officeart/2005/8/layout/vList2"/>
    <dgm:cxn modelId="{49220EF9-6FEA-4F5C-B7AF-165BB8A80FF9}" srcId="{3799DC20-8F43-4344-BEC0-24E03C02A94B}" destId="{82B0A723-90B3-4A5F-B62D-5D0D7D120BC5}" srcOrd="0" destOrd="0" parTransId="{920F33D6-104B-40AA-9AE8-E51E0AE9EDD9}" sibTransId="{670CE1E4-FEC4-4BA0-8D04-DCFE89DFEDE4}"/>
    <dgm:cxn modelId="{09656E90-1192-4C3A-B572-151CADCE17EC}" type="presParOf" srcId="{875B7C3D-B614-4861-BB4B-97E93D0E4A12}" destId="{46CF858E-AEC4-4C5E-AD96-C258E16EC92D}" srcOrd="0" destOrd="0" presId="urn:microsoft.com/office/officeart/2005/8/layout/vList2"/>
    <dgm:cxn modelId="{9921C1C3-1F06-48F7-8135-5B7E7426A926}" type="presParOf" srcId="{875B7C3D-B614-4861-BB4B-97E93D0E4A12}" destId="{54D20E9E-8C68-4E9E-9E67-C65B1B80DF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6B4F089-4143-490C-934D-845B6EBAB995}"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en-US"/>
        </a:p>
      </dgm:t>
    </dgm:pt>
    <dgm:pt modelId="{917BE68B-035E-4053-A1D6-4CDE597467EA}">
      <dgm:prSet custT="1"/>
      <dgm:spPr/>
      <dgm:t>
        <a:bodyPr/>
        <a:lstStyle/>
        <a:p>
          <a:r>
            <a:rPr lang="en-US" sz="3200" b="1" dirty="0">
              <a:solidFill>
                <a:schemeClr val="tx1"/>
              </a:solidFill>
              <a:latin typeface="Roboto" panose="02000000000000000000" pitchFamily="2" charset="0"/>
              <a:ea typeface="Roboto" panose="02000000000000000000" pitchFamily="2" charset="0"/>
              <a:cs typeface="Roboto" panose="02000000000000000000" pitchFamily="2" charset="0"/>
            </a:rPr>
            <a:t>Pecola Abele (Elizabeth Twp)</a:t>
          </a:r>
        </a:p>
      </dgm:t>
    </dgm:pt>
    <dgm:pt modelId="{9C017426-13FB-4BD2-97CD-8AB34669A7FE}" type="parTrans" cxnId="{B6D9DC7C-049C-4210-9DEB-43FB53425724}">
      <dgm:prSet/>
      <dgm:spPr/>
      <dgm:t>
        <a:bodyPr/>
        <a:lstStyle/>
        <a:p>
          <a:endParaRPr lang="en-US"/>
        </a:p>
      </dgm:t>
    </dgm:pt>
    <dgm:pt modelId="{618201EB-1250-43D7-AB22-7296ABB53D60}" type="sibTrans" cxnId="{B6D9DC7C-049C-4210-9DEB-43FB53425724}">
      <dgm:prSet/>
      <dgm:spPr/>
      <dgm:t>
        <a:bodyPr/>
        <a:lstStyle/>
        <a:p>
          <a:endParaRPr lang="en-US"/>
        </a:p>
      </dgm:t>
    </dgm:pt>
    <dgm:pt modelId="{85B8CFCA-61D1-4FD5-AA5E-8D7E0922B2A8}">
      <dgm:prSet custT="1"/>
      <dgm:spPr/>
      <dgm:t>
        <a:bodyPr/>
        <a:lstStyle/>
        <a:p>
          <a:r>
            <a:rPr lang="en-US" sz="2400" b="1" dirty="0">
              <a:solidFill>
                <a:schemeClr val="tx1"/>
              </a:solidFill>
              <a:latin typeface="Roboto" panose="02000000000000000000" pitchFamily="2" charset="0"/>
              <a:ea typeface="Roboto" panose="02000000000000000000" pitchFamily="2" charset="0"/>
              <a:cs typeface="Roboto" panose="02000000000000000000" pitchFamily="2" charset="0"/>
            </a:rPr>
            <a:t>Director of Healthy Living</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i="1" dirty="0">
              <a:solidFill>
                <a:schemeClr val="tx1"/>
              </a:solidFill>
              <a:latin typeface="Roboto" panose="02000000000000000000" pitchFamily="2" charset="0"/>
              <a:ea typeface="Roboto" panose="02000000000000000000" pitchFamily="2" charset="0"/>
              <a:cs typeface="Roboto" panose="02000000000000000000" pitchFamily="2" charset="0"/>
            </a:rPr>
            <a:t>Women for a Healthy Environment</a:t>
          </a:r>
        </a:p>
      </dgm:t>
    </dgm:pt>
    <dgm:pt modelId="{D10D199A-6A9B-43A1-B164-85AF76034BC6}" type="parTrans" cxnId="{79712F3D-C2B1-4EE7-AADD-F20F548D0E27}">
      <dgm:prSet/>
      <dgm:spPr/>
      <dgm:t>
        <a:bodyPr/>
        <a:lstStyle/>
        <a:p>
          <a:endParaRPr lang="en-US"/>
        </a:p>
      </dgm:t>
    </dgm:pt>
    <dgm:pt modelId="{8531A049-BD22-4553-B1B6-F97783BC5D56}" type="sibTrans" cxnId="{79712F3D-C2B1-4EE7-AADD-F20F548D0E27}">
      <dgm:prSet/>
      <dgm:spPr/>
      <dgm:t>
        <a:bodyPr/>
        <a:lstStyle/>
        <a:p>
          <a:endParaRPr lang="en-US"/>
        </a:p>
      </dgm:t>
    </dgm:pt>
    <dgm:pt modelId="{D42DC87E-BFB0-486A-82EF-C6C1AB86CE53}">
      <dgm:prSet custT="1"/>
      <dgm:spPr/>
      <dgm:t>
        <a:bodyPr/>
        <a:lstStyle/>
        <a:p>
          <a:r>
            <a:rPr lang="en-US" sz="3200" b="1" dirty="0">
              <a:solidFill>
                <a:schemeClr val="tx1"/>
              </a:solidFill>
              <a:latin typeface="Roboto" panose="02000000000000000000" pitchFamily="2" charset="0"/>
              <a:ea typeface="Roboto" panose="02000000000000000000" pitchFamily="2" charset="0"/>
              <a:cs typeface="Roboto" panose="02000000000000000000" pitchFamily="2" charset="0"/>
            </a:rPr>
            <a:t>Richard Ford (Clairton)</a:t>
          </a:r>
        </a:p>
      </dgm:t>
    </dgm:pt>
    <dgm:pt modelId="{B0D87FC8-5314-46ED-A5D6-A254CDAEF7DA}" type="parTrans" cxnId="{0E1E03A3-3160-40F8-A12C-CACBD6695014}">
      <dgm:prSet/>
      <dgm:spPr/>
      <dgm:t>
        <a:bodyPr/>
        <a:lstStyle/>
        <a:p>
          <a:endParaRPr lang="en-US"/>
        </a:p>
      </dgm:t>
    </dgm:pt>
    <dgm:pt modelId="{A49312E5-323B-48CA-94F5-F1DE6E106B33}" type="sibTrans" cxnId="{0E1E03A3-3160-40F8-A12C-CACBD6695014}">
      <dgm:prSet/>
      <dgm:spPr/>
      <dgm:t>
        <a:bodyPr/>
        <a:lstStyle/>
        <a:p>
          <a:endParaRPr lang="en-US"/>
        </a:p>
      </dgm:t>
    </dgm:pt>
    <dgm:pt modelId="{5BB38C85-42CD-43D5-B286-06E69BD0612C}">
      <dgm:prSet custT="1"/>
      <dgm:spPr/>
      <dgm:t>
        <a:bodyPr/>
        <a:lstStyle/>
        <a:p>
          <a:r>
            <a:rPr lang="en-US" sz="2400" b="1" dirty="0">
              <a:solidFill>
                <a:schemeClr val="tx1"/>
              </a:solidFill>
              <a:latin typeface="Roboto" panose="02000000000000000000" pitchFamily="2" charset="0"/>
              <a:ea typeface="Roboto" panose="02000000000000000000" pitchFamily="2" charset="0"/>
              <a:cs typeface="Roboto" panose="02000000000000000000" pitchFamily="2" charset="0"/>
            </a:rPr>
            <a:t>President</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i="1" dirty="0">
              <a:solidFill>
                <a:schemeClr val="tx1"/>
              </a:solidFill>
              <a:latin typeface="Roboto" panose="02000000000000000000" pitchFamily="2" charset="0"/>
              <a:ea typeface="Roboto" panose="02000000000000000000" pitchFamily="2" charset="0"/>
              <a:cs typeface="Roboto" panose="02000000000000000000" pitchFamily="2" charset="0"/>
            </a:rPr>
            <a:t>Unity Group of Clairton</a:t>
          </a:r>
        </a:p>
      </dgm:t>
    </dgm:pt>
    <dgm:pt modelId="{5E42EC01-D63F-427C-A887-259A8B05BC79}" type="parTrans" cxnId="{6C06569F-6F5A-4188-A772-89301FDB5C62}">
      <dgm:prSet/>
      <dgm:spPr/>
      <dgm:t>
        <a:bodyPr/>
        <a:lstStyle/>
        <a:p>
          <a:endParaRPr lang="en-US"/>
        </a:p>
      </dgm:t>
    </dgm:pt>
    <dgm:pt modelId="{1B261093-8DAA-407C-9C38-DF184CB6FE38}" type="sibTrans" cxnId="{6C06569F-6F5A-4188-A772-89301FDB5C62}">
      <dgm:prSet/>
      <dgm:spPr/>
      <dgm:t>
        <a:bodyPr/>
        <a:lstStyle/>
        <a:p>
          <a:endParaRPr lang="en-US"/>
        </a:p>
      </dgm:t>
    </dgm:pt>
    <dgm:pt modelId="{27267D73-099B-499E-AABB-A5E24E8CB716}">
      <dgm:prSet custT="1"/>
      <dgm:spPr/>
      <dgm:t>
        <a:bodyPr/>
        <a:lstStyle/>
        <a:p>
          <a:r>
            <a:rPr lang="en-US" sz="3200" b="1" dirty="0">
              <a:solidFill>
                <a:schemeClr val="tx1"/>
              </a:solidFill>
              <a:latin typeface="Roboto" panose="02000000000000000000" pitchFamily="2" charset="0"/>
              <a:ea typeface="Roboto" panose="02000000000000000000" pitchFamily="2" charset="0"/>
              <a:cs typeface="Roboto" panose="02000000000000000000" pitchFamily="2" charset="0"/>
            </a:rPr>
            <a:t>Betty Karleski (Whitehall)</a:t>
          </a:r>
        </a:p>
      </dgm:t>
    </dgm:pt>
    <dgm:pt modelId="{53695AE2-09C5-4880-B34A-D7F6E5E4025D}" type="parTrans" cxnId="{B0FA526D-8CE6-4CD6-AF70-48AF64108C18}">
      <dgm:prSet/>
      <dgm:spPr/>
      <dgm:t>
        <a:bodyPr/>
        <a:lstStyle/>
        <a:p>
          <a:endParaRPr lang="en-US"/>
        </a:p>
      </dgm:t>
    </dgm:pt>
    <dgm:pt modelId="{73D061A3-0B77-4620-B182-69026F0064CE}" type="sibTrans" cxnId="{B0FA526D-8CE6-4CD6-AF70-48AF64108C18}">
      <dgm:prSet/>
      <dgm:spPr/>
      <dgm:t>
        <a:bodyPr/>
        <a:lstStyle/>
        <a:p>
          <a:endParaRPr lang="en-US"/>
        </a:p>
      </dgm:t>
    </dgm:pt>
    <dgm:pt modelId="{76C9FFDB-C833-4DFF-8BB1-B46815DD6258}">
      <dgm:prSet custT="1"/>
      <dgm:spPr/>
      <dgm:t>
        <a:bodyPr/>
        <a:lstStyle/>
        <a:p>
          <a:r>
            <a:rPr lang="en-US" sz="2400" b="1" dirty="0">
              <a:solidFill>
                <a:schemeClr val="tx1"/>
              </a:solidFill>
              <a:latin typeface="Roboto" panose="02000000000000000000" pitchFamily="2" charset="0"/>
              <a:ea typeface="Roboto" panose="02000000000000000000" pitchFamily="2" charset="0"/>
              <a:cs typeface="Roboto" panose="02000000000000000000" pitchFamily="2" charset="0"/>
            </a:rPr>
            <a:t>Community Engagement Coordinator</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i="1" dirty="0">
              <a:solidFill>
                <a:schemeClr val="tx1"/>
              </a:solidFill>
              <a:latin typeface="Roboto" panose="02000000000000000000" pitchFamily="2" charset="0"/>
              <a:ea typeface="Roboto" panose="02000000000000000000" pitchFamily="2" charset="0"/>
              <a:cs typeface="Roboto" panose="02000000000000000000" pitchFamily="2" charset="0"/>
            </a:rPr>
            <a:t>Veterans Breakfast Club</a:t>
          </a:r>
        </a:p>
      </dgm:t>
    </dgm:pt>
    <dgm:pt modelId="{63F97DD6-5C87-4409-9048-EFB9D976B038}" type="parTrans" cxnId="{AE2FDE1B-0483-44CA-991E-748849F4C530}">
      <dgm:prSet/>
      <dgm:spPr/>
      <dgm:t>
        <a:bodyPr/>
        <a:lstStyle/>
        <a:p>
          <a:endParaRPr lang="en-US"/>
        </a:p>
      </dgm:t>
    </dgm:pt>
    <dgm:pt modelId="{E18FCB38-6A77-40AA-A871-1DFFD6BA65F4}" type="sibTrans" cxnId="{AE2FDE1B-0483-44CA-991E-748849F4C530}">
      <dgm:prSet/>
      <dgm:spPr/>
      <dgm:t>
        <a:bodyPr/>
        <a:lstStyle/>
        <a:p>
          <a:endParaRPr lang="en-US"/>
        </a:p>
      </dgm:t>
    </dgm:pt>
    <dgm:pt modelId="{DF8CAA62-7FDB-4881-B869-09FC71D5C7D8}">
      <dgm:prSet custT="1"/>
      <dgm:spPr/>
      <dgm:t>
        <a:bodyPr/>
        <a:lstStyle/>
        <a:p>
          <a:r>
            <a:rPr lang="en-US" sz="3200" b="1" dirty="0">
              <a:solidFill>
                <a:schemeClr val="tx1"/>
              </a:solidFill>
              <a:latin typeface="Roboto" panose="02000000000000000000" pitchFamily="2" charset="0"/>
              <a:ea typeface="Roboto" panose="02000000000000000000" pitchFamily="2" charset="0"/>
              <a:cs typeface="Roboto" panose="02000000000000000000" pitchFamily="2" charset="0"/>
            </a:rPr>
            <a:t>Markeya Lowry (Homestead)</a:t>
          </a:r>
        </a:p>
      </dgm:t>
    </dgm:pt>
    <dgm:pt modelId="{62EEE574-D411-4BB7-B715-7337CB2B98A8}" type="parTrans" cxnId="{4B4BE7FA-153C-4FD8-BFD7-2D3FE94CDB46}">
      <dgm:prSet/>
      <dgm:spPr/>
      <dgm:t>
        <a:bodyPr/>
        <a:lstStyle/>
        <a:p>
          <a:endParaRPr lang="en-US"/>
        </a:p>
      </dgm:t>
    </dgm:pt>
    <dgm:pt modelId="{87D6FA02-C84A-444D-ACDD-C920BC2450B7}" type="sibTrans" cxnId="{4B4BE7FA-153C-4FD8-BFD7-2D3FE94CDB46}">
      <dgm:prSet/>
      <dgm:spPr/>
      <dgm:t>
        <a:bodyPr/>
        <a:lstStyle/>
        <a:p>
          <a:endParaRPr lang="en-US"/>
        </a:p>
      </dgm:t>
    </dgm:pt>
    <dgm:pt modelId="{36F8C32A-6D02-4EEE-B536-663FB1035F49}">
      <dgm:prSet custT="1"/>
      <dgm:spPr/>
      <dgm:t>
        <a:bodyPr/>
        <a:lstStyle/>
        <a:p>
          <a:r>
            <a:rPr lang="en-US" sz="2400" b="1" dirty="0">
              <a:solidFill>
                <a:schemeClr val="tx1"/>
              </a:solidFill>
              <a:latin typeface="Roboto" panose="02000000000000000000" pitchFamily="2" charset="0"/>
              <a:ea typeface="Roboto" panose="02000000000000000000" pitchFamily="2" charset="0"/>
              <a:cs typeface="Roboto" panose="02000000000000000000" pitchFamily="2" charset="0"/>
            </a:rPr>
            <a:t>Senior Program Manager</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i="1" dirty="0">
              <a:solidFill>
                <a:schemeClr val="tx1"/>
              </a:solidFill>
              <a:latin typeface="Roboto" panose="02000000000000000000" pitchFamily="2" charset="0"/>
              <a:ea typeface="Roboto" panose="02000000000000000000" pitchFamily="2" charset="0"/>
              <a:cs typeface="Roboto" panose="02000000000000000000" pitchFamily="2" charset="0"/>
            </a:rPr>
            <a:t>When She Thrives</a:t>
          </a:r>
        </a:p>
      </dgm:t>
    </dgm:pt>
    <dgm:pt modelId="{63BBD447-92F8-4E97-A9AA-5568FD4EB5BB}" type="parTrans" cxnId="{CFCD95A4-B5B0-49FD-862B-28EAB505332A}">
      <dgm:prSet/>
      <dgm:spPr/>
      <dgm:t>
        <a:bodyPr/>
        <a:lstStyle/>
        <a:p>
          <a:endParaRPr lang="en-US"/>
        </a:p>
      </dgm:t>
    </dgm:pt>
    <dgm:pt modelId="{927CB4F7-F337-4BD6-B1AF-C86CB19A6525}" type="sibTrans" cxnId="{CFCD95A4-B5B0-49FD-862B-28EAB505332A}">
      <dgm:prSet/>
      <dgm:spPr/>
      <dgm:t>
        <a:bodyPr/>
        <a:lstStyle/>
        <a:p>
          <a:endParaRPr lang="en-US"/>
        </a:p>
      </dgm:t>
    </dgm:pt>
    <dgm:pt modelId="{A3E65F1C-944F-4045-A1E7-A4DC2A2BA259}">
      <dgm:prSet custT="1"/>
      <dgm:spPr/>
      <dgm:t>
        <a:bodyPr/>
        <a:lstStyle/>
        <a:p>
          <a:r>
            <a:rPr lang="en-US" sz="3200" b="1" dirty="0">
              <a:solidFill>
                <a:schemeClr val="tx1"/>
              </a:solidFill>
              <a:latin typeface="Roboto" panose="02000000000000000000" pitchFamily="2" charset="0"/>
              <a:ea typeface="Roboto" panose="02000000000000000000" pitchFamily="2" charset="0"/>
              <a:cs typeface="Roboto" panose="02000000000000000000" pitchFamily="2" charset="0"/>
            </a:rPr>
            <a:t>Giulia Lozza Petrucci</a:t>
          </a:r>
        </a:p>
      </dgm:t>
    </dgm:pt>
    <dgm:pt modelId="{6FFA3CC4-D0FA-46CE-8123-586FADE31357}" type="parTrans" cxnId="{1BEE1503-DF8A-49C7-A21C-27887B0A7D15}">
      <dgm:prSet/>
      <dgm:spPr/>
      <dgm:t>
        <a:bodyPr/>
        <a:lstStyle/>
        <a:p>
          <a:endParaRPr lang="en-US"/>
        </a:p>
      </dgm:t>
    </dgm:pt>
    <dgm:pt modelId="{88312DE4-7A1F-4812-A105-E66CB213BE36}" type="sibTrans" cxnId="{1BEE1503-DF8A-49C7-A21C-27887B0A7D15}">
      <dgm:prSet/>
      <dgm:spPr/>
      <dgm:t>
        <a:bodyPr/>
        <a:lstStyle/>
        <a:p>
          <a:endParaRPr lang="en-US"/>
        </a:p>
      </dgm:t>
    </dgm:pt>
    <dgm:pt modelId="{D60E4DEA-E469-46C9-9244-6EDECFAD08C0}">
      <dgm:prSet custT="1"/>
      <dgm:spPr/>
      <dgm:t>
        <a:bodyPr/>
        <a:lstStyle/>
        <a:p>
          <a:r>
            <a:rPr lang="en-US" sz="2400" b="1" dirty="0">
              <a:solidFill>
                <a:schemeClr val="tx1"/>
              </a:solidFill>
              <a:latin typeface="Roboto" panose="02000000000000000000" pitchFamily="2" charset="0"/>
              <a:ea typeface="Roboto" panose="02000000000000000000" pitchFamily="2" charset="0"/>
              <a:cs typeface="Roboto" panose="02000000000000000000" pitchFamily="2" charset="0"/>
            </a:rPr>
            <a:t>Executive Director</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i="1" dirty="0">
              <a:solidFill>
                <a:schemeClr val="tx1"/>
              </a:solidFill>
              <a:latin typeface="Roboto" panose="02000000000000000000" pitchFamily="2" charset="0"/>
              <a:ea typeface="Roboto" panose="02000000000000000000" pitchFamily="2" charset="0"/>
              <a:cs typeface="Roboto" panose="02000000000000000000" pitchFamily="2" charset="0"/>
            </a:rPr>
            <a:t>Dragon’s Den</a:t>
          </a:r>
        </a:p>
      </dgm:t>
    </dgm:pt>
    <dgm:pt modelId="{AE1AC010-22CB-43FE-89FB-FEA4AD1FD882}" type="parTrans" cxnId="{23A04A6A-48A6-4C8B-B486-77C730B67747}">
      <dgm:prSet/>
      <dgm:spPr/>
      <dgm:t>
        <a:bodyPr/>
        <a:lstStyle/>
        <a:p>
          <a:endParaRPr lang="en-US"/>
        </a:p>
      </dgm:t>
    </dgm:pt>
    <dgm:pt modelId="{1205620C-41C4-402F-8A2D-AA3481F66CAF}" type="sibTrans" cxnId="{23A04A6A-48A6-4C8B-B486-77C730B67747}">
      <dgm:prSet/>
      <dgm:spPr/>
      <dgm:t>
        <a:bodyPr/>
        <a:lstStyle/>
        <a:p>
          <a:endParaRPr lang="en-US"/>
        </a:p>
      </dgm:t>
    </dgm:pt>
    <dgm:pt modelId="{1C937C80-326C-4CEA-B630-2F3210D29A0A}" type="pres">
      <dgm:prSet presAssocID="{D6B4F089-4143-490C-934D-845B6EBAB995}" presName="Name0" presStyleCnt="0">
        <dgm:presLayoutVars>
          <dgm:dir/>
          <dgm:animLvl val="lvl"/>
          <dgm:resizeHandles val="exact"/>
        </dgm:presLayoutVars>
      </dgm:prSet>
      <dgm:spPr/>
    </dgm:pt>
    <dgm:pt modelId="{FE23517E-3734-4A66-A5C1-05C2BB16CB7D}" type="pres">
      <dgm:prSet presAssocID="{917BE68B-035E-4053-A1D6-4CDE597467EA}" presName="linNode" presStyleCnt="0"/>
      <dgm:spPr/>
    </dgm:pt>
    <dgm:pt modelId="{12CB4AD1-532C-41E7-BFE5-C38CDD23E68E}" type="pres">
      <dgm:prSet presAssocID="{917BE68B-035E-4053-A1D6-4CDE597467EA}" presName="parentText" presStyleLbl="node1" presStyleIdx="0" presStyleCnt="5">
        <dgm:presLayoutVars>
          <dgm:chMax val="1"/>
          <dgm:bulletEnabled val="1"/>
        </dgm:presLayoutVars>
      </dgm:prSet>
      <dgm:spPr/>
    </dgm:pt>
    <dgm:pt modelId="{750777E5-4D08-4DEC-96C5-134FDF870125}" type="pres">
      <dgm:prSet presAssocID="{917BE68B-035E-4053-A1D6-4CDE597467EA}" presName="descendantText" presStyleLbl="alignAccFollowNode1" presStyleIdx="0" presStyleCnt="5">
        <dgm:presLayoutVars>
          <dgm:bulletEnabled val="1"/>
        </dgm:presLayoutVars>
      </dgm:prSet>
      <dgm:spPr/>
    </dgm:pt>
    <dgm:pt modelId="{07860523-1229-450F-A45E-4C38EAAA908D}" type="pres">
      <dgm:prSet presAssocID="{618201EB-1250-43D7-AB22-7296ABB53D60}" presName="sp" presStyleCnt="0"/>
      <dgm:spPr/>
    </dgm:pt>
    <dgm:pt modelId="{364FA357-1DD5-47EF-AF06-50D2556D4273}" type="pres">
      <dgm:prSet presAssocID="{D42DC87E-BFB0-486A-82EF-C6C1AB86CE53}" presName="linNode" presStyleCnt="0"/>
      <dgm:spPr/>
    </dgm:pt>
    <dgm:pt modelId="{492FC1C0-C877-4EA2-B6F9-DE65F0B439A0}" type="pres">
      <dgm:prSet presAssocID="{D42DC87E-BFB0-486A-82EF-C6C1AB86CE53}" presName="parentText" presStyleLbl="node1" presStyleIdx="1" presStyleCnt="5">
        <dgm:presLayoutVars>
          <dgm:chMax val="1"/>
          <dgm:bulletEnabled val="1"/>
        </dgm:presLayoutVars>
      </dgm:prSet>
      <dgm:spPr/>
    </dgm:pt>
    <dgm:pt modelId="{4C7F6E82-A5AB-4E9F-9648-B66CDCE2BA38}" type="pres">
      <dgm:prSet presAssocID="{D42DC87E-BFB0-486A-82EF-C6C1AB86CE53}" presName="descendantText" presStyleLbl="alignAccFollowNode1" presStyleIdx="1" presStyleCnt="5">
        <dgm:presLayoutVars>
          <dgm:bulletEnabled val="1"/>
        </dgm:presLayoutVars>
      </dgm:prSet>
      <dgm:spPr/>
    </dgm:pt>
    <dgm:pt modelId="{DFCE987E-0669-48C4-AC57-18C247D792AC}" type="pres">
      <dgm:prSet presAssocID="{A49312E5-323B-48CA-94F5-F1DE6E106B33}" presName="sp" presStyleCnt="0"/>
      <dgm:spPr/>
    </dgm:pt>
    <dgm:pt modelId="{2C5C9769-44A0-4FCD-95CD-D7F30612F051}" type="pres">
      <dgm:prSet presAssocID="{27267D73-099B-499E-AABB-A5E24E8CB716}" presName="linNode" presStyleCnt="0"/>
      <dgm:spPr/>
    </dgm:pt>
    <dgm:pt modelId="{81474661-1643-47EF-9430-3F3CC5009745}" type="pres">
      <dgm:prSet presAssocID="{27267D73-099B-499E-AABB-A5E24E8CB716}" presName="parentText" presStyleLbl="node1" presStyleIdx="2" presStyleCnt="5">
        <dgm:presLayoutVars>
          <dgm:chMax val="1"/>
          <dgm:bulletEnabled val="1"/>
        </dgm:presLayoutVars>
      </dgm:prSet>
      <dgm:spPr/>
    </dgm:pt>
    <dgm:pt modelId="{C1DF8CC3-1D96-4FD0-8C2B-FD8449B17949}" type="pres">
      <dgm:prSet presAssocID="{27267D73-099B-499E-AABB-A5E24E8CB716}" presName="descendantText" presStyleLbl="alignAccFollowNode1" presStyleIdx="2" presStyleCnt="5">
        <dgm:presLayoutVars>
          <dgm:bulletEnabled val="1"/>
        </dgm:presLayoutVars>
      </dgm:prSet>
      <dgm:spPr/>
    </dgm:pt>
    <dgm:pt modelId="{470BA0F5-9D54-49BD-8E33-DBD4ECF12DBA}" type="pres">
      <dgm:prSet presAssocID="{73D061A3-0B77-4620-B182-69026F0064CE}" presName="sp" presStyleCnt="0"/>
      <dgm:spPr/>
    </dgm:pt>
    <dgm:pt modelId="{793C66BB-F5FC-41DC-AA5C-46282C09CFBE}" type="pres">
      <dgm:prSet presAssocID="{DF8CAA62-7FDB-4881-B869-09FC71D5C7D8}" presName="linNode" presStyleCnt="0"/>
      <dgm:spPr/>
    </dgm:pt>
    <dgm:pt modelId="{2E021AF4-98AD-4B7E-8E7D-E33B27CE2B70}" type="pres">
      <dgm:prSet presAssocID="{DF8CAA62-7FDB-4881-B869-09FC71D5C7D8}" presName="parentText" presStyleLbl="node1" presStyleIdx="3" presStyleCnt="5">
        <dgm:presLayoutVars>
          <dgm:chMax val="1"/>
          <dgm:bulletEnabled val="1"/>
        </dgm:presLayoutVars>
      </dgm:prSet>
      <dgm:spPr/>
    </dgm:pt>
    <dgm:pt modelId="{8DFF5E50-B912-42A8-A4D4-78CBE60FDDDD}" type="pres">
      <dgm:prSet presAssocID="{DF8CAA62-7FDB-4881-B869-09FC71D5C7D8}" presName="descendantText" presStyleLbl="alignAccFollowNode1" presStyleIdx="3" presStyleCnt="5">
        <dgm:presLayoutVars>
          <dgm:bulletEnabled val="1"/>
        </dgm:presLayoutVars>
      </dgm:prSet>
      <dgm:spPr/>
    </dgm:pt>
    <dgm:pt modelId="{07DD9839-A60A-43B1-8F6E-431ABA740DC2}" type="pres">
      <dgm:prSet presAssocID="{87D6FA02-C84A-444D-ACDD-C920BC2450B7}" presName="sp" presStyleCnt="0"/>
      <dgm:spPr/>
    </dgm:pt>
    <dgm:pt modelId="{B7F8436C-80A4-43CB-ACAC-CDD15D51E07A}" type="pres">
      <dgm:prSet presAssocID="{A3E65F1C-944F-4045-A1E7-A4DC2A2BA259}" presName="linNode" presStyleCnt="0"/>
      <dgm:spPr/>
    </dgm:pt>
    <dgm:pt modelId="{25C3B16B-44F1-49F9-8C94-57B33047EFE6}" type="pres">
      <dgm:prSet presAssocID="{A3E65F1C-944F-4045-A1E7-A4DC2A2BA259}" presName="parentText" presStyleLbl="node1" presStyleIdx="4" presStyleCnt="5">
        <dgm:presLayoutVars>
          <dgm:chMax val="1"/>
          <dgm:bulletEnabled val="1"/>
        </dgm:presLayoutVars>
      </dgm:prSet>
      <dgm:spPr/>
    </dgm:pt>
    <dgm:pt modelId="{93129090-2E7B-4510-8F78-EABE81E58725}" type="pres">
      <dgm:prSet presAssocID="{A3E65F1C-944F-4045-A1E7-A4DC2A2BA259}" presName="descendantText" presStyleLbl="alignAccFollowNode1" presStyleIdx="4" presStyleCnt="5">
        <dgm:presLayoutVars>
          <dgm:bulletEnabled val="1"/>
        </dgm:presLayoutVars>
      </dgm:prSet>
      <dgm:spPr/>
    </dgm:pt>
  </dgm:ptLst>
  <dgm:cxnLst>
    <dgm:cxn modelId="{C9A44100-A711-4FC9-BEF5-B9A8419591BC}" type="presOf" srcId="{D60E4DEA-E469-46C9-9244-6EDECFAD08C0}" destId="{93129090-2E7B-4510-8F78-EABE81E58725}" srcOrd="0" destOrd="0" presId="urn:microsoft.com/office/officeart/2005/8/layout/vList5"/>
    <dgm:cxn modelId="{1BEE1503-DF8A-49C7-A21C-27887B0A7D15}" srcId="{D6B4F089-4143-490C-934D-845B6EBAB995}" destId="{A3E65F1C-944F-4045-A1E7-A4DC2A2BA259}" srcOrd="4" destOrd="0" parTransId="{6FFA3CC4-D0FA-46CE-8123-586FADE31357}" sibTransId="{88312DE4-7A1F-4812-A105-E66CB213BE36}"/>
    <dgm:cxn modelId="{AE2FDE1B-0483-44CA-991E-748849F4C530}" srcId="{27267D73-099B-499E-AABB-A5E24E8CB716}" destId="{76C9FFDB-C833-4DFF-8BB1-B46815DD6258}" srcOrd="0" destOrd="0" parTransId="{63F97DD6-5C87-4409-9048-EFB9D976B038}" sibTransId="{E18FCB38-6A77-40AA-A871-1DFFD6BA65F4}"/>
    <dgm:cxn modelId="{15D4B620-A603-42CC-899E-261DD9B5EFA2}" type="presOf" srcId="{917BE68B-035E-4053-A1D6-4CDE597467EA}" destId="{12CB4AD1-532C-41E7-BFE5-C38CDD23E68E}" srcOrd="0" destOrd="0" presId="urn:microsoft.com/office/officeart/2005/8/layout/vList5"/>
    <dgm:cxn modelId="{9A091A24-C974-44D6-8819-0D1513E68FAE}" type="presOf" srcId="{D42DC87E-BFB0-486A-82EF-C6C1AB86CE53}" destId="{492FC1C0-C877-4EA2-B6F9-DE65F0B439A0}" srcOrd="0" destOrd="0" presId="urn:microsoft.com/office/officeart/2005/8/layout/vList5"/>
    <dgm:cxn modelId="{79712F3D-C2B1-4EE7-AADD-F20F548D0E27}" srcId="{917BE68B-035E-4053-A1D6-4CDE597467EA}" destId="{85B8CFCA-61D1-4FD5-AA5E-8D7E0922B2A8}" srcOrd="0" destOrd="0" parTransId="{D10D199A-6A9B-43A1-B164-85AF76034BC6}" sibTransId="{8531A049-BD22-4553-B1B6-F97783BC5D56}"/>
    <dgm:cxn modelId="{DF366B60-81B0-4BA6-82D6-B6268803BD33}" type="presOf" srcId="{76C9FFDB-C833-4DFF-8BB1-B46815DD6258}" destId="{C1DF8CC3-1D96-4FD0-8C2B-FD8449B17949}" srcOrd="0" destOrd="0" presId="urn:microsoft.com/office/officeart/2005/8/layout/vList5"/>
    <dgm:cxn modelId="{9EAFFA48-E0FC-4B7E-980C-8474DAB4072A}" type="presOf" srcId="{A3E65F1C-944F-4045-A1E7-A4DC2A2BA259}" destId="{25C3B16B-44F1-49F9-8C94-57B33047EFE6}" srcOrd="0" destOrd="0" presId="urn:microsoft.com/office/officeart/2005/8/layout/vList5"/>
    <dgm:cxn modelId="{23A04A6A-48A6-4C8B-B486-77C730B67747}" srcId="{A3E65F1C-944F-4045-A1E7-A4DC2A2BA259}" destId="{D60E4DEA-E469-46C9-9244-6EDECFAD08C0}" srcOrd="0" destOrd="0" parTransId="{AE1AC010-22CB-43FE-89FB-FEA4AD1FD882}" sibTransId="{1205620C-41C4-402F-8A2D-AA3481F66CAF}"/>
    <dgm:cxn modelId="{B0FA526D-8CE6-4CD6-AF70-48AF64108C18}" srcId="{D6B4F089-4143-490C-934D-845B6EBAB995}" destId="{27267D73-099B-499E-AABB-A5E24E8CB716}" srcOrd="2" destOrd="0" parTransId="{53695AE2-09C5-4880-B34A-D7F6E5E4025D}" sibTransId="{73D061A3-0B77-4620-B182-69026F0064CE}"/>
    <dgm:cxn modelId="{B6D9DC7C-049C-4210-9DEB-43FB53425724}" srcId="{D6B4F089-4143-490C-934D-845B6EBAB995}" destId="{917BE68B-035E-4053-A1D6-4CDE597467EA}" srcOrd="0" destOrd="0" parTransId="{9C017426-13FB-4BD2-97CD-8AB34669A7FE}" sibTransId="{618201EB-1250-43D7-AB22-7296ABB53D60}"/>
    <dgm:cxn modelId="{CFE87B9D-1FB2-49D8-8CE6-9A996B834B5F}" type="presOf" srcId="{D6B4F089-4143-490C-934D-845B6EBAB995}" destId="{1C937C80-326C-4CEA-B630-2F3210D29A0A}" srcOrd="0" destOrd="0" presId="urn:microsoft.com/office/officeart/2005/8/layout/vList5"/>
    <dgm:cxn modelId="{6C06569F-6F5A-4188-A772-89301FDB5C62}" srcId="{D42DC87E-BFB0-486A-82EF-C6C1AB86CE53}" destId="{5BB38C85-42CD-43D5-B286-06E69BD0612C}" srcOrd="0" destOrd="0" parTransId="{5E42EC01-D63F-427C-A887-259A8B05BC79}" sibTransId="{1B261093-8DAA-407C-9C38-DF184CB6FE38}"/>
    <dgm:cxn modelId="{0E1E03A3-3160-40F8-A12C-CACBD6695014}" srcId="{D6B4F089-4143-490C-934D-845B6EBAB995}" destId="{D42DC87E-BFB0-486A-82EF-C6C1AB86CE53}" srcOrd="1" destOrd="0" parTransId="{B0D87FC8-5314-46ED-A5D6-A254CDAEF7DA}" sibTransId="{A49312E5-323B-48CA-94F5-F1DE6E106B33}"/>
    <dgm:cxn modelId="{CFCD95A4-B5B0-49FD-862B-28EAB505332A}" srcId="{DF8CAA62-7FDB-4881-B869-09FC71D5C7D8}" destId="{36F8C32A-6D02-4EEE-B536-663FB1035F49}" srcOrd="0" destOrd="0" parTransId="{63BBD447-92F8-4E97-A9AA-5568FD4EB5BB}" sibTransId="{927CB4F7-F337-4BD6-B1AF-C86CB19A6525}"/>
    <dgm:cxn modelId="{86B89CCB-26F1-4F3A-B500-CCAF6FF91F0D}" type="presOf" srcId="{36F8C32A-6D02-4EEE-B536-663FB1035F49}" destId="{8DFF5E50-B912-42A8-A4D4-78CBE60FDDDD}" srcOrd="0" destOrd="0" presId="urn:microsoft.com/office/officeart/2005/8/layout/vList5"/>
    <dgm:cxn modelId="{9B71E0D1-26CD-48CB-A1D6-DA67AF38AD26}" type="presOf" srcId="{27267D73-099B-499E-AABB-A5E24E8CB716}" destId="{81474661-1643-47EF-9430-3F3CC5009745}" srcOrd="0" destOrd="0" presId="urn:microsoft.com/office/officeart/2005/8/layout/vList5"/>
    <dgm:cxn modelId="{0FEC13D6-47CD-4084-8CE1-64005F7C9052}" type="presOf" srcId="{DF8CAA62-7FDB-4881-B869-09FC71D5C7D8}" destId="{2E021AF4-98AD-4B7E-8E7D-E33B27CE2B70}" srcOrd="0" destOrd="0" presId="urn:microsoft.com/office/officeart/2005/8/layout/vList5"/>
    <dgm:cxn modelId="{062BE7E3-16F1-495D-8693-E524DF37A59B}" type="presOf" srcId="{5BB38C85-42CD-43D5-B286-06E69BD0612C}" destId="{4C7F6E82-A5AB-4E9F-9648-B66CDCE2BA38}" srcOrd="0" destOrd="0" presId="urn:microsoft.com/office/officeart/2005/8/layout/vList5"/>
    <dgm:cxn modelId="{4E3223E7-AC8B-4625-9184-2AD3ACF96D89}" type="presOf" srcId="{85B8CFCA-61D1-4FD5-AA5E-8D7E0922B2A8}" destId="{750777E5-4D08-4DEC-96C5-134FDF870125}" srcOrd="0" destOrd="0" presId="urn:microsoft.com/office/officeart/2005/8/layout/vList5"/>
    <dgm:cxn modelId="{4B4BE7FA-153C-4FD8-BFD7-2D3FE94CDB46}" srcId="{D6B4F089-4143-490C-934D-845B6EBAB995}" destId="{DF8CAA62-7FDB-4881-B869-09FC71D5C7D8}" srcOrd="3" destOrd="0" parTransId="{62EEE574-D411-4BB7-B715-7337CB2B98A8}" sibTransId="{87D6FA02-C84A-444D-ACDD-C920BC2450B7}"/>
    <dgm:cxn modelId="{C7F3B45B-64E7-41A2-A43A-3C72D8E24DB2}" type="presParOf" srcId="{1C937C80-326C-4CEA-B630-2F3210D29A0A}" destId="{FE23517E-3734-4A66-A5C1-05C2BB16CB7D}" srcOrd="0" destOrd="0" presId="urn:microsoft.com/office/officeart/2005/8/layout/vList5"/>
    <dgm:cxn modelId="{715BC424-37FF-459B-AC67-0815A1BC58DD}" type="presParOf" srcId="{FE23517E-3734-4A66-A5C1-05C2BB16CB7D}" destId="{12CB4AD1-532C-41E7-BFE5-C38CDD23E68E}" srcOrd="0" destOrd="0" presId="urn:microsoft.com/office/officeart/2005/8/layout/vList5"/>
    <dgm:cxn modelId="{C320C996-11F1-4482-AD67-7F90CF48D956}" type="presParOf" srcId="{FE23517E-3734-4A66-A5C1-05C2BB16CB7D}" destId="{750777E5-4D08-4DEC-96C5-134FDF870125}" srcOrd="1" destOrd="0" presId="urn:microsoft.com/office/officeart/2005/8/layout/vList5"/>
    <dgm:cxn modelId="{1F9D9093-AF1B-4ACC-ADA7-00E181496EB2}" type="presParOf" srcId="{1C937C80-326C-4CEA-B630-2F3210D29A0A}" destId="{07860523-1229-450F-A45E-4C38EAAA908D}" srcOrd="1" destOrd="0" presId="urn:microsoft.com/office/officeart/2005/8/layout/vList5"/>
    <dgm:cxn modelId="{E77A3CF5-A84A-41A0-96D7-FA696BFF5B03}" type="presParOf" srcId="{1C937C80-326C-4CEA-B630-2F3210D29A0A}" destId="{364FA357-1DD5-47EF-AF06-50D2556D4273}" srcOrd="2" destOrd="0" presId="urn:microsoft.com/office/officeart/2005/8/layout/vList5"/>
    <dgm:cxn modelId="{A26CAC8B-9242-476C-B55E-446DBF568CE9}" type="presParOf" srcId="{364FA357-1DD5-47EF-AF06-50D2556D4273}" destId="{492FC1C0-C877-4EA2-B6F9-DE65F0B439A0}" srcOrd="0" destOrd="0" presId="urn:microsoft.com/office/officeart/2005/8/layout/vList5"/>
    <dgm:cxn modelId="{DF027229-1AC8-4CB4-9917-C07247FD7C0C}" type="presParOf" srcId="{364FA357-1DD5-47EF-AF06-50D2556D4273}" destId="{4C7F6E82-A5AB-4E9F-9648-B66CDCE2BA38}" srcOrd="1" destOrd="0" presId="urn:microsoft.com/office/officeart/2005/8/layout/vList5"/>
    <dgm:cxn modelId="{F99A18D2-05A2-46AA-966C-58836D9CF217}" type="presParOf" srcId="{1C937C80-326C-4CEA-B630-2F3210D29A0A}" destId="{DFCE987E-0669-48C4-AC57-18C247D792AC}" srcOrd="3" destOrd="0" presId="urn:microsoft.com/office/officeart/2005/8/layout/vList5"/>
    <dgm:cxn modelId="{22A058A3-E8EF-42FF-9C01-125C22E8E40F}" type="presParOf" srcId="{1C937C80-326C-4CEA-B630-2F3210D29A0A}" destId="{2C5C9769-44A0-4FCD-95CD-D7F30612F051}" srcOrd="4" destOrd="0" presId="urn:microsoft.com/office/officeart/2005/8/layout/vList5"/>
    <dgm:cxn modelId="{BD0797D2-5E86-4534-A9DF-F25262459594}" type="presParOf" srcId="{2C5C9769-44A0-4FCD-95CD-D7F30612F051}" destId="{81474661-1643-47EF-9430-3F3CC5009745}" srcOrd="0" destOrd="0" presId="urn:microsoft.com/office/officeart/2005/8/layout/vList5"/>
    <dgm:cxn modelId="{99DF95FF-55AB-484F-9EEA-5316B4B012BB}" type="presParOf" srcId="{2C5C9769-44A0-4FCD-95CD-D7F30612F051}" destId="{C1DF8CC3-1D96-4FD0-8C2B-FD8449B17949}" srcOrd="1" destOrd="0" presId="urn:microsoft.com/office/officeart/2005/8/layout/vList5"/>
    <dgm:cxn modelId="{1424D80D-E429-4F9E-9027-7F810F5A654C}" type="presParOf" srcId="{1C937C80-326C-4CEA-B630-2F3210D29A0A}" destId="{470BA0F5-9D54-49BD-8E33-DBD4ECF12DBA}" srcOrd="5" destOrd="0" presId="urn:microsoft.com/office/officeart/2005/8/layout/vList5"/>
    <dgm:cxn modelId="{5E9E1449-7E50-4607-9224-3E29D79EDCDB}" type="presParOf" srcId="{1C937C80-326C-4CEA-B630-2F3210D29A0A}" destId="{793C66BB-F5FC-41DC-AA5C-46282C09CFBE}" srcOrd="6" destOrd="0" presId="urn:microsoft.com/office/officeart/2005/8/layout/vList5"/>
    <dgm:cxn modelId="{9AE1B047-CE73-41AE-9D77-F6F350CDB06F}" type="presParOf" srcId="{793C66BB-F5FC-41DC-AA5C-46282C09CFBE}" destId="{2E021AF4-98AD-4B7E-8E7D-E33B27CE2B70}" srcOrd="0" destOrd="0" presId="urn:microsoft.com/office/officeart/2005/8/layout/vList5"/>
    <dgm:cxn modelId="{CA97AD5E-3949-450F-BAB7-DCE606555954}" type="presParOf" srcId="{793C66BB-F5FC-41DC-AA5C-46282C09CFBE}" destId="{8DFF5E50-B912-42A8-A4D4-78CBE60FDDDD}" srcOrd="1" destOrd="0" presId="urn:microsoft.com/office/officeart/2005/8/layout/vList5"/>
    <dgm:cxn modelId="{4DC67A6D-8604-4CED-B8A8-FAD02C82A4F8}" type="presParOf" srcId="{1C937C80-326C-4CEA-B630-2F3210D29A0A}" destId="{07DD9839-A60A-43B1-8F6E-431ABA740DC2}" srcOrd="7" destOrd="0" presId="urn:microsoft.com/office/officeart/2005/8/layout/vList5"/>
    <dgm:cxn modelId="{B25B9987-F44B-4042-8390-A62C9366B3B6}" type="presParOf" srcId="{1C937C80-326C-4CEA-B630-2F3210D29A0A}" destId="{B7F8436C-80A4-43CB-ACAC-CDD15D51E07A}" srcOrd="8" destOrd="0" presId="urn:microsoft.com/office/officeart/2005/8/layout/vList5"/>
    <dgm:cxn modelId="{26EF61D8-7C8C-448A-9C5F-8986B358DF81}" type="presParOf" srcId="{B7F8436C-80A4-43CB-ACAC-CDD15D51E07A}" destId="{25C3B16B-44F1-49F9-8C94-57B33047EFE6}" srcOrd="0" destOrd="0" presId="urn:microsoft.com/office/officeart/2005/8/layout/vList5"/>
    <dgm:cxn modelId="{65225BAF-F823-466E-89C9-79722537F0DB}" type="presParOf" srcId="{B7F8436C-80A4-43CB-ACAC-CDD15D51E07A}" destId="{93129090-2E7B-4510-8F78-EABE81E5872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7AD026E-7693-4751-8C01-F53BFD00F3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66EA05F-A102-4688-A1DE-D68521CCB803}">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Empowerment of Communities</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5E49BC44-F84D-4EF0-AD38-833B390CEDF3}" type="parTrans" cxnId="{B3E20299-E5ED-48B9-A6AC-5BACAD159011}">
      <dgm:prSet/>
      <dgm:spPr/>
      <dgm:t>
        <a:bodyPr/>
        <a:lstStyle/>
        <a:p>
          <a:endParaRPr lang="en-US"/>
        </a:p>
      </dgm:t>
    </dgm:pt>
    <dgm:pt modelId="{2BA9668F-6FBC-4209-B6E2-216874DF6FB1}" type="sibTrans" cxnId="{B3E20299-E5ED-48B9-A6AC-5BACAD159011}">
      <dgm:prSet/>
      <dgm:spPr/>
      <dgm:t>
        <a:bodyPr/>
        <a:lstStyle/>
        <a:p>
          <a:endParaRPr lang="en-US"/>
        </a:p>
      </dgm:t>
    </dgm:pt>
    <dgm:pt modelId="{99FFC729-0850-4F3A-BE7C-F4B7321EBC53}">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Giving voice to underserved communities in decisions that affect their lives</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AAC18831-62A0-48B1-9EAE-8114631D4C94}" type="parTrans" cxnId="{A87FB30C-C4FC-49EF-9501-072EE68430B9}">
      <dgm:prSet/>
      <dgm:spPr/>
      <dgm:t>
        <a:bodyPr/>
        <a:lstStyle/>
        <a:p>
          <a:endParaRPr lang="en-US"/>
        </a:p>
      </dgm:t>
    </dgm:pt>
    <dgm:pt modelId="{2929D17D-C7B6-4DAF-9744-4761855EC393}" type="sibTrans" cxnId="{A87FB30C-C4FC-49EF-9501-072EE68430B9}">
      <dgm:prSet/>
      <dgm:spPr/>
      <dgm:t>
        <a:bodyPr/>
        <a:lstStyle/>
        <a:p>
          <a:endParaRPr lang="en-US"/>
        </a:p>
      </dgm:t>
    </dgm:pt>
    <dgm:pt modelId="{CB42D0F8-F8D4-432D-9A68-9E9093A2EA05}">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Alignment with Mission</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A0D307D9-1D32-49A0-B547-1EC9C23071F8}" type="parTrans" cxnId="{29E29A79-EFBF-4AB5-BDD3-00CE0385914A}">
      <dgm:prSet/>
      <dgm:spPr/>
      <dgm:t>
        <a:bodyPr/>
        <a:lstStyle/>
        <a:p>
          <a:endParaRPr lang="en-US"/>
        </a:p>
      </dgm:t>
    </dgm:pt>
    <dgm:pt modelId="{B86C4A3D-4869-4205-A15B-171182C3A41D}" type="sibTrans" cxnId="{29E29A79-EFBF-4AB5-BDD3-00CE0385914A}">
      <dgm:prSet/>
      <dgm:spPr/>
      <dgm:t>
        <a:bodyPr/>
        <a:lstStyle/>
        <a:p>
          <a:endParaRPr lang="en-US"/>
        </a:p>
      </dgm:t>
    </dgm:pt>
    <dgm:pt modelId="{5923E714-38F6-40A8-842B-329360B92257}">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Amplify community well-being</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91AC270B-C130-4953-91AC-22A734ACC030}" type="parTrans" cxnId="{659127C2-00D3-4483-B8C2-3480C57174A0}">
      <dgm:prSet/>
      <dgm:spPr/>
      <dgm:t>
        <a:bodyPr/>
        <a:lstStyle/>
        <a:p>
          <a:endParaRPr lang="en-US"/>
        </a:p>
      </dgm:t>
    </dgm:pt>
    <dgm:pt modelId="{8C11B1F3-1C1D-43BE-B78F-220C0E856443}" type="sibTrans" cxnId="{659127C2-00D3-4483-B8C2-3480C57174A0}">
      <dgm:prSet/>
      <dgm:spPr/>
      <dgm:t>
        <a:bodyPr/>
        <a:lstStyle/>
        <a:p>
          <a:endParaRPr lang="en-US"/>
        </a:p>
      </dgm:t>
    </dgm:pt>
    <dgm:pt modelId="{69EB83A0-9712-4DE7-95A7-D1D24EA6098B}">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Enhanced Advocacy Efforts</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934FC635-B9D9-4268-8EEC-7E9AF75193BC}" type="parTrans" cxnId="{5B655FF4-30A5-404B-9352-31A58D862CFF}">
      <dgm:prSet/>
      <dgm:spPr/>
      <dgm:t>
        <a:bodyPr/>
        <a:lstStyle/>
        <a:p>
          <a:endParaRPr lang="en-US"/>
        </a:p>
      </dgm:t>
    </dgm:pt>
    <dgm:pt modelId="{B98F046E-0E94-46C3-8546-E99D645C72D4}" type="sibTrans" cxnId="{5B655FF4-30A5-404B-9352-31A58D862CFF}">
      <dgm:prSet/>
      <dgm:spPr/>
      <dgm:t>
        <a:bodyPr/>
        <a:lstStyle/>
        <a:p>
          <a:endParaRPr lang="en-US"/>
        </a:p>
      </dgm:t>
    </dgm:pt>
    <dgm:pt modelId="{1EF57F4A-819F-42CF-9A77-B0E3DB20DF8E}">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Educated voters shape policies and legislation that align with goals</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E4DB1C8D-CC77-42A4-9280-E757D672E355}" type="parTrans" cxnId="{114E8E52-DEF6-4429-8E80-902225DA7664}">
      <dgm:prSet/>
      <dgm:spPr/>
      <dgm:t>
        <a:bodyPr/>
        <a:lstStyle/>
        <a:p>
          <a:endParaRPr lang="en-US"/>
        </a:p>
      </dgm:t>
    </dgm:pt>
    <dgm:pt modelId="{D2F32304-B180-4323-BB6C-710DA0952376}" type="sibTrans" cxnId="{114E8E52-DEF6-4429-8E80-902225DA7664}">
      <dgm:prSet/>
      <dgm:spPr/>
      <dgm:t>
        <a:bodyPr/>
        <a:lstStyle/>
        <a:p>
          <a:endParaRPr lang="en-US"/>
        </a:p>
      </dgm:t>
    </dgm:pt>
    <dgm:pt modelId="{6AB01068-09FC-44BF-A731-E08CA03ED949}">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Increased Visibility</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2E3B01CA-F378-4104-93D9-0287AF1BD3C7}" type="parTrans" cxnId="{5BD3329E-A3F8-467E-8854-AA73D0DC58FE}">
      <dgm:prSet/>
      <dgm:spPr/>
      <dgm:t>
        <a:bodyPr/>
        <a:lstStyle/>
        <a:p>
          <a:endParaRPr lang="en-US"/>
        </a:p>
      </dgm:t>
    </dgm:pt>
    <dgm:pt modelId="{F838F44C-56CC-4957-A696-85CF4F51A64A}" type="sibTrans" cxnId="{5BD3329E-A3F8-467E-8854-AA73D0DC58FE}">
      <dgm:prSet/>
      <dgm:spPr/>
      <dgm:t>
        <a:bodyPr/>
        <a:lstStyle/>
        <a:p>
          <a:endParaRPr lang="en-US"/>
        </a:p>
      </dgm:t>
    </dgm:pt>
    <dgm:pt modelId="{4F14F84C-34FA-4172-973D-3554B25DFD79}">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Nonprofits are a credible source for community information</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3DC4CC78-1676-433F-9C24-7A139A744F08}" type="parTrans" cxnId="{5991ADA7-C1D9-4282-AEAB-4A637577F019}">
      <dgm:prSet/>
      <dgm:spPr/>
      <dgm:t>
        <a:bodyPr/>
        <a:lstStyle/>
        <a:p>
          <a:endParaRPr lang="en-US"/>
        </a:p>
      </dgm:t>
    </dgm:pt>
    <dgm:pt modelId="{3F32B557-D05E-4370-A43A-67A51B7F21C8}" type="sibTrans" cxnId="{5991ADA7-C1D9-4282-AEAB-4A637577F019}">
      <dgm:prSet/>
      <dgm:spPr/>
      <dgm:t>
        <a:bodyPr/>
        <a:lstStyle/>
        <a:p>
          <a:endParaRPr lang="en-US"/>
        </a:p>
      </dgm:t>
    </dgm:pt>
    <dgm:pt modelId="{7B59C717-9A63-43B9-B5DA-629A58B64C89}">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Building a Stronger Democracy</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1BCD526A-8F09-4CD6-873D-EA4EC79A7BF4}" type="parTrans" cxnId="{17B0E8CA-1D97-4CB7-9B81-696581F915D3}">
      <dgm:prSet/>
      <dgm:spPr/>
      <dgm:t>
        <a:bodyPr/>
        <a:lstStyle/>
        <a:p>
          <a:endParaRPr lang="en-US"/>
        </a:p>
      </dgm:t>
    </dgm:pt>
    <dgm:pt modelId="{4A6CB1FF-43E6-4D17-9D79-3416A290D914}" type="sibTrans" cxnId="{17B0E8CA-1D97-4CB7-9B81-696581F915D3}">
      <dgm:prSet/>
      <dgm:spPr/>
      <dgm:t>
        <a:bodyPr/>
        <a:lstStyle/>
        <a:p>
          <a:endParaRPr lang="en-US"/>
        </a:p>
      </dgm:t>
    </dgm:pt>
    <dgm:pt modelId="{E0DB9A81-AEA2-483C-AD2F-EA6496448386}">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Engaged electorate = more responsive governance</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B195B1BA-D384-41B5-9E11-A49EA0585B20}" type="parTrans" cxnId="{8FD8F57F-14A2-4AF4-AF79-0F11516EF2EE}">
      <dgm:prSet/>
      <dgm:spPr/>
      <dgm:t>
        <a:bodyPr/>
        <a:lstStyle/>
        <a:p>
          <a:endParaRPr lang="en-US"/>
        </a:p>
      </dgm:t>
    </dgm:pt>
    <dgm:pt modelId="{42077ED8-5CF1-4167-B3A1-52EEF4528F79}" type="sibTrans" cxnId="{8FD8F57F-14A2-4AF4-AF79-0F11516EF2EE}">
      <dgm:prSet/>
      <dgm:spPr/>
      <dgm:t>
        <a:bodyPr/>
        <a:lstStyle/>
        <a:p>
          <a:endParaRPr lang="en-US"/>
        </a:p>
      </dgm:t>
    </dgm:pt>
    <dgm:pt modelId="{46F0A624-45AE-4B77-BBEB-1D74025B10F1}" type="pres">
      <dgm:prSet presAssocID="{57AD026E-7693-4751-8C01-F53BFD00F360}" presName="Name0" presStyleCnt="0">
        <dgm:presLayoutVars>
          <dgm:dir/>
          <dgm:animLvl val="lvl"/>
          <dgm:resizeHandles val="exact"/>
        </dgm:presLayoutVars>
      </dgm:prSet>
      <dgm:spPr/>
    </dgm:pt>
    <dgm:pt modelId="{9C64028D-2A6B-4714-8E17-BBCB200242AE}" type="pres">
      <dgm:prSet presAssocID="{866EA05F-A102-4688-A1DE-D68521CCB803}" presName="composite" presStyleCnt="0"/>
      <dgm:spPr/>
    </dgm:pt>
    <dgm:pt modelId="{35EAD5B9-887B-4367-956A-1B29C6C39E59}" type="pres">
      <dgm:prSet presAssocID="{866EA05F-A102-4688-A1DE-D68521CCB803}" presName="parTx" presStyleLbl="alignNode1" presStyleIdx="0" presStyleCnt="5">
        <dgm:presLayoutVars>
          <dgm:chMax val="0"/>
          <dgm:chPref val="0"/>
          <dgm:bulletEnabled val="1"/>
        </dgm:presLayoutVars>
      </dgm:prSet>
      <dgm:spPr/>
    </dgm:pt>
    <dgm:pt modelId="{D8D284DB-ECEE-4C83-B46B-A17EFA67AF1A}" type="pres">
      <dgm:prSet presAssocID="{866EA05F-A102-4688-A1DE-D68521CCB803}" presName="desTx" presStyleLbl="alignAccFollowNode1" presStyleIdx="0" presStyleCnt="5">
        <dgm:presLayoutVars>
          <dgm:bulletEnabled val="1"/>
        </dgm:presLayoutVars>
      </dgm:prSet>
      <dgm:spPr/>
    </dgm:pt>
    <dgm:pt modelId="{4702B7AD-DE03-4A1A-820B-BAAAAC33539D}" type="pres">
      <dgm:prSet presAssocID="{2BA9668F-6FBC-4209-B6E2-216874DF6FB1}" presName="space" presStyleCnt="0"/>
      <dgm:spPr/>
    </dgm:pt>
    <dgm:pt modelId="{83D9030E-39F1-4CA3-BF8A-0A87A909CAB8}" type="pres">
      <dgm:prSet presAssocID="{CB42D0F8-F8D4-432D-9A68-9E9093A2EA05}" presName="composite" presStyleCnt="0"/>
      <dgm:spPr/>
    </dgm:pt>
    <dgm:pt modelId="{878A168B-D6C3-4367-88D3-1DDBF4A36613}" type="pres">
      <dgm:prSet presAssocID="{CB42D0F8-F8D4-432D-9A68-9E9093A2EA05}" presName="parTx" presStyleLbl="alignNode1" presStyleIdx="1" presStyleCnt="5">
        <dgm:presLayoutVars>
          <dgm:chMax val="0"/>
          <dgm:chPref val="0"/>
          <dgm:bulletEnabled val="1"/>
        </dgm:presLayoutVars>
      </dgm:prSet>
      <dgm:spPr/>
    </dgm:pt>
    <dgm:pt modelId="{4F98702E-941B-4E62-9088-03831A61823E}" type="pres">
      <dgm:prSet presAssocID="{CB42D0F8-F8D4-432D-9A68-9E9093A2EA05}" presName="desTx" presStyleLbl="alignAccFollowNode1" presStyleIdx="1" presStyleCnt="5">
        <dgm:presLayoutVars>
          <dgm:bulletEnabled val="1"/>
        </dgm:presLayoutVars>
      </dgm:prSet>
      <dgm:spPr/>
    </dgm:pt>
    <dgm:pt modelId="{61238B88-16A6-41BA-BADE-580962328490}" type="pres">
      <dgm:prSet presAssocID="{B86C4A3D-4869-4205-A15B-171182C3A41D}" presName="space" presStyleCnt="0"/>
      <dgm:spPr/>
    </dgm:pt>
    <dgm:pt modelId="{A44F03D8-70EF-4AF5-9A6E-E6C19978F20E}" type="pres">
      <dgm:prSet presAssocID="{69EB83A0-9712-4DE7-95A7-D1D24EA6098B}" presName="composite" presStyleCnt="0"/>
      <dgm:spPr/>
    </dgm:pt>
    <dgm:pt modelId="{C519E337-44AE-4FAC-A8A6-112BE60FA518}" type="pres">
      <dgm:prSet presAssocID="{69EB83A0-9712-4DE7-95A7-D1D24EA6098B}" presName="parTx" presStyleLbl="alignNode1" presStyleIdx="2" presStyleCnt="5">
        <dgm:presLayoutVars>
          <dgm:chMax val="0"/>
          <dgm:chPref val="0"/>
          <dgm:bulletEnabled val="1"/>
        </dgm:presLayoutVars>
      </dgm:prSet>
      <dgm:spPr/>
    </dgm:pt>
    <dgm:pt modelId="{B093BEB5-45D1-41F3-9319-3EC10242FD99}" type="pres">
      <dgm:prSet presAssocID="{69EB83A0-9712-4DE7-95A7-D1D24EA6098B}" presName="desTx" presStyleLbl="alignAccFollowNode1" presStyleIdx="2" presStyleCnt="5">
        <dgm:presLayoutVars>
          <dgm:bulletEnabled val="1"/>
        </dgm:presLayoutVars>
      </dgm:prSet>
      <dgm:spPr/>
    </dgm:pt>
    <dgm:pt modelId="{95AAA8D9-EAB1-455F-ACED-2CD12E2625FD}" type="pres">
      <dgm:prSet presAssocID="{B98F046E-0E94-46C3-8546-E99D645C72D4}" presName="space" presStyleCnt="0"/>
      <dgm:spPr/>
    </dgm:pt>
    <dgm:pt modelId="{AC108650-4915-4B28-B2F5-04EE4D3C394E}" type="pres">
      <dgm:prSet presAssocID="{6AB01068-09FC-44BF-A731-E08CA03ED949}" presName="composite" presStyleCnt="0"/>
      <dgm:spPr/>
    </dgm:pt>
    <dgm:pt modelId="{16A578D4-FB1E-42AE-9836-1B4CC37AF07D}" type="pres">
      <dgm:prSet presAssocID="{6AB01068-09FC-44BF-A731-E08CA03ED949}" presName="parTx" presStyleLbl="alignNode1" presStyleIdx="3" presStyleCnt="5">
        <dgm:presLayoutVars>
          <dgm:chMax val="0"/>
          <dgm:chPref val="0"/>
          <dgm:bulletEnabled val="1"/>
        </dgm:presLayoutVars>
      </dgm:prSet>
      <dgm:spPr/>
    </dgm:pt>
    <dgm:pt modelId="{1B844D5E-8D68-40A2-9C04-41DF733AD22C}" type="pres">
      <dgm:prSet presAssocID="{6AB01068-09FC-44BF-A731-E08CA03ED949}" presName="desTx" presStyleLbl="alignAccFollowNode1" presStyleIdx="3" presStyleCnt="5">
        <dgm:presLayoutVars>
          <dgm:bulletEnabled val="1"/>
        </dgm:presLayoutVars>
      </dgm:prSet>
      <dgm:spPr/>
    </dgm:pt>
    <dgm:pt modelId="{D0D21A8E-DAF0-4412-B955-1D27C94807CB}" type="pres">
      <dgm:prSet presAssocID="{F838F44C-56CC-4957-A696-85CF4F51A64A}" presName="space" presStyleCnt="0"/>
      <dgm:spPr/>
    </dgm:pt>
    <dgm:pt modelId="{467B4035-615F-4224-B382-2649388766ED}" type="pres">
      <dgm:prSet presAssocID="{7B59C717-9A63-43B9-B5DA-629A58B64C89}" presName="composite" presStyleCnt="0"/>
      <dgm:spPr/>
    </dgm:pt>
    <dgm:pt modelId="{1DAD82BA-56DF-4CEC-BDEC-7DC749FB37BD}" type="pres">
      <dgm:prSet presAssocID="{7B59C717-9A63-43B9-B5DA-629A58B64C89}" presName="parTx" presStyleLbl="alignNode1" presStyleIdx="4" presStyleCnt="5">
        <dgm:presLayoutVars>
          <dgm:chMax val="0"/>
          <dgm:chPref val="0"/>
          <dgm:bulletEnabled val="1"/>
        </dgm:presLayoutVars>
      </dgm:prSet>
      <dgm:spPr/>
    </dgm:pt>
    <dgm:pt modelId="{ABB9B6E4-B3AA-492C-B8CD-A174125F4FCF}" type="pres">
      <dgm:prSet presAssocID="{7B59C717-9A63-43B9-B5DA-629A58B64C89}" presName="desTx" presStyleLbl="alignAccFollowNode1" presStyleIdx="4" presStyleCnt="5">
        <dgm:presLayoutVars>
          <dgm:bulletEnabled val="1"/>
        </dgm:presLayoutVars>
      </dgm:prSet>
      <dgm:spPr/>
    </dgm:pt>
  </dgm:ptLst>
  <dgm:cxnLst>
    <dgm:cxn modelId="{5AF5680A-E48C-4A76-9ECA-A1A102BB14F7}" type="presOf" srcId="{57AD026E-7693-4751-8C01-F53BFD00F360}" destId="{46F0A624-45AE-4B77-BBEB-1D74025B10F1}" srcOrd="0" destOrd="0" presId="urn:microsoft.com/office/officeart/2005/8/layout/hList1"/>
    <dgm:cxn modelId="{A87FB30C-C4FC-49EF-9501-072EE68430B9}" srcId="{866EA05F-A102-4688-A1DE-D68521CCB803}" destId="{99FFC729-0850-4F3A-BE7C-F4B7321EBC53}" srcOrd="0" destOrd="0" parTransId="{AAC18831-62A0-48B1-9EAE-8114631D4C94}" sibTransId="{2929D17D-C7B6-4DAF-9744-4761855EC393}"/>
    <dgm:cxn modelId="{812A6434-5840-4C73-B361-469817D833D8}" type="presOf" srcId="{5923E714-38F6-40A8-842B-329360B92257}" destId="{4F98702E-941B-4E62-9088-03831A61823E}" srcOrd="0" destOrd="0" presId="urn:microsoft.com/office/officeart/2005/8/layout/hList1"/>
    <dgm:cxn modelId="{3F9C5263-6611-4540-8A03-81E4085B45A3}" type="presOf" srcId="{7B59C717-9A63-43B9-B5DA-629A58B64C89}" destId="{1DAD82BA-56DF-4CEC-BDEC-7DC749FB37BD}" srcOrd="0" destOrd="0" presId="urn:microsoft.com/office/officeart/2005/8/layout/hList1"/>
    <dgm:cxn modelId="{F4DE756C-09DF-4747-ABE2-3453B030B3F3}" type="presOf" srcId="{1EF57F4A-819F-42CF-9A77-B0E3DB20DF8E}" destId="{B093BEB5-45D1-41F3-9319-3EC10242FD99}" srcOrd="0" destOrd="0" presId="urn:microsoft.com/office/officeart/2005/8/layout/hList1"/>
    <dgm:cxn modelId="{114E8E52-DEF6-4429-8E80-902225DA7664}" srcId="{69EB83A0-9712-4DE7-95A7-D1D24EA6098B}" destId="{1EF57F4A-819F-42CF-9A77-B0E3DB20DF8E}" srcOrd="0" destOrd="0" parTransId="{E4DB1C8D-CC77-42A4-9280-E757D672E355}" sibTransId="{D2F32304-B180-4323-BB6C-710DA0952376}"/>
    <dgm:cxn modelId="{29E29A79-EFBF-4AB5-BDD3-00CE0385914A}" srcId="{57AD026E-7693-4751-8C01-F53BFD00F360}" destId="{CB42D0F8-F8D4-432D-9A68-9E9093A2EA05}" srcOrd="1" destOrd="0" parTransId="{A0D307D9-1D32-49A0-B547-1EC9C23071F8}" sibTransId="{B86C4A3D-4869-4205-A15B-171182C3A41D}"/>
    <dgm:cxn modelId="{8FD8F57F-14A2-4AF4-AF79-0F11516EF2EE}" srcId="{7B59C717-9A63-43B9-B5DA-629A58B64C89}" destId="{E0DB9A81-AEA2-483C-AD2F-EA6496448386}" srcOrd="0" destOrd="0" parTransId="{B195B1BA-D384-41B5-9E11-A49EA0585B20}" sibTransId="{42077ED8-5CF1-4167-B3A1-52EEF4528F79}"/>
    <dgm:cxn modelId="{E0A80381-E7CC-455E-A61C-1EBEB0C19940}" type="presOf" srcId="{69EB83A0-9712-4DE7-95A7-D1D24EA6098B}" destId="{C519E337-44AE-4FAC-A8A6-112BE60FA518}" srcOrd="0" destOrd="0" presId="urn:microsoft.com/office/officeart/2005/8/layout/hList1"/>
    <dgm:cxn modelId="{B24E4E95-D3EE-4592-988D-9E152693E440}" type="presOf" srcId="{CB42D0F8-F8D4-432D-9A68-9E9093A2EA05}" destId="{878A168B-D6C3-4367-88D3-1DDBF4A36613}" srcOrd="0" destOrd="0" presId="urn:microsoft.com/office/officeart/2005/8/layout/hList1"/>
    <dgm:cxn modelId="{640D9196-91A6-4541-B4CC-BB7B4F46749D}" type="presOf" srcId="{866EA05F-A102-4688-A1DE-D68521CCB803}" destId="{35EAD5B9-887B-4367-956A-1B29C6C39E59}" srcOrd="0" destOrd="0" presId="urn:microsoft.com/office/officeart/2005/8/layout/hList1"/>
    <dgm:cxn modelId="{B3E20299-E5ED-48B9-A6AC-5BACAD159011}" srcId="{57AD026E-7693-4751-8C01-F53BFD00F360}" destId="{866EA05F-A102-4688-A1DE-D68521CCB803}" srcOrd="0" destOrd="0" parTransId="{5E49BC44-F84D-4EF0-AD38-833B390CEDF3}" sibTransId="{2BA9668F-6FBC-4209-B6E2-216874DF6FB1}"/>
    <dgm:cxn modelId="{5BD3329E-A3F8-467E-8854-AA73D0DC58FE}" srcId="{57AD026E-7693-4751-8C01-F53BFD00F360}" destId="{6AB01068-09FC-44BF-A731-E08CA03ED949}" srcOrd="3" destOrd="0" parTransId="{2E3B01CA-F378-4104-93D9-0287AF1BD3C7}" sibTransId="{F838F44C-56CC-4957-A696-85CF4F51A64A}"/>
    <dgm:cxn modelId="{5991ADA7-C1D9-4282-AEAB-4A637577F019}" srcId="{6AB01068-09FC-44BF-A731-E08CA03ED949}" destId="{4F14F84C-34FA-4172-973D-3554B25DFD79}" srcOrd="0" destOrd="0" parTransId="{3DC4CC78-1676-433F-9C24-7A139A744F08}" sibTransId="{3F32B557-D05E-4370-A43A-67A51B7F21C8}"/>
    <dgm:cxn modelId="{659127C2-00D3-4483-B8C2-3480C57174A0}" srcId="{CB42D0F8-F8D4-432D-9A68-9E9093A2EA05}" destId="{5923E714-38F6-40A8-842B-329360B92257}" srcOrd="0" destOrd="0" parTransId="{91AC270B-C130-4953-91AC-22A734ACC030}" sibTransId="{8C11B1F3-1C1D-43BE-B78F-220C0E856443}"/>
    <dgm:cxn modelId="{17B0E8CA-1D97-4CB7-9B81-696581F915D3}" srcId="{57AD026E-7693-4751-8C01-F53BFD00F360}" destId="{7B59C717-9A63-43B9-B5DA-629A58B64C89}" srcOrd="4" destOrd="0" parTransId="{1BCD526A-8F09-4CD6-873D-EA4EC79A7BF4}" sibTransId="{4A6CB1FF-43E6-4D17-9D79-3416A290D914}"/>
    <dgm:cxn modelId="{C16FFBCD-97BC-4C0D-9597-1A36582CFE9F}" type="presOf" srcId="{6AB01068-09FC-44BF-A731-E08CA03ED949}" destId="{16A578D4-FB1E-42AE-9836-1B4CC37AF07D}" srcOrd="0" destOrd="0" presId="urn:microsoft.com/office/officeart/2005/8/layout/hList1"/>
    <dgm:cxn modelId="{25C8D2DD-69CE-4ECC-9AA6-564A81D9D2E9}" type="presOf" srcId="{4F14F84C-34FA-4172-973D-3554B25DFD79}" destId="{1B844D5E-8D68-40A2-9C04-41DF733AD22C}" srcOrd="0" destOrd="0" presId="urn:microsoft.com/office/officeart/2005/8/layout/hList1"/>
    <dgm:cxn modelId="{5B655FF4-30A5-404B-9352-31A58D862CFF}" srcId="{57AD026E-7693-4751-8C01-F53BFD00F360}" destId="{69EB83A0-9712-4DE7-95A7-D1D24EA6098B}" srcOrd="2" destOrd="0" parTransId="{934FC635-B9D9-4268-8EEC-7E9AF75193BC}" sibTransId="{B98F046E-0E94-46C3-8546-E99D645C72D4}"/>
    <dgm:cxn modelId="{E63CC1FA-CC73-4D33-8C36-EA16EBC1EE4A}" type="presOf" srcId="{E0DB9A81-AEA2-483C-AD2F-EA6496448386}" destId="{ABB9B6E4-B3AA-492C-B8CD-A174125F4FCF}" srcOrd="0" destOrd="0" presId="urn:microsoft.com/office/officeart/2005/8/layout/hList1"/>
    <dgm:cxn modelId="{BB7EE5FE-6449-4097-9598-B4A0B5842292}" type="presOf" srcId="{99FFC729-0850-4F3A-BE7C-F4B7321EBC53}" destId="{D8D284DB-ECEE-4C83-B46B-A17EFA67AF1A}" srcOrd="0" destOrd="0" presId="urn:microsoft.com/office/officeart/2005/8/layout/hList1"/>
    <dgm:cxn modelId="{45E7CA6A-52E6-4EA3-B657-A26899CA6EBC}" type="presParOf" srcId="{46F0A624-45AE-4B77-BBEB-1D74025B10F1}" destId="{9C64028D-2A6B-4714-8E17-BBCB200242AE}" srcOrd="0" destOrd="0" presId="urn:microsoft.com/office/officeart/2005/8/layout/hList1"/>
    <dgm:cxn modelId="{2A55AE89-EE7F-4810-BCBF-D1EDEBF6F2AA}" type="presParOf" srcId="{9C64028D-2A6B-4714-8E17-BBCB200242AE}" destId="{35EAD5B9-887B-4367-956A-1B29C6C39E59}" srcOrd="0" destOrd="0" presId="urn:microsoft.com/office/officeart/2005/8/layout/hList1"/>
    <dgm:cxn modelId="{43456D87-6E38-4F5F-AB28-8E777D153719}" type="presParOf" srcId="{9C64028D-2A6B-4714-8E17-BBCB200242AE}" destId="{D8D284DB-ECEE-4C83-B46B-A17EFA67AF1A}" srcOrd="1" destOrd="0" presId="urn:microsoft.com/office/officeart/2005/8/layout/hList1"/>
    <dgm:cxn modelId="{F4A63D27-76B8-4D1F-8592-40C97C386B84}" type="presParOf" srcId="{46F0A624-45AE-4B77-BBEB-1D74025B10F1}" destId="{4702B7AD-DE03-4A1A-820B-BAAAAC33539D}" srcOrd="1" destOrd="0" presId="urn:microsoft.com/office/officeart/2005/8/layout/hList1"/>
    <dgm:cxn modelId="{26F36EF8-F289-4031-BCE7-7F25954F370F}" type="presParOf" srcId="{46F0A624-45AE-4B77-BBEB-1D74025B10F1}" destId="{83D9030E-39F1-4CA3-BF8A-0A87A909CAB8}" srcOrd="2" destOrd="0" presId="urn:microsoft.com/office/officeart/2005/8/layout/hList1"/>
    <dgm:cxn modelId="{5C584B51-48A2-4343-B906-90928E00B8C9}" type="presParOf" srcId="{83D9030E-39F1-4CA3-BF8A-0A87A909CAB8}" destId="{878A168B-D6C3-4367-88D3-1DDBF4A36613}" srcOrd="0" destOrd="0" presId="urn:microsoft.com/office/officeart/2005/8/layout/hList1"/>
    <dgm:cxn modelId="{F7313DC7-089A-43D5-9EC4-C1C794C67C87}" type="presParOf" srcId="{83D9030E-39F1-4CA3-BF8A-0A87A909CAB8}" destId="{4F98702E-941B-4E62-9088-03831A61823E}" srcOrd="1" destOrd="0" presId="urn:microsoft.com/office/officeart/2005/8/layout/hList1"/>
    <dgm:cxn modelId="{A7A8CA4D-677F-4BA4-A6D2-BDC638B96CCA}" type="presParOf" srcId="{46F0A624-45AE-4B77-BBEB-1D74025B10F1}" destId="{61238B88-16A6-41BA-BADE-580962328490}" srcOrd="3" destOrd="0" presId="urn:microsoft.com/office/officeart/2005/8/layout/hList1"/>
    <dgm:cxn modelId="{B9D25778-C4E2-438B-9F67-D82E0832E07E}" type="presParOf" srcId="{46F0A624-45AE-4B77-BBEB-1D74025B10F1}" destId="{A44F03D8-70EF-4AF5-9A6E-E6C19978F20E}" srcOrd="4" destOrd="0" presId="urn:microsoft.com/office/officeart/2005/8/layout/hList1"/>
    <dgm:cxn modelId="{A3492A18-B8F8-461B-8F47-47DA5786397D}" type="presParOf" srcId="{A44F03D8-70EF-4AF5-9A6E-E6C19978F20E}" destId="{C519E337-44AE-4FAC-A8A6-112BE60FA518}" srcOrd="0" destOrd="0" presId="urn:microsoft.com/office/officeart/2005/8/layout/hList1"/>
    <dgm:cxn modelId="{384216CE-2A8C-4FD3-8B27-A67B037BF5DC}" type="presParOf" srcId="{A44F03D8-70EF-4AF5-9A6E-E6C19978F20E}" destId="{B093BEB5-45D1-41F3-9319-3EC10242FD99}" srcOrd="1" destOrd="0" presId="urn:microsoft.com/office/officeart/2005/8/layout/hList1"/>
    <dgm:cxn modelId="{77DABFEC-72A4-499B-A231-324F21808C85}" type="presParOf" srcId="{46F0A624-45AE-4B77-BBEB-1D74025B10F1}" destId="{95AAA8D9-EAB1-455F-ACED-2CD12E2625FD}" srcOrd="5" destOrd="0" presId="urn:microsoft.com/office/officeart/2005/8/layout/hList1"/>
    <dgm:cxn modelId="{E7A6E426-146F-496A-BD73-84143F441570}" type="presParOf" srcId="{46F0A624-45AE-4B77-BBEB-1D74025B10F1}" destId="{AC108650-4915-4B28-B2F5-04EE4D3C394E}" srcOrd="6" destOrd="0" presId="urn:microsoft.com/office/officeart/2005/8/layout/hList1"/>
    <dgm:cxn modelId="{DC19DED0-9464-4362-880C-7244455A2C21}" type="presParOf" srcId="{AC108650-4915-4B28-B2F5-04EE4D3C394E}" destId="{16A578D4-FB1E-42AE-9836-1B4CC37AF07D}" srcOrd="0" destOrd="0" presId="urn:microsoft.com/office/officeart/2005/8/layout/hList1"/>
    <dgm:cxn modelId="{2EF6C97F-7EE9-47FE-A65F-EC589D486118}" type="presParOf" srcId="{AC108650-4915-4B28-B2F5-04EE4D3C394E}" destId="{1B844D5E-8D68-40A2-9C04-41DF733AD22C}" srcOrd="1" destOrd="0" presId="urn:microsoft.com/office/officeart/2005/8/layout/hList1"/>
    <dgm:cxn modelId="{7924E050-CF8F-4126-A695-F1F8143ABA3E}" type="presParOf" srcId="{46F0A624-45AE-4B77-BBEB-1D74025B10F1}" destId="{D0D21A8E-DAF0-4412-B955-1D27C94807CB}" srcOrd="7" destOrd="0" presId="urn:microsoft.com/office/officeart/2005/8/layout/hList1"/>
    <dgm:cxn modelId="{C49ED947-CADA-4C99-B9ED-1F7B3BE11090}" type="presParOf" srcId="{46F0A624-45AE-4B77-BBEB-1D74025B10F1}" destId="{467B4035-615F-4224-B382-2649388766ED}" srcOrd="8" destOrd="0" presId="urn:microsoft.com/office/officeart/2005/8/layout/hList1"/>
    <dgm:cxn modelId="{2A1FACB5-92CF-4767-979E-E41C16D40A1D}" type="presParOf" srcId="{467B4035-615F-4224-B382-2649388766ED}" destId="{1DAD82BA-56DF-4CEC-BDEC-7DC749FB37BD}" srcOrd="0" destOrd="0" presId="urn:microsoft.com/office/officeart/2005/8/layout/hList1"/>
    <dgm:cxn modelId="{7DD9EEAA-376C-404A-9916-B6287EFA0199}" type="presParOf" srcId="{467B4035-615F-4224-B382-2649388766ED}" destId="{ABB9B6E4-B3AA-492C-B8CD-A174125F4F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7AD026E-7693-4751-8C01-F53BFD00F3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66EA05F-A102-4688-A1DE-D68521CCB803}">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Influencing Policy Change</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5E49BC44-F84D-4EF0-AD38-833B390CEDF3}" type="parTrans" cxnId="{B3E20299-E5ED-48B9-A6AC-5BACAD159011}">
      <dgm:prSet/>
      <dgm:spPr/>
      <dgm:t>
        <a:bodyPr/>
        <a:lstStyle/>
        <a:p>
          <a:endParaRPr lang="en-US"/>
        </a:p>
      </dgm:t>
    </dgm:pt>
    <dgm:pt modelId="{2BA9668F-6FBC-4209-B6E2-216874DF6FB1}" type="sibTrans" cxnId="{B3E20299-E5ED-48B9-A6AC-5BACAD159011}">
      <dgm:prSet/>
      <dgm:spPr/>
      <dgm:t>
        <a:bodyPr/>
        <a:lstStyle/>
        <a:p>
          <a:endParaRPr lang="en-US"/>
        </a:p>
      </dgm:t>
    </dgm:pt>
    <dgm:pt modelId="{99FFC729-0850-4F3A-BE7C-F4B7321EBC53}">
      <dgm:prSet custT="1"/>
      <dgm:spPr/>
      <dgm:t>
        <a:bodyPr/>
        <a:lstStyle/>
        <a:p>
          <a:r>
            <a:rPr lang="en-US" sz="2000" b="1" dirty="0">
              <a:effectLst/>
              <a:latin typeface="Roboto" panose="02000000000000000000" pitchFamily="2" charset="0"/>
              <a:ea typeface="Times New Roman" panose="02020603050405020304" pitchFamily="18" charset="0"/>
            </a:rPr>
            <a:t>Elected officials are more likely to address issues that their constituents care about</a:t>
          </a:r>
          <a:endParaRPr lang="en-US" sz="2000" b="1" dirty="0">
            <a:latin typeface="Roboto" panose="02000000000000000000" pitchFamily="2" charset="0"/>
            <a:ea typeface="Roboto" panose="02000000000000000000" pitchFamily="2" charset="0"/>
            <a:cs typeface="Roboto" panose="02000000000000000000" pitchFamily="2" charset="0"/>
          </a:endParaRPr>
        </a:p>
      </dgm:t>
    </dgm:pt>
    <dgm:pt modelId="{AAC18831-62A0-48B1-9EAE-8114631D4C94}" type="parTrans" cxnId="{A87FB30C-C4FC-49EF-9501-072EE68430B9}">
      <dgm:prSet/>
      <dgm:spPr/>
      <dgm:t>
        <a:bodyPr/>
        <a:lstStyle/>
        <a:p>
          <a:endParaRPr lang="en-US"/>
        </a:p>
      </dgm:t>
    </dgm:pt>
    <dgm:pt modelId="{2929D17D-C7B6-4DAF-9744-4761855EC393}" type="sibTrans" cxnId="{A87FB30C-C4FC-49EF-9501-072EE68430B9}">
      <dgm:prSet/>
      <dgm:spPr/>
      <dgm:t>
        <a:bodyPr/>
        <a:lstStyle/>
        <a:p>
          <a:endParaRPr lang="en-US"/>
        </a:p>
      </dgm:t>
    </dgm:pt>
    <dgm:pt modelId="{CB42D0F8-F8D4-432D-9A68-9E9093A2EA05}">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Educational Opportunity</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A0D307D9-1D32-49A0-B547-1EC9C23071F8}" type="parTrans" cxnId="{29E29A79-EFBF-4AB5-BDD3-00CE0385914A}">
      <dgm:prSet/>
      <dgm:spPr/>
      <dgm:t>
        <a:bodyPr/>
        <a:lstStyle/>
        <a:p>
          <a:endParaRPr lang="en-US"/>
        </a:p>
      </dgm:t>
    </dgm:pt>
    <dgm:pt modelId="{B86C4A3D-4869-4205-A15B-171182C3A41D}" type="sibTrans" cxnId="{29E29A79-EFBF-4AB5-BDD3-00CE0385914A}">
      <dgm:prSet/>
      <dgm:spPr/>
      <dgm:t>
        <a:bodyPr/>
        <a:lstStyle/>
        <a:p>
          <a:endParaRPr lang="en-US"/>
        </a:p>
      </dgm:t>
    </dgm:pt>
    <dgm:pt modelId="{5923E714-38F6-40A8-842B-329360B92257}">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Inform  community about the importance of voting and how to navigate the process</a:t>
          </a:r>
        </a:p>
      </dgm:t>
    </dgm:pt>
    <dgm:pt modelId="{91AC270B-C130-4953-91AC-22A734ACC030}" type="parTrans" cxnId="{659127C2-00D3-4483-B8C2-3480C57174A0}">
      <dgm:prSet/>
      <dgm:spPr/>
      <dgm:t>
        <a:bodyPr/>
        <a:lstStyle/>
        <a:p>
          <a:endParaRPr lang="en-US"/>
        </a:p>
      </dgm:t>
    </dgm:pt>
    <dgm:pt modelId="{8C11B1F3-1C1D-43BE-B78F-220C0E856443}" type="sibTrans" cxnId="{659127C2-00D3-4483-B8C2-3480C57174A0}">
      <dgm:prSet/>
      <dgm:spPr/>
      <dgm:t>
        <a:bodyPr/>
        <a:lstStyle/>
        <a:p>
          <a:endParaRPr lang="en-US"/>
        </a:p>
      </dgm:t>
    </dgm:pt>
    <dgm:pt modelId="{69EB83A0-9712-4DE7-95A7-D1D24EA6098B}">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Strengthening Community Relationships</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934FC635-B9D9-4268-8EEC-7E9AF75193BC}" type="parTrans" cxnId="{5B655FF4-30A5-404B-9352-31A58D862CFF}">
      <dgm:prSet/>
      <dgm:spPr/>
      <dgm:t>
        <a:bodyPr/>
        <a:lstStyle/>
        <a:p>
          <a:endParaRPr lang="en-US"/>
        </a:p>
      </dgm:t>
    </dgm:pt>
    <dgm:pt modelId="{B98F046E-0E94-46C3-8546-E99D645C72D4}" type="sibTrans" cxnId="{5B655FF4-30A5-404B-9352-31A58D862CFF}">
      <dgm:prSet/>
      <dgm:spPr/>
      <dgm:t>
        <a:bodyPr/>
        <a:lstStyle/>
        <a:p>
          <a:endParaRPr lang="en-US"/>
        </a:p>
      </dgm:t>
    </dgm:pt>
    <dgm:pt modelId="{1EF57F4A-819F-42CF-9A77-B0E3DB20DF8E}">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Fostering trust and collaboration between community and nonprofits</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E4DB1C8D-CC77-42A4-9280-E757D672E355}" type="parTrans" cxnId="{114E8E52-DEF6-4429-8E80-902225DA7664}">
      <dgm:prSet/>
      <dgm:spPr/>
      <dgm:t>
        <a:bodyPr/>
        <a:lstStyle/>
        <a:p>
          <a:endParaRPr lang="en-US"/>
        </a:p>
      </dgm:t>
    </dgm:pt>
    <dgm:pt modelId="{D2F32304-B180-4323-BB6C-710DA0952376}" type="sibTrans" cxnId="{114E8E52-DEF6-4429-8E80-902225DA7664}">
      <dgm:prSet/>
      <dgm:spPr/>
      <dgm:t>
        <a:bodyPr/>
        <a:lstStyle/>
        <a:p>
          <a:endParaRPr lang="en-US"/>
        </a:p>
      </dgm:t>
    </dgm:pt>
    <dgm:pt modelId="{6AB01068-09FC-44BF-A731-E08CA03ED949}">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Long-Term Impact</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2E3B01CA-F378-4104-93D9-0287AF1BD3C7}" type="parTrans" cxnId="{5BD3329E-A3F8-467E-8854-AA73D0DC58FE}">
      <dgm:prSet/>
      <dgm:spPr/>
      <dgm:t>
        <a:bodyPr/>
        <a:lstStyle/>
        <a:p>
          <a:endParaRPr lang="en-US"/>
        </a:p>
      </dgm:t>
    </dgm:pt>
    <dgm:pt modelId="{F838F44C-56CC-4957-A696-85CF4F51A64A}" type="sibTrans" cxnId="{5BD3329E-A3F8-467E-8854-AA73D0DC58FE}">
      <dgm:prSet/>
      <dgm:spPr/>
      <dgm:t>
        <a:bodyPr/>
        <a:lstStyle/>
        <a:p>
          <a:endParaRPr lang="en-US"/>
        </a:p>
      </dgm:t>
    </dgm:pt>
    <dgm:pt modelId="{4F14F84C-34FA-4172-973D-3554B25DFD79}">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Building a foundation for sustained civic involvement within community</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3DC4CC78-1676-433F-9C24-7A139A744F08}" type="parTrans" cxnId="{5991ADA7-C1D9-4282-AEAB-4A637577F019}">
      <dgm:prSet/>
      <dgm:spPr/>
      <dgm:t>
        <a:bodyPr/>
        <a:lstStyle/>
        <a:p>
          <a:endParaRPr lang="en-US"/>
        </a:p>
      </dgm:t>
    </dgm:pt>
    <dgm:pt modelId="{3F32B557-D05E-4370-A43A-67A51B7F21C8}" type="sibTrans" cxnId="{5991ADA7-C1D9-4282-AEAB-4A637577F019}">
      <dgm:prSet/>
      <dgm:spPr/>
      <dgm:t>
        <a:bodyPr/>
        <a:lstStyle/>
        <a:p>
          <a:endParaRPr lang="en-US"/>
        </a:p>
      </dgm:t>
    </dgm:pt>
    <dgm:pt modelId="{7B59C717-9A63-43B9-B5DA-629A58B64C89}">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Leveraging Existing Networks</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1BCD526A-8F09-4CD6-873D-EA4EC79A7BF4}" type="parTrans" cxnId="{17B0E8CA-1D97-4CB7-9B81-696581F915D3}">
      <dgm:prSet/>
      <dgm:spPr/>
      <dgm:t>
        <a:bodyPr/>
        <a:lstStyle/>
        <a:p>
          <a:endParaRPr lang="en-US"/>
        </a:p>
      </dgm:t>
    </dgm:pt>
    <dgm:pt modelId="{4A6CB1FF-43E6-4D17-9D79-3416A290D914}" type="sibTrans" cxnId="{17B0E8CA-1D97-4CB7-9B81-696581F915D3}">
      <dgm:prSet/>
      <dgm:spPr/>
      <dgm:t>
        <a:bodyPr/>
        <a:lstStyle/>
        <a:p>
          <a:endParaRPr lang="en-US"/>
        </a:p>
      </dgm:t>
    </dgm:pt>
    <dgm:pt modelId="{E0DB9A81-AEA2-483C-AD2F-EA6496448386}">
      <dgm:prSet custT="1"/>
      <dgm:spPr/>
      <dgm:t>
        <a:bodyPr/>
        <a:lstStyle/>
        <a:p>
          <a:r>
            <a:rPr lang="en-US" sz="2000" b="1" dirty="0">
              <a:latin typeface="Roboto" panose="02000000000000000000" pitchFamily="2" charset="0"/>
              <a:ea typeface="Roboto" panose="02000000000000000000" pitchFamily="2" charset="0"/>
              <a:cs typeface="Roboto" panose="02000000000000000000" pitchFamily="2" charset="0"/>
            </a:rPr>
            <a:t>Maximize impact through existing connections</a:t>
          </a:r>
        </a:p>
      </dgm:t>
    </dgm:pt>
    <dgm:pt modelId="{B195B1BA-D384-41B5-9E11-A49EA0585B20}" type="parTrans" cxnId="{8FD8F57F-14A2-4AF4-AF79-0F11516EF2EE}">
      <dgm:prSet/>
      <dgm:spPr/>
      <dgm:t>
        <a:bodyPr/>
        <a:lstStyle/>
        <a:p>
          <a:endParaRPr lang="en-US"/>
        </a:p>
      </dgm:t>
    </dgm:pt>
    <dgm:pt modelId="{42077ED8-5CF1-4167-B3A1-52EEF4528F79}" type="sibTrans" cxnId="{8FD8F57F-14A2-4AF4-AF79-0F11516EF2EE}">
      <dgm:prSet/>
      <dgm:spPr/>
      <dgm:t>
        <a:bodyPr/>
        <a:lstStyle/>
        <a:p>
          <a:endParaRPr lang="en-US"/>
        </a:p>
      </dgm:t>
    </dgm:pt>
    <dgm:pt modelId="{46F0A624-45AE-4B77-BBEB-1D74025B10F1}" type="pres">
      <dgm:prSet presAssocID="{57AD026E-7693-4751-8C01-F53BFD00F360}" presName="Name0" presStyleCnt="0">
        <dgm:presLayoutVars>
          <dgm:dir/>
          <dgm:animLvl val="lvl"/>
          <dgm:resizeHandles val="exact"/>
        </dgm:presLayoutVars>
      </dgm:prSet>
      <dgm:spPr/>
    </dgm:pt>
    <dgm:pt modelId="{9C64028D-2A6B-4714-8E17-BBCB200242AE}" type="pres">
      <dgm:prSet presAssocID="{866EA05F-A102-4688-A1DE-D68521CCB803}" presName="composite" presStyleCnt="0"/>
      <dgm:spPr/>
    </dgm:pt>
    <dgm:pt modelId="{35EAD5B9-887B-4367-956A-1B29C6C39E59}" type="pres">
      <dgm:prSet presAssocID="{866EA05F-A102-4688-A1DE-D68521CCB803}" presName="parTx" presStyleLbl="alignNode1" presStyleIdx="0" presStyleCnt="5">
        <dgm:presLayoutVars>
          <dgm:chMax val="0"/>
          <dgm:chPref val="0"/>
          <dgm:bulletEnabled val="1"/>
        </dgm:presLayoutVars>
      </dgm:prSet>
      <dgm:spPr/>
    </dgm:pt>
    <dgm:pt modelId="{D8D284DB-ECEE-4C83-B46B-A17EFA67AF1A}" type="pres">
      <dgm:prSet presAssocID="{866EA05F-A102-4688-A1DE-D68521CCB803}" presName="desTx" presStyleLbl="alignAccFollowNode1" presStyleIdx="0" presStyleCnt="5">
        <dgm:presLayoutVars>
          <dgm:bulletEnabled val="1"/>
        </dgm:presLayoutVars>
      </dgm:prSet>
      <dgm:spPr/>
    </dgm:pt>
    <dgm:pt modelId="{4702B7AD-DE03-4A1A-820B-BAAAAC33539D}" type="pres">
      <dgm:prSet presAssocID="{2BA9668F-6FBC-4209-B6E2-216874DF6FB1}" presName="space" presStyleCnt="0"/>
      <dgm:spPr/>
    </dgm:pt>
    <dgm:pt modelId="{83D9030E-39F1-4CA3-BF8A-0A87A909CAB8}" type="pres">
      <dgm:prSet presAssocID="{CB42D0F8-F8D4-432D-9A68-9E9093A2EA05}" presName="composite" presStyleCnt="0"/>
      <dgm:spPr/>
    </dgm:pt>
    <dgm:pt modelId="{878A168B-D6C3-4367-88D3-1DDBF4A36613}" type="pres">
      <dgm:prSet presAssocID="{CB42D0F8-F8D4-432D-9A68-9E9093A2EA05}" presName="parTx" presStyleLbl="alignNode1" presStyleIdx="1" presStyleCnt="5">
        <dgm:presLayoutVars>
          <dgm:chMax val="0"/>
          <dgm:chPref val="0"/>
          <dgm:bulletEnabled val="1"/>
        </dgm:presLayoutVars>
      </dgm:prSet>
      <dgm:spPr/>
    </dgm:pt>
    <dgm:pt modelId="{4F98702E-941B-4E62-9088-03831A61823E}" type="pres">
      <dgm:prSet presAssocID="{CB42D0F8-F8D4-432D-9A68-9E9093A2EA05}" presName="desTx" presStyleLbl="alignAccFollowNode1" presStyleIdx="1" presStyleCnt="5">
        <dgm:presLayoutVars>
          <dgm:bulletEnabled val="1"/>
        </dgm:presLayoutVars>
      </dgm:prSet>
      <dgm:spPr/>
    </dgm:pt>
    <dgm:pt modelId="{61238B88-16A6-41BA-BADE-580962328490}" type="pres">
      <dgm:prSet presAssocID="{B86C4A3D-4869-4205-A15B-171182C3A41D}" presName="space" presStyleCnt="0"/>
      <dgm:spPr/>
    </dgm:pt>
    <dgm:pt modelId="{A44F03D8-70EF-4AF5-9A6E-E6C19978F20E}" type="pres">
      <dgm:prSet presAssocID="{69EB83A0-9712-4DE7-95A7-D1D24EA6098B}" presName="composite" presStyleCnt="0"/>
      <dgm:spPr/>
    </dgm:pt>
    <dgm:pt modelId="{C519E337-44AE-4FAC-A8A6-112BE60FA518}" type="pres">
      <dgm:prSet presAssocID="{69EB83A0-9712-4DE7-95A7-D1D24EA6098B}" presName="parTx" presStyleLbl="alignNode1" presStyleIdx="2" presStyleCnt="5">
        <dgm:presLayoutVars>
          <dgm:chMax val="0"/>
          <dgm:chPref val="0"/>
          <dgm:bulletEnabled val="1"/>
        </dgm:presLayoutVars>
      </dgm:prSet>
      <dgm:spPr/>
    </dgm:pt>
    <dgm:pt modelId="{B093BEB5-45D1-41F3-9319-3EC10242FD99}" type="pres">
      <dgm:prSet presAssocID="{69EB83A0-9712-4DE7-95A7-D1D24EA6098B}" presName="desTx" presStyleLbl="alignAccFollowNode1" presStyleIdx="2" presStyleCnt="5">
        <dgm:presLayoutVars>
          <dgm:bulletEnabled val="1"/>
        </dgm:presLayoutVars>
      </dgm:prSet>
      <dgm:spPr/>
    </dgm:pt>
    <dgm:pt modelId="{95AAA8D9-EAB1-455F-ACED-2CD12E2625FD}" type="pres">
      <dgm:prSet presAssocID="{B98F046E-0E94-46C3-8546-E99D645C72D4}" presName="space" presStyleCnt="0"/>
      <dgm:spPr/>
    </dgm:pt>
    <dgm:pt modelId="{AC108650-4915-4B28-B2F5-04EE4D3C394E}" type="pres">
      <dgm:prSet presAssocID="{6AB01068-09FC-44BF-A731-E08CA03ED949}" presName="composite" presStyleCnt="0"/>
      <dgm:spPr/>
    </dgm:pt>
    <dgm:pt modelId="{16A578D4-FB1E-42AE-9836-1B4CC37AF07D}" type="pres">
      <dgm:prSet presAssocID="{6AB01068-09FC-44BF-A731-E08CA03ED949}" presName="parTx" presStyleLbl="alignNode1" presStyleIdx="3" presStyleCnt="5">
        <dgm:presLayoutVars>
          <dgm:chMax val="0"/>
          <dgm:chPref val="0"/>
          <dgm:bulletEnabled val="1"/>
        </dgm:presLayoutVars>
      </dgm:prSet>
      <dgm:spPr/>
    </dgm:pt>
    <dgm:pt modelId="{1B844D5E-8D68-40A2-9C04-41DF733AD22C}" type="pres">
      <dgm:prSet presAssocID="{6AB01068-09FC-44BF-A731-E08CA03ED949}" presName="desTx" presStyleLbl="alignAccFollowNode1" presStyleIdx="3" presStyleCnt="5">
        <dgm:presLayoutVars>
          <dgm:bulletEnabled val="1"/>
        </dgm:presLayoutVars>
      </dgm:prSet>
      <dgm:spPr/>
    </dgm:pt>
    <dgm:pt modelId="{D0D21A8E-DAF0-4412-B955-1D27C94807CB}" type="pres">
      <dgm:prSet presAssocID="{F838F44C-56CC-4957-A696-85CF4F51A64A}" presName="space" presStyleCnt="0"/>
      <dgm:spPr/>
    </dgm:pt>
    <dgm:pt modelId="{467B4035-615F-4224-B382-2649388766ED}" type="pres">
      <dgm:prSet presAssocID="{7B59C717-9A63-43B9-B5DA-629A58B64C89}" presName="composite" presStyleCnt="0"/>
      <dgm:spPr/>
    </dgm:pt>
    <dgm:pt modelId="{1DAD82BA-56DF-4CEC-BDEC-7DC749FB37BD}" type="pres">
      <dgm:prSet presAssocID="{7B59C717-9A63-43B9-B5DA-629A58B64C89}" presName="parTx" presStyleLbl="alignNode1" presStyleIdx="4" presStyleCnt="5">
        <dgm:presLayoutVars>
          <dgm:chMax val="0"/>
          <dgm:chPref val="0"/>
          <dgm:bulletEnabled val="1"/>
        </dgm:presLayoutVars>
      </dgm:prSet>
      <dgm:spPr/>
    </dgm:pt>
    <dgm:pt modelId="{ABB9B6E4-B3AA-492C-B8CD-A174125F4FCF}" type="pres">
      <dgm:prSet presAssocID="{7B59C717-9A63-43B9-B5DA-629A58B64C89}" presName="desTx" presStyleLbl="alignAccFollowNode1" presStyleIdx="4" presStyleCnt="5">
        <dgm:presLayoutVars>
          <dgm:bulletEnabled val="1"/>
        </dgm:presLayoutVars>
      </dgm:prSet>
      <dgm:spPr/>
    </dgm:pt>
  </dgm:ptLst>
  <dgm:cxnLst>
    <dgm:cxn modelId="{5AF5680A-E48C-4A76-9ECA-A1A102BB14F7}" type="presOf" srcId="{57AD026E-7693-4751-8C01-F53BFD00F360}" destId="{46F0A624-45AE-4B77-BBEB-1D74025B10F1}" srcOrd="0" destOrd="0" presId="urn:microsoft.com/office/officeart/2005/8/layout/hList1"/>
    <dgm:cxn modelId="{A87FB30C-C4FC-49EF-9501-072EE68430B9}" srcId="{866EA05F-A102-4688-A1DE-D68521CCB803}" destId="{99FFC729-0850-4F3A-BE7C-F4B7321EBC53}" srcOrd="0" destOrd="0" parTransId="{AAC18831-62A0-48B1-9EAE-8114631D4C94}" sibTransId="{2929D17D-C7B6-4DAF-9744-4761855EC393}"/>
    <dgm:cxn modelId="{812A6434-5840-4C73-B361-469817D833D8}" type="presOf" srcId="{5923E714-38F6-40A8-842B-329360B92257}" destId="{4F98702E-941B-4E62-9088-03831A61823E}" srcOrd="0" destOrd="0" presId="urn:microsoft.com/office/officeart/2005/8/layout/hList1"/>
    <dgm:cxn modelId="{3F9C5263-6611-4540-8A03-81E4085B45A3}" type="presOf" srcId="{7B59C717-9A63-43B9-B5DA-629A58B64C89}" destId="{1DAD82BA-56DF-4CEC-BDEC-7DC749FB37BD}" srcOrd="0" destOrd="0" presId="urn:microsoft.com/office/officeart/2005/8/layout/hList1"/>
    <dgm:cxn modelId="{F4DE756C-09DF-4747-ABE2-3453B030B3F3}" type="presOf" srcId="{1EF57F4A-819F-42CF-9A77-B0E3DB20DF8E}" destId="{B093BEB5-45D1-41F3-9319-3EC10242FD99}" srcOrd="0" destOrd="0" presId="urn:microsoft.com/office/officeart/2005/8/layout/hList1"/>
    <dgm:cxn modelId="{114E8E52-DEF6-4429-8E80-902225DA7664}" srcId="{69EB83A0-9712-4DE7-95A7-D1D24EA6098B}" destId="{1EF57F4A-819F-42CF-9A77-B0E3DB20DF8E}" srcOrd="0" destOrd="0" parTransId="{E4DB1C8D-CC77-42A4-9280-E757D672E355}" sibTransId="{D2F32304-B180-4323-BB6C-710DA0952376}"/>
    <dgm:cxn modelId="{29E29A79-EFBF-4AB5-BDD3-00CE0385914A}" srcId="{57AD026E-7693-4751-8C01-F53BFD00F360}" destId="{CB42D0F8-F8D4-432D-9A68-9E9093A2EA05}" srcOrd="1" destOrd="0" parTransId="{A0D307D9-1D32-49A0-B547-1EC9C23071F8}" sibTransId="{B86C4A3D-4869-4205-A15B-171182C3A41D}"/>
    <dgm:cxn modelId="{8FD8F57F-14A2-4AF4-AF79-0F11516EF2EE}" srcId="{7B59C717-9A63-43B9-B5DA-629A58B64C89}" destId="{E0DB9A81-AEA2-483C-AD2F-EA6496448386}" srcOrd="0" destOrd="0" parTransId="{B195B1BA-D384-41B5-9E11-A49EA0585B20}" sibTransId="{42077ED8-5CF1-4167-B3A1-52EEF4528F79}"/>
    <dgm:cxn modelId="{E0A80381-E7CC-455E-A61C-1EBEB0C19940}" type="presOf" srcId="{69EB83A0-9712-4DE7-95A7-D1D24EA6098B}" destId="{C519E337-44AE-4FAC-A8A6-112BE60FA518}" srcOrd="0" destOrd="0" presId="urn:microsoft.com/office/officeart/2005/8/layout/hList1"/>
    <dgm:cxn modelId="{B24E4E95-D3EE-4592-988D-9E152693E440}" type="presOf" srcId="{CB42D0F8-F8D4-432D-9A68-9E9093A2EA05}" destId="{878A168B-D6C3-4367-88D3-1DDBF4A36613}" srcOrd="0" destOrd="0" presId="urn:microsoft.com/office/officeart/2005/8/layout/hList1"/>
    <dgm:cxn modelId="{640D9196-91A6-4541-B4CC-BB7B4F46749D}" type="presOf" srcId="{866EA05F-A102-4688-A1DE-D68521CCB803}" destId="{35EAD5B9-887B-4367-956A-1B29C6C39E59}" srcOrd="0" destOrd="0" presId="urn:microsoft.com/office/officeart/2005/8/layout/hList1"/>
    <dgm:cxn modelId="{B3E20299-E5ED-48B9-A6AC-5BACAD159011}" srcId="{57AD026E-7693-4751-8C01-F53BFD00F360}" destId="{866EA05F-A102-4688-A1DE-D68521CCB803}" srcOrd="0" destOrd="0" parTransId="{5E49BC44-F84D-4EF0-AD38-833B390CEDF3}" sibTransId="{2BA9668F-6FBC-4209-B6E2-216874DF6FB1}"/>
    <dgm:cxn modelId="{5BD3329E-A3F8-467E-8854-AA73D0DC58FE}" srcId="{57AD026E-7693-4751-8C01-F53BFD00F360}" destId="{6AB01068-09FC-44BF-A731-E08CA03ED949}" srcOrd="3" destOrd="0" parTransId="{2E3B01CA-F378-4104-93D9-0287AF1BD3C7}" sibTransId="{F838F44C-56CC-4957-A696-85CF4F51A64A}"/>
    <dgm:cxn modelId="{5991ADA7-C1D9-4282-AEAB-4A637577F019}" srcId="{6AB01068-09FC-44BF-A731-E08CA03ED949}" destId="{4F14F84C-34FA-4172-973D-3554B25DFD79}" srcOrd="0" destOrd="0" parTransId="{3DC4CC78-1676-433F-9C24-7A139A744F08}" sibTransId="{3F32B557-D05E-4370-A43A-67A51B7F21C8}"/>
    <dgm:cxn modelId="{659127C2-00D3-4483-B8C2-3480C57174A0}" srcId="{CB42D0F8-F8D4-432D-9A68-9E9093A2EA05}" destId="{5923E714-38F6-40A8-842B-329360B92257}" srcOrd="0" destOrd="0" parTransId="{91AC270B-C130-4953-91AC-22A734ACC030}" sibTransId="{8C11B1F3-1C1D-43BE-B78F-220C0E856443}"/>
    <dgm:cxn modelId="{17B0E8CA-1D97-4CB7-9B81-696581F915D3}" srcId="{57AD026E-7693-4751-8C01-F53BFD00F360}" destId="{7B59C717-9A63-43B9-B5DA-629A58B64C89}" srcOrd="4" destOrd="0" parTransId="{1BCD526A-8F09-4CD6-873D-EA4EC79A7BF4}" sibTransId="{4A6CB1FF-43E6-4D17-9D79-3416A290D914}"/>
    <dgm:cxn modelId="{C16FFBCD-97BC-4C0D-9597-1A36582CFE9F}" type="presOf" srcId="{6AB01068-09FC-44BF-A731-E08CA03ED949}" destId="{16A578D4-FB1E-42AE-9836-1B4CC37AF07D}" srcOrd="0" destOrd="0" presId="urn:microsoft.com/office/officeart/2005/8/layout/hList1"/>
    <dgm:cxn modelId="{25C8D2DD-69CE-4ECC-9AA6-564A81D9D2E9}" type="presOf" srcId="{4F14F84C-34FA-4172-973D-3554B25DFD79}" destId="{1B844D5E-8D68-40A2-9C04-41DF733AD22C}" srcOrd="0" destOrd="0" presId="urn:microsoft.com/office/officeart/2005/8/layout/hList1"/>
    <dgm:cxn modelId="{5B655FF4-30A5-404B-9352-31A58D862CFF}" srcId="{57AD026E-7693-4751-8C01-F53BFD00F360}" destId="{69EB83A0-9712-4DE7-95A7-D1D24EA6098B}" srcOrd="2" destOrd="0" parTransId="{934FC635-B9D9-4268-8EEC-7E9AF75193BC}" sibTransId="{B98F046E-0E94-46C3-8546-E99D645C72D4}"/>
    <dgm:cxn modelId="{E63CC1FA-CC73-4D33-8C36-EA16EBC1EE4A}" type="presOf" srcId="{E0DB9A81-AEA2-483C-AD2F-EA6496448386}" destId="{ABB9B6E4-B3AA-492C-B8CD-A174125F4FCF}" srcOrd="0" destOrd="0" presId="urn:microsoft.com/office/officeart/2005/8/layout/hList1"/>
    <dgm:cxn modelId="{BB7EE5FE-6449-4097-9598-B4A0B5842292}" type="presOf" srcId="{99FFC729-0850-4F3A-BE7C-F4B7321EBC53}" destId="{D8D284DB-ECEE-4C83-B46B-A17EFA67AF1A}" srcOrd="0" destOrd="0" presId="urn:microsoft.com/office/officeart/2005/8/layout/hList1"/>
    <dgm:cxn modelId="{45E7CA6A-52E6-4EA3-B657-A26899CA6EBC}" type="presParOf" srcId="{46F0A624-45AE-4B77-BBEB-1D74025B10F1}" destId="{9C64028D-2A6B-4714-8E17-BBCB200242AE}" srcOrd="0" destOrd="0" presId="urn:microsoft.com/office/officeart/2005/8/layout/hList1"/>
    <dgm:cxn modelId="{2A55AE89-EE7F-4810-BCBF-D1EDEBF6F2AA}" type="presParOf" srcId="{9C64028D-2A6B-4714-8E17-BBCB200242AE}" destId="{35EAD5B9-887B-4367-956A-1B29C6C39E59}" srcOrd="0" destOrd="0" presId="urn:microsoft.com/office/officeart/2005/8/layout/hList1"/>
    <dgm:cxn modelId="{43456D87-6E38-4F5F-AB28-8E777D153719}" type="presParOf" srcId="{9C64028D-2A6B-4714-8E17-BBCB200242AE}" destId="{D8D284DB-ECEE-4C83-B46B-A17EFA67AF1A}" srcOrd="1" destOrd="0" presId="urn:microsoft.com/office/officeart/2005/8/layout/hList1"/>
    <dgm:cxn modelId="{F4A63D27-76B8-4D1F-8592-40C97C386B84}" type="presParOf" srcId="{46F0A624-45AE-4B77-BBEB-1D74025B10F1}" destId="{4702B7AD-DE03-4A1A-820B-BAAAAC33539D}" srcOrd="1" destOrd="0" presId="urn:microsoft.com/office/officeart/2005/8/layout/hList1"/>
    <dgm:cxn modelId="{26F36EF8-F289-4031-BCE7-7F25954F370F}" type="presParOf" srcId="{46F0A624-45AE-4B77-BBEB-1D74025B10F1}" destId="{83D9030E-39F1-4CA3-BF8A-0A87A909CAB8}" srcOrd="2" destOrd="0" presId="urn:microsoft.com/office/officeart/2005/8/layout/hList1"/>
    <dgm:cxn modelId="{5C584B51-48A2-4343-B906-90928E00B8C9}" type="presParOf" srcId="{83D9030E-39F1-4CA3-BF8A-0A87A909CAB8}" destId="{878A168B-D6C3-4367-88D3-1DDBF4A36613}" srcOrd="0" destOrd="0" presId="urn:microsoft.com/office/officeart/2005/8/layout/hList1"/>
    <dgm:cxn modelId="{F7313DC7-089A-43D5-9EC4-C1C794C67C87}" type="presParOf" srcId="{83D9030E-39F1-4CA3-BF8A-0A87A909CAB8}" destId="{4F98702E-941B-4E62-9088-03831A61823E}" srcOrd="1" destOrd="0" presId="urn:microsoft.com/office/officeart/2005/8/layout/hList1"/>
    <dgm:cxn modelId="{A7A8CA4D-677F-4BA4-A6D2-BDC638B96CCA}" type="presParOf" srcId="{46F0A624-45AE-4B77-BBEB-1D74025B10F1}" destId="{61238B88-16A6-41BA-BADE-580962328490}" srcOrd="3" destOrd="0" presId="urn:microsoft.com/office/officeart/2005/8/layout/hList1"/>
    <dgm:cxn modelId="{B9D25778-C4E2-438B-9F67-D82E0832E07E}" type="presParOf" srcId="{46F0A624-45AE-4B77-BBEB-1D74025B10F1}" destId="{A44F03D8-70EF-4AF5-9A6E-E6C19978F20E}" srcOrd="4" destOrd="0" presId="urn:microsoft.com/office/officeart/2005/8/layout/hList1"/>
    <dgm:cxn modelId="{A3492A18-B8F8-461B-8F47-47DA5786397D}" type="presParOf" srcId="{A44F03D8-70EF-4AF5-9A6E-E6C19978F20E}" destId="{C519E337-44AE-4FAC-A8A6-112BE60FA518}" srcOrd="0" destOrd="0" presId="urn:microsoft.com/office/officeart/2005/8/layout/hList1"/>
    <dgm:cxn modelId="{384216CE-2A8C-4FD3-8B27-A67B037BF5DC}" type="presParOf" srcId="{A44F03D8-70EF-4AF5-9A6E-E6C19978F20E}" destId="{B093BEB5-45D1-41F3-9319-3EC10242FD99}" srcOrd="1" destOrd="0" presId="urn:microsoft.com/office/officeart/2005/8/layout/hList1"/>
    <dgm:cxn modelId="{77DABFEC-72A4-499B-A231-324F21808C85}" type="presParOf" srcId="{46F0A624-45AE-4B77-BBEB-1D74025B10F1}" destId="{95AAA8D9-EAB1-455F-ACED-2CD12E2625FD}" srcOrd="5" destOrd="0" presId="urn:microsoft.com/office/officeart/2005/8/layout/hList1"/>
    <dgm:cxn modelId="{E7A6E426-146F-496A-BD73-84143F441570}" type="presParOf" srcId="{46F0A624-45AE-4B77-BBEB-1D74025B10F1}" destId="{AC108650-4915-4B28-B2F5-04EE4D3C394E}" srcOrd="6" destOrd="0" presId="urn:microsoft.com/office/officeart/2005/8/layout/hList1"/>
    <dgm:cxn modelId="{DC19DED0-9464-4362-880C-7244455A2C21}" type="presParOf" srcId="{AC108650-4915-4B28-B2F5-04EE4D3C394E}" destId="{16A578D4-FB1E-42AE-9836-1B4CC37AF07D}" srcOrd="0" destOrd="0" presId="urn:microsoft.com/office/officeart/2005/8/layout/hList1"/>
    <dgm:cxn modelId="{2EF6C97F-7EE9-47FE-A65F-EC589D486118}" type="presParOf" srcId="{AC108650-4915-4B28-B2F5-04EE4D3C394E}" destId="{1B844D5E-8D68-40A2-9C04-41DF733AD22C}" srcOrd="1" destOrd="0" presId="urn:microsoft.com/office/officeart/2005/8/layout/hList1"/>
    <dgm:cxn modelId="{7924E050-CF8F-4126-A695-F1F8143ABA3E}" type="presParOf" srcId="{46F0A624-45AE-4B77-BBEB-1D74025B10F1}" destId="{D0D21A8E-DAF0-4412-B955-1D27C94807CB}" srcOrd="7" destOrd="0" presId="urn:microsoft.com/office/officeart/2005/8/layout/hList1"/>
    <dgm:cxn modelId="{C49ED947-CADA-4C99-B9ED-1F7B3BE11090}" type="presParOf" srcId="{46F0A624-45AE-4B77-BBEB-1D74025B10F1}" destId="{467B4035-615F-4224-B382-2649388766ED}" srcOrd="8" destOrd="0" presId="urn:microsoft.com/office/officeart/2005/8/layout/hList1"/>
    <dgm:cxn modelId="{2A1FACB5-92CF-4767-979E-E41C16D40A1D}" type="presParOf" srcId="{467B4035-615F-4224-B382-2649388766ED}" destId="{1DAD82BA-56DF-4CEC-BDEC-7DC749FB37BD}" srcOrd="0" destOrd="0" presId="urn:microsoft.com/office/officeart/2005/8/layout/hList1"/>
    <dgm:cxn modelId="{7DD9EEAA-376C-404A-9916-B6287EFA0199}" type="presParOf" srcId="{467B4035-615F-4224-B382-2649388766ED}" destId="{ABB9B6E4-B3AA-492C-B8CD-A174125F4F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1B8C7FD-669A-4C55-9902-7E64E009B6A8}"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n-US"/>
        </a:p>
      </dgm:t>
    </dgm:pt>
    <dgm:pt modelId="{D4DFD1DD-7FCB-435F-90C7-BC0EA57A9A37}">
      <dgm:prSet custT="1"/>
      <dgm:spPr/>
      <dgm:t>
        <a:bodyPr/>
        <a:lstStyle/>
        <a:p>
          <a:r>
            <a:rPr lang="en-US" sz="2300" b="0" i="0" dirty="0">
              <a:latin typeface="Roboto" panose="02000000000000000000" pitchFamily="2" charset="0"/>
              <a:ea typeface="Roboto" panose="02000000000000000000" pitchFamily="2" charset="0"/>
              <a:cs typeface="Roboto" panose="02000000000000000000" pitchFamily="2" charset="0"/>
            </a:rPr>
            <a:t>Nonprofit</a:t>
          </a:r>
          <a:r>
            <a:rPr lang="en-US" sz="2300" b="0" i="0" baseline="0" dirty="0">
              <a:latin typeface="Roboto" panose="02000000000000000000" pitchFamily="2" charset="0"/>
              <a:ea typeface="Roboto" panose="02000000000000000000" pitchFamily="2" charset="0"/>
              <a:cs typeface="Roboto" panose="02000000000000000000" pitchFamily="2" charset="0"/>
            </a:rPr>
            <a:t> organizations support voting as indicator of individual and community health </a:t>
          </a:r>
          <a:endParaRPr lang="en-US" sz="2300" dirty="0">
            <a:latin typeface="Roboto" panose="02000000000000000000" pitchFamily="2" charset="0"/>
            <a:ea typeface="Roboto" panose="02000000000000000000" pitchFamily="2" charset="0"/>
            <a:cs typeface="Roboto" panose="02000000000000000000" pitchFamily="2" charset="0"/>
          </a:endParaRPr>
        </a:p>
      </dgm:t>
    </dgm:pt>
    <dgm:pt modelId="{399ACAD8-D8DB-4A8A-9D7A-4AB7D5401AF3}" type="parTrans" cxnId="{FE798308-FCE0-46C9-9C81-5D36FBA8A48E}">
      <dgm:prSet/>
      <dgm:spPr/>
      <dgm:t>
        <a:bodyPr/>
        <a:lstStyle/>
        <a:p>
          <a:endParaRPr lang="en-US"/>
        </a:p>
      </dgm:t>
    </dgm:pt>
    <dgm:pt modelId="{163576A4-E2A6-479E-A6EA-3607C98539A5}" type="sibTrans" cxnId="{FE798308-FCE0-46C9-9C81-5D36FBA8A48E}">
      <dgm:prSet/>
      <dgm:spPr/>
      <dgm:t>
        <a:bodyPr/>
        <a:lstStyle/>
        <a:p>
          <a:endParaRPr lang="en-US"/>
        </a:p>
      </dgm:t>
    </dgm:pt>
    <dgm:pt modelId="{3DE55CD6-DD0F-47EB-8CE3-D3EAE0366E9F}">
      <dgm:prSet custT="1"/>
      <dgm:spPr/>
      <dgm:t>
        <a:bodyPr/>
        <a:lstStyle/>
        <a:p>
          <a:r>
            <a:rPr lang="en-US" sz="2300" b="0" i="0" baseline="0" dirty="0">
              <a:latin typeface="Roboto" panose="02000000000000000000" pitchFamily="2" charset="0"/>
              <a:ea typeface="Roboto" panose="02000000000000000000" pitchFamily="2" charset="0"/>
              <a:cs typeface="Roboto" panose="02000000000000000000" pitchFamily="2" charset="0"/>
            </a:rPr>
            <a:t>Embed voter engagement into service delivery and advocacy </a:t>
          </a:r>
          <a:endParaRPr lang="en-US" sz="2300" dirty="0">
            <a:latin typeface="Roboto" panose="02000000000000000000" pitchFamily="2" charset="0"/>
            <a:ea typeface="Roboto" panose="02000000000000000000" pitchFamily="2" charset="0"/>
            <a:cs typeface="Roboto" panose="02000000000000000000" pitchFamily="2" charset="0"/>
          </a:endParaRPr>
        </a:p>
      </dgm:t>
    </dgm:pt>
    <dgm:pt modelId="{B2E46A9E-928A-4D83-B731-6FB1A7CCF933}" type="parTrans" cxnId="{FDE06767-015C-4724-8338-A47C0D2E23DE}">
      <dgm:prSet/>
      <dgm:spPr/>
      <dgm:t>
        <a:bodyPr/>
        <a:lstStyle/>
        <a:p>
          <a:endParaRPr lang="en-US"/>
        </a:p>
      </dgm:t>
    </dgm:pt>
    <dgm:pt modelId="{170007F2-B536-4946-8A0C-70AE88B07B30}" type="sibTrans" cxnId="{FDE06767-015C-4724-8338-A47C0D2E23DE}">
      <dgm:prSet/>
      <dgm:spPr/>
      <dgm:t>
        <a:bodyPr/>
        <a:lstStyle/>
        <a:p>
          <a:endParaRPr lang="en-US"/>
        </a:p>
      </dgm:t>
    </dgm:pt>
    <dgm:pt modelId="{D161EEEC-F2FB-4538-ABA0-E3EC299E8681}">
      <dgm:prSet custT="1"/>
      <dgm:spPr/>
      <dgm:t>
        <a:bodyPr/>
        <a:lstStyle/>
        <a:p>
          <a:r>
            <a:rPr lang="en-US" sz="2300" b="0" i="0" baseline="0" dirty="0">
              <a:latin typeface="Roboto" panose="02000000000000000000" pitchFamily="2" charset="0"/>
              <a:ea typeface="Roboto" panose="02000000000000000000" pitchFamily="2" charset="0"/>
              <a:cs typeface="Roboto" panose="02000000000000000000" pitchFamily="2" charset="0"/>
            </a:rPr>
            <a:t>Voters are more informed and  turnout increases</a:t>
          </a:r>
          <a:endParaRPr lang="en-US" sz="2300" dirty="0">
            <a:latin typeface="Roboto" panose="02000000000000000000" pitchFamily="2" charset="0"/>
            <a:ea typeface="Roboto" panose="02000000000000000000" pitchFamily="2" charset="0"/>
            <a:cs typeface="Roboto" panose="02000000000000000000" pitchFamily="2" charset="0"/>
          </a:endParaRPr>
        </a:p>
      </dgm:t>
    </dgm:pt>
    <dgm:pt modelId="{72ADAC98-71F0-4095-9CAE-0427A83215FC}" type="parTrans" cxnId="{E919F95F-4CAA-4F9D-9653-9093C9167F71}">
      <dgm:prSet/>
      <dgm:spPr/>
      <dgm:t>
        <a:bodyPr/>
        <a:lstStyle/>
        <a:p>
          <a:endParaRPr lang="en-US"/>
        </a:p>
      </dgm:t>
    </dgm:pt>
    <dgm:pt modelId="{06DA4879-36A1-43AC-BC87-A1B8269E6CC5}" type="sibTrans" cxnId="{E919F95F-4CAA-4F9D-9653-9093C9167F71}">
      <dgm:prSet/>
      <dgm:spPr/>
      <dgm:t>
        <a:bodyPr/>
        <a:lstStyle/>
        <a:p>
          <a:endParaRPr lang="en-US"/>
        </a:p>
      </dgm:t>
    </dgm:pt>
    <dgm:pt modelId="{18AE9A27-EBC5-477E-BBCB-F2FE813CAB09}">
      <dgm:prSet custT="1"/>
      <dgm:spPr/>
      <dgm:t>
        <a:bodyPr/>
        <a:lstStyle/>
        <a:p>
          <a:r>
            <a:rPr lang="en-US" sz="2300" b="0" i="0" baseline="0" dirty="0">
              <a:latin typeface="Roboto" panose="02000000000000000000" pitchFamily="2" charset="0"/>
              <a:ea typeface="Roboto" panose="02000000000000000000" pitchFamily="2" charset="0"/>
              <a:cs typeface="Roboto" panose="02000000000000000000" pitchFamily="2" charset="0"/>
            </a:rPr>
            <a:t>Leaders are in place to support community needs</a:t>
          </a:r>
          <a:endParaRPr lang="en-US" sz="2300" dirty="0">
            <a:latin typeface="Roboto" panose="02000000000000000000" pitchFamily="2" charset="0"/>
            <a:ea typeface="Roboto" panose="02000000000000000000" pitchFamily="2" charset="0"/>
            <a:cs typeface="Roboto" panose="02000000000000000000" pitchFamily="2" charset="0"/>
          </a:endParaRPr>
        </a:p>
      </dgm:t>
    </dgm:pt>
    <dgm:pt modelId="{017675A6-1A61-4F5F-84BC-938BCABE8985}" type="parTrans" cxnId="{A42487B0-BB7A-4613-A560-B7190E97A492}">
      <dgm:prSet/>
      <dgm:spPr/>
      <dgm:t>
        <a:bodyPr/>
        <a:lstStyle/>
        <a:p>
          <a:endParaRPr lang="en-US"/>
        </a:p>
      </dgm:t>
    </dgm:pt>
    <dgm:pt modelId="{27671F6A-A016-426B-B355-9601336ABEE2}" type="sibTrans" cxnId="{A42487B0-BB7A-4613-A560-B7190E97A492}">
      <dgm:prSet/>
      <dgm:spPr/>
      <dgm:t>
        <a:bodyPr/>
        <a:lstStyle/>
        <a:p>
          <a:endParaRPr lang="en-US"/>
        </a:p>
      </dgm:t>
    </dgm:pt>
    <dgm:pt modelId="{EE72BCBD-187A-4D59-A6C3-E1B2AFD113C3}" type="pres">
      <dgm:prSet presAssocID="{01B8C7FD-669A-4C55-9902-7E64E009B6A8}" presName="Name0" presStyleCnt="0">
        <dgm:presLayoutVars>
          <dgm:dir/>
          <dgm:resizeHandles val="exact"/>
        </dgm:presLayoutVars>
      </dgm:prSet>
      <dgm:spPr/>
    </dgm:pt>
    <dgm:pt modelId="{D556DA40-326E-402B-B1AD-9732CF91CCB5}" type="pres">
      <dgm:prSet presAssocID="{D4DFD1DD-7FCB-435F-90C7-BC0EA57A9A37}" presName="node" presStyleLbl="node1" presStyleIdx="0" presStyleCnt="4">
        <dgm:presLayoutVars>
          <dgm:bulletEnabled val="1"/>
        </dgm:presLayoutVars>
      </dgm:prSet>
      <dgm:spPr/>
    </dgm:pt>
    <dgm:pt modelId="{358FC61E-71C9-48E1-ADBF-C4DB9A84FFB3}" type="pres">
      <dgm:prSet presAssocID="{163576A4-E2A6-479E-A6EA-3607C98539A5}" presName="sibTrans" presStyleLbl="sibTrans2D1" presStyleIdx="0" presStyleCnt="3"/>
      <dgm:spPr/>
    </dgm:pt>
    <dgm:pt modelId="{E239F881-E0E9-4284-9010-79DF43A5B89A}" type="pres">
      <dgm:prSet presAssocID="{163576A4-E2A6-479E-A6EA-3607C98539A5}" presName="connectorText" presStyleLbl="sibTrans2D1" presStyleIdx="0" presStyleCnt="3"/>
      <dgm:spPr/>
    </dgm:pt>
    <dgm:pt modelId="{473B83C0-36B7-461C-8D74-CA9171D1DB74}" type="pres">
      <dgm:prSet presAssocID="{3DE55CD6-DD0F-47EB-8CE3-D3EAE0366E9F}" presName="node" presStyleLbl="node1" presStyleIdx="1" presStyleCnt="4">
        <dgm:presLayoutVars>
          <dgm:bulletEnabled val="1"/>
        </dgm:presLayoutVars>
      </dgm:prSet>
      <dgm:spPr/>
    </dgm:pt>
    <dgm:pt modelId="{12B54114-EAF2-46C4-996E-8580CDE24045}" type="pres">
      <dgm:prSet presAssocID="{170007F2-B536-4946-8A0C-70AE88B07B30}" presName="sibTrans" presStyleLbl="sibTrans2D1" presStyleIdx="1" presStyleCnt="3"/>
      <dgm:spPr/>
    </dgm:pt>
    <dgm:pt modelId="{FCBBE9B4-9565-4C50-A592-6961AB97E0B4}" type="pres">
      <dgm:prSet presAssocID="{170007F2-B536-4946-8A0C-70AE88B07B30}" presName="connectorText" presStyleLbl="sibTrans2D1" presStyleIdx="1" presStyleCnt="3"/>
      <dgm:spPr/>
    </dgm:pt>
    <dgm:pt modelId="{91FA043E-94F3-403A-9C8D-75E70137473C}" type="pres">
      <dgm:prSet presAssocID="{D161EEEC-F2FB-4538-ABA0-E3EC299E8681}" presName="node" presStyleLbl="node1" presStyleIdx="2" presStyleCnt="4">
        <dgm:presLayoutVars>
          <dgm:bulletEnabled val="1"/>
        </dgm:presLayoutVars>
      </dgm:prSet>
      <dgm:spPr/>
    </dgm:pt>
    <dgm:pt modelId="{BF35E092-44F9-4E2C-9E8C-C0E0F7C3C4C9}" type="pres">
      <dgm:prSet presAssocID="{06DA4879-36A1-43AC-BC87-A1B8269E6CC5}" presName="sibTrans" presStyleLbl="sibTrans2D1" presStyleIdx="2" presStyleCnt="3"/>
      <dgm:spPr/>
    </dgm:pt>
    <dgm:pt modelId="{434556A4-D6D8-4A76-8D92-94D214CC7ADC}" type="pres">
      <dgm:prSet presAssocID="{06DA4879-36A1-43AC-BC87-A1B8269E6CC5}" presName="connectorText" presStyleLbl="sibTrans2D1" presStyleIdx="2" presStyleCnt="3"/>
      <dgm:spPr/>
    </dgm:pt>
    <dgm:pt modelId="{23388628-40A6-40F5-BF35-180E034818E3}" type="pres">
      <dgm:prSet presAssocID="{18AE9A27-EBC5-477E-BBCB-F2FE813CAB09}" presName="node" presStyleLbl="node1" presStyleIdx="3" presStyleCnt="4">
        <dgm:presLayoutVars>
          <dgm:bulletEnabled val="1"/>
        </dgm:presLayoutVars>
      </dgm:prSet>
      <dgm:spPr/>
    </dgm:pt>
  </dgm:ptLst>
  <dgm:cxnLst>
    <dgm:cxn modelId="{FE798308-FCE0-46C9-9C81-5D36FBA8A48E}" srcId="{01B8C7FD-669A-4C55-9902-7E64E009B6A8}" destId="{D4DFD1DD-7FCB-435F-90C7-BC0EA57A9A37}" srcOrd="0" destOrd="0" parTransId="{399ACAD8-D8DB-4A8A-9D7A-4AB7D5401AF3}" sibTransId="{163576A4-E2A6-479E-A6EA-3607C98539A5}"/>
    <dgm:cxn modelId="{865FB23D-C6FB-4136-94ED-25F90EB33BDF}" type="presOf" srcId="{D4DFD1DD-7FCB-435F-90C7-BC0EA57A9A37}" destId="{D556DA40-326E-402B-B1AD-9732CF91CCB5}" srcOrd="0" destOrd="0" presId="urn:microsoft.com/office/officeart/2005/8/layout/process1"/>
    <dgm:cxn modelId="{E919F95F-4CAA-4F9D-9653-9093C9167F71}" srcId="{01B8C7FD-669A-4C55-9902-7E64E009B6A8}" destId="{D161EEEC-F2FB-4538-ABA0-E3EC299E8681}" srcOrd="2" destOrd="0" parTransId="{72ADAC98-71F0-4095-9CAE-0427A83215FC}" sibTransId="{06DA4879-36A1-43AC-BC87-A1B8269E6CC5}"/>
    <dgm:cxn modelId="{FDE06767-015C-4724-8338-A47C0D2E23DE}" srcId="{01B8C7FD-669A-4C55-9902-7E64E009B6A8}" destId="{3DE55CD6-DD0F-47EB-8CE3-D3EAE0366E9F}" srcOrd="1" destOrd="0" parTransId="{B2E46A9E-928A-4D83-B731-6FB1A7CCF933}" sibTransId="{170007F2-B536-4946-8A0C-70AE88B07B30}"/>
    <dgm:cxn modelId="{1C03E56C-9F1C-40EB-9228-810CFADC710D}" type="presOf" srcId="{06DA4879-36A1-43AC-BC87-A1B8269E6CC5}" destId="{BF35E092-44F9-4E2C-9E8C-C0E0F7C3C4C9}" srcOrd="0" destOrd="0" presId="urn:microsoft.com/office/officeart/2005/8/layout/process1"/>
    <dgm:cxn modelId="{E8F77A70-4E6C-443D-82B6-BA05904742C2}" type="presOf" srcId="{163576A4-E2A6-479E-A6EA-3607C98539A5}" destId="{358FC61E-71C9-48E1-ADBF-C4DB9A84FFB3}" srcOrd="0" destOrd="0" presId="urn:microsoft.com/office/officeart/2005/8/layout/process1"/>
    <dgm:cxn modelId="{EA315651-BCE5-4868-AA67-E9A5254DE6F2}" type="presOf" srcId="{163576A4-E2A6-479E-A6EA-3607C98539A5}" destId="{E239F881-E0E9-4284-9010-79DF43A5B89A}" srcOrd="1" destOrd="0" presId="urn:microsoft.com/office/officeart/2005/8/layout/process1"/>
    <dgm:cxn modelId="{6F9EF372-9702-4E35-A0C0-BAB0C5EDB043}" type="presOf" srcId="{01B8C7FD-669A-4C55-9902-7E64E009B6A8}" destId="{EE72BCBD-187A-4D59-A6C3-E1B2AFD113C3}" srcOrd="0" destOrd="0" presId="urn:microsoft.com/office/officeart/2005/8/layout/process1"/>
    <dgm:cxn modelId="{9FD13282-4DFD-49D0-BAD6-83250364D8AF}" type="presOf" srcId="{18AE9A27-EBC5-477E-BBCB-F2FE813CAB09}" destId="{23388628-40A6-40F5-BF35-180E034818E3}" srcOrd="0" destOrd="0" presId="urn:microsoft.com/office/officeart/2005/8/layout/process1"/>
    <dgm:cxn modelId="{C3A8AC8C-9E11-4918-B1F0-9EFB8FF070FF}" type="presOf" srcId="{170007F2-B536-4946-8A0C-70AE88B07B30}" destId="{FCBBE9B4-9565-4C50-A592-6961AB97E0B4}" srcOrd="1" destOrd="0" presId="urn:microsoft.com/office/officeart/2005/8/layout/process1"/>
    <dgm:cxn modelId="{DCE3FD9D-AF6D-42E2-B73D-F64A52C8F644}" type="presOf" srcId="{170007F2-B536-4946-8A0C-70AE88B07B30}" destId="{12B54114-EAF2-46C4-996E-8580CDE24045}" srcOrd="0" destOrd="0" presId="urn:microsoft.com/office/officeart/2005/8/layout/process1"/>
    <dgm:cxn modelId="{43C493AB-56A4-48B9-AEBB-584CFDAC928D}" type="presOf" srcId="{D161EEEC-F2FB-4538-ABA0-E3EC299E8681}" destId="{91FA043E-94F3-403A-9C8D-75E70137473C}" srcOrd="0" destOrd="0" presId="urn:microsoft.com/office/officeart/2005/8/layout/process1"/>
    <dgm:cxn modelId="{A42487B0-BB7A-4613-A560-B7190E97A492}" srcId="{01B8C7FD-669A-4C55-9902-7E64E009B6A8}" destId="{18AE9A27-EBC5-477E-BBCB-F2FE813CAB09}" srcOrd="3" destOrd="0" parTransId="{017675A6-1A61-4F5F-84BC-938BCABE8985}" sibTransId="{27671F6A-A016-426B-B355-9601336ABEE2}"/>
    <dgm:cxn modelId="{608525B5-E760-4E0B-8386-1E947E3AA9E5}" type="presOf" srcId="{3DE55CD6-DD0F-47EB-8CE3-D3EAE0366E9F}" destId="{473B83C0-36B7-461C-8D74-CA9171D1DB74}" srcOrd="0" destOrd="0" presId="urn:microsoft.com/office/officeart/2005/8/layout/process1"/>
    <dgm:cxn modelId="{5F699FC8-3938-49A9-B09E-77DDDE41E1DB}" type="presOf" srcId="{06DA4879-36A1-43AC-BC87-A1B8269E6CC5}" destId="{434556A4-D6D8-4A76-8D92-94D214CC7ADC}" srcOrd="1" destOrd="0" presId="urn:microsoft.com/office/officeart/2005/8/layout/process1"/>
    <dgm:cxn modelId="{B21ACC18-5236-4410-88C9-C9207B733AA4}" type="presParOf" srcId="{EE72BCBD-187A-4D59-A6C3-E1B2AFD113C3}" destId="{D556DA40-326E-402B-B1AD-9732CF91CCB5}" srcOrd="0" destOrd="0" presId="urn:microsoft.com/office/officeart/2005/8/layout/process1"/>
    <dgm:cxn modelId="{68BCEA52-00DF-44AF-A58E-A7F146ECD4FF}" type="presParOf" srcId="{EE72BCBD-187A-4D59-A6C3-E1B2AFD113C3}" destId="{358FC61E-71C9-48E1-ADBF-C4DB9A84FFB3}" srcOrd="1" destOrd="0" presId="urn:microsoft.com/office/officeart/2005/8/layout/process1"/>
    <dgm:cxn modelId="{EEFFFA88-14F2-4048-97D7-2A73DD20D9A5}" type="presParOf" srcId="{358FC61E-71C9-48E1-ADBF-C4DB9A84FFB3}" destId="{E239F881-E0E9-4284-9010-79DF43A5B89A}" srcOrd="0" destOrd="0" presId="urn:microsoft.com/office/officeart/2005/8/layout/process1"/>
    <dgm:cxn modelId="{3EF17655-7A3F-4820-99D7-4335A33834AE}" type="presParOf" srcId="{EE72BCBD-187A-4D59-A6C3-E1B2AFD113C3}" destId="{473B83C0-36B7-461C-8D74-CA9171D1DB74}" srcOrd="2" destOrd="0" presId="urn:microsoft.com/office/officeart/2005/8/layout/process1"/>
    <dgm:cxn modelId="{1697E8F7-8E8A-443C-81FA-F110FC956A53}" type="presParOf" srcId="{EE72BCBD-187A-4D59-A6C3-E1B2AFD113C3}" destId="{12B54114-EAF2-46C4-996E-8580CDE24045}" srcOrd="3" destOrd="0" presId="urn:microsoft.com/office/officeart/2005/8/layout/process1"/>
    <dgm:cxn modelId="{2478A643-AB88-4CEC-96A7-EE2FAD81D89F}" type="presParOf" srcId="{12B54114-EAF2-46C4-996E-8580CDE24045}" destId="{FCBBE9B4-9565-4C50-A592-6961AB97E0B4}" srcOrd="0" destOrd="0" presId="urn:microsoft.com/office/officeart/2005/8/layout/process1"/>
    <dgm:cxn modelId="{1EAD3A2C-3615-44C9-B7AB-DD3186279143}" type="presParOf" srcId="{EE72BCBD-187A-4D59-A6C3-E1B2AFD113C3}" destId="{91FA043E-94F3-403A-9C8D-75E70137473C}" srcOrd="4" destOrd="0" presId="urn:microsoft.com/office/officeart/2005/8/layout/process1"/>
    <dgm:cxn modelId="{957A2E98-0F47-42C4-A5B5-5F298BC24A37}" type="presParOf" srcId="{EE72BCBD-187A-4D59-A6C3-E1B2AFD113C3}" destId="{BF35E092-44F9-4E2C-9E8C-C0E0F7C3C4C9}" srcOrd="5" destOrd="0" presId="urn:microsoft.com/office/officeart/2005/8/layout/process1"/>
    <dgm:cxn modelId="{C7B547D6-E76F-48E9-B741-736666FFB867}" type="presParOf" srcId="{BF35E092-44F9-4E2C-9E8C-C0E0F7C3C4C9}" destId="{434556A4-D6D8-4A76-8D92-94D214CC7ADC}" srcOrd="0" destOrd="0" presId="urn:microsoft.com/office/officeart/2005/8/layout/process1"/>
    <dgm:cxn modelId="{8D329746-3E14-4C80-9A88-B0CA48CDD683}" type="presParOf" srcId="{EE72BCBD-187A-4D59-A6C3-E1B2AFD113C3}" destId="{23388628-40A6-40F5-BF35-180E034818E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DF405C-32E4-4F09-AE24-6DABE2E2E77C}" type="doc">
      <dgm:prSet loTypeId="urn:microsoft.com/office/officeart/2005/8/layout/chevron2" loCatId="process" qsTypeId="urn:microsoft.com/office/officeart/2005/8/quickstyle/simple1" qsCatId="simple" csTypeId="urn:microsoft.com/office/officeart/2005/8/colors/accent2_4" csCatId="accent2" phldr="1"/>
      <dgm:spPr/>
      <dgm:t>
        <a:bodyPr/>
        <a:lstStyle/>
        <a:p>
          <a:endParaRPr lang="en-US"/>
        </a:p>
      </dgm:t>
    </dgm:pt>
    <dgm:pt modelId="{483477F1-D9B4-4760-9ADF-014F2BC11380}">
      <dgm:prSet/>
      <dgm:spPr/>
      <dgm:t>
        <a:bodyPr/>
        <a:lstStyle/>
        <a:p>
          <a:r>
            <a:rPr lang="en-US" b="1" dirty="0">
              <a:solidFill>
                <a:schemeClr val="tx1"/>
              </a:solidFill>
              <a:latin typeface="Roboto" panose="02000000000000000000" pitchFamily="2" charset="0"/>
              <a:ea typeface="Roboto" panose="02000000000000000000" pitchFamily="2" charset="0"/>
              <a:cs typeface="Roboto" panose="02000000000000000000" pitchFamily="2" charset="0"/>
            </a:rPr>
            <a:t>Agenda</a:t>
          </a:r>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BB3DD991-EDDE-48C1-A3CB-70369B7DFE40}" type="parTrans" cxnId="{0CAA4C27-45EA-4036-AD3B-F97B3B455699}">
      <dgm:prSet/>
      <dgm:spPr/>
      <dgm:t>
        <a:bodyPr/>
        <a:lstStyle/>
        <a:p>
          <a:endParaRPr lang="en-US"/>
        </a:p>
      </dgm:t>
    </dgm:pt>
    <dgm:pt modelId="{A330B736-027F-481E-889C-3915F5F572EF}" type="sibTrans" cxnId="{0CAA4C27-45EA-4036-AD3B-F97B3B455699}">
      <dgm:prSet/>
      <dgm:spPr/>
      <dgm:t>
        <a:bodyPr/>
        <a:lstStyle/>
        <a:p>
          <a:endParaRPr lang="en-US"/>
        </a:p>
      </dgm:t>
    </dgm:pt>
    <dgm:pt modelId="{2AA21972-E4BF-490A-B04D-DA63ADFD920F}">
      <dgm:prSet custT="1"/>
      <dgm:spPr/>
      <dgm:t>
        <a:bodyPr/>
        <a:lstStyle/>
        <a:p>
          <a:r>
            <a:rPr lang="en-US" sz="3200" b="1" dirty="0">
              <a:latin typeface="Roboto" panose="02000000000000000000" pitchFamily="2" charset="0"/>
              <a:ea typeface="Roboto" panose="02000000000000000000" pitchFamily="2" charset="0"/>
              <a:cs typeface="Roboto" panose="02000000000000000000" pitchFamily="2" charset="0"/>
            </a:rPr>
            <a:t>8:45 – 9:15am: </a:t>
          </a:r>
          <a:r>
            <a:rPr lang="en-US" sz="3200" b="0" i="0" dirty="0">
              <a:latin typeface="Roboto" panose="02000000000000000000" pitchFamily="2" charset="0"/>
              <a:ea typeface="Roboto" panose="02000000000000000000" pitchFamily="2" charset="0"/>
              <a:cs typeface="Roboto" panose="02000000000000000000" pitchFamily="2" charset="0"/>
            </a:rPr>
            <a:t>Foundation Updates</a:t>
          </a:r>
          <a:endParaRPr lang="en-US" sz="3200" b="0" i="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9A8960E0-57EA-41AE-9DB7-E871B34AD356}" type="parTrans" cxnId="{C01586D4-09FC-41E1-90C6-FDDFBB39E736}">
      <dgm:prSet/>
      <dgm:spPr/>
      <dgm:t>
        <a:bodyPr/>
        <a:lstStyle/>
        <a:p>
          <a:endParaRPr lang="en-US"/>
        </a:p>
      </dgm:t>
    </dgm:pt>
    <dgm:pt modelId="{C182ED54-167B-41E2-82DA-ABDAB277E2CB}" type="sibTrans" cxnId="{C01586D4-09FC-41E1-90C6-FDDFBB39E736}">
      <dgm:prSet/>
      <dgm:spPr/>
      <dgm:t>
        <a:bodyPr/>
        <a:lstStyle/>
        <a:p>
          <a:endParaRPr lang="en-US"/>
        </a:p>
      </dgm:t>
    </dgm:pt>
    <dgm:pt modelId="{A1D9FC5E-BB94-4276-ABCF-9D120F8A5844}">
      <dgm:prSet custT="1"/>
      <dgm:spPr/>
      <dgm:t>
        <a:bodyPr/>
        <a:lstStyle/>
        <a:p>
          <a:r>
            <a:rPr lang="en-US" sz="3200" b="1" dirty="0">
              <a:latin typeface="Roboto" panose="02000000000000000000" pitchFamily="2" charset="0"/>
              <a:ea typeface="Roboto" panose="02000000000000000000" pitchFamily="2" charset="0"/>
              <a:cs typeface="Roboto" panose="02000000000000000000" pitchFamily="2" charset="0"/>
            </a:rPr>
            <a:t>9:15 – 9:30am: </a:t>
          </a:r>
          <a:r>
            <a:rPr lang="en-US" sz="3200" b="0" dirty="0">
              <a:latin typeface="Roboto" panose="02000000000000000000" pitchFamily="2" charset="0"/>
              <a:ea typeface="Roboto" panose="02000000000000000000" pitchFamily="2" charset="0"/>
              <a:cs typeface="Roboto" panose="02000000000000000000" pitchFamily="2" charset="0"/>
            </a:rPr>
            <a:t>Grantmaking Updates</a:t>
          </a:r>
          <a:endParaRPr lang="en-US" sz="3200" b="0" i="1" dirty="0">
            <a:latin typeface="Roboto" panose="02000000000000000000" pitchFamily="2" charset="0"/>
            <a:ea typeface="Roboto" panose="02000000000000000000" pitchFamily="2" charset="0"/>
            <a:cs typeface="Roboto" panose="02000000000000000000" pitchFamily="2" charset="0"/>
          </a:endParaRPr>
        </a:p>
      </dgm:t>
    </dgm:pt>
    <dgm:pt modelId="{7236D94D-2D48-4132-B183-318406056E45}" type="parTrans" cxnId="{B39D618F-3F7A-478B-8119-4291AE2C3D98}">
      <dgm:prSet/>
      <dgm:spPr/>
      <dgm:t>
        <a:bodyPr/>
        <a:lstStyle/>
        <a:p>
          <a:endParaRPr lang="en-US"/>
        </a:p>
      </dgm:t>
    </dgm:pt>
    <dgm:pt modelId="{5D6055A6-3AF0-4363-BC38-E525F4AED355}" type="sibTrans" cxnId="{B39D618F-3F7A-478B-8119-4291AE2C3D98}">
      <dgm:prSet/>
      <dgm:spPr/>
      <dgm:t>
        <a:bodyPr/>
        <a:lstStyle/>
        <a:p>
          <a:endParaRPr lang="en-US"/>
        </a:p>
      </dgm:t>
    </dgm:pt>
    <dgm:pt modelId="{2CBB88A4-7C12-463D-9315-D976B864A627}">
      <dgm:prSet custT="1"/>
      <dgm:spPr/>
      <dgm:t>
        <a:bodyPr/>
        <a:lstStyle/>
        <a:p>
          <a:r>
            <a:rPr lang="en-US" sz="3200" b="1" dirty="0">
              <a:latin typeface="Roboto" panose="02000000000000000000" pitchFamily="2" charset="0"/>
              <a:ea typeface="Roboto" panose="02000000000000000000" pitchFamily="2" charset="0"/>
              <a:cs typeface="Roboto" panose="02000000000000000000" pitchFamily="2" charset="0"/>
            </a:rPr>
            <a:t>9:45 – 9:50am: </a:t>
          </a:r>
          <a:r>
            <a:rPr lang="en-US" sz="3200" b="0" i="0" dirty="0">
              <a:latin typeface="Roboto" panose="02000000000000000000" pitchFamily="2" charset="0"/>
              <a:ea typeface="Roboto" panose="02000000000000000000" pitchFamily="2" charset="0"/>
              <a:cs typeface="Roboto" panose="02000000000000000000" pitchFamily="2" charset="0"/>
            </a:rPr>
            <a:t>New Vision Council Members</a:t>
          </a:r>
        </a:p>
      </dgm:t>
    </dgm:pt>
    <dgm:pt modelId="{263F1799-EE86-4F8B-87E1-3D865125BFB1}" type="parTrans" cxnId="{9FD2C597-C3C4-4482-A5AD-A1AD0148F4CC}">
      <dgm:prSet/>
      <dgm:spPr/>
      <dgm:t>
        <a:bodyPr/>
        <a:lstStyle/>
        <a:p>
          <a:endParaRPr lang="en-US"/>
        </a:p>
      </dgm:t>
    </dgm:pt>
    <dgm:pt modelId="{4DC95FE2-6A79-4ACD-B374-12A16259C33B}" type="sibTrans" cxnId="{9FD2C597-C3C4-4482-A5AD-A1AD0148F4CC}">
      <dgm:prSet/>
      <dgm:spPr/>
      <dgm:t>
        <a:bodyPr/>
        <a:lstStyle/>
        <a:p>
          <a:endParaRPr lang="en-US"/>
        </a:p>
      </dgm:t>
    </dgm:pt>
    <dgm:pt modelId="{1050C045-BFB9-4543-8BAE-4F5C51C452F8}">
      <dgm:prSet custT="1"/>
      <dgm:spPr/>
      <dgm:t>
        <a:bodyPr/>
        <a:lstStyle/>
        <a:p>
          <a:r>
            <a:rPr lang="en-US" sz="3200" b="1" dirty="0">
              <a:latin typeface="Roboto" panose="02000000000000000000" pitchFamily="2" charset="0"/>
              <a:ea typeface="Roboto" panose="02000000000000000000" pitchFamily="2" charset="0"/>
              <a:cs typeface="Roboto" panose="02000000000000000000" pitchFamily="2" charset="0"/>
            </a:rPr>
            <a:t>10:50 – 11:00am: </a:t>
          </a:r>
          <a:r>
            <a:rPr lang="en-US" sz="3200" b="0" i="0" dirty="0">
              <a:latin typeface="Roboto" panose="02000000000000000000" pitchFamily="2" charset="0"/>
              <a:ea typeface="Roboto" panose="02000000000000000000" pitchFamily="2" charset="0"/>
              <a:cs typeface="Roboto" panose="02000000000000000000" pitchFamily="2" charset="0"/>
            </a:rPr>
            <a:t>Community Shares</a:t>
          </a:r>
        </a:p>
      </dgm:t>
    </dgm:pt>
    <dgm:pt modelId="{3FA31909-96B7-4E87-B01D-84B068D7E640}" type="sibTrans" cxnId="{92E2AC1E-DC44-4056-BF4F-3B7508B39243}">
      <dgm:prSet/>
      <dgm:spPr/>
      <dgm:t>
        <a:bodyPr/>
        <a:lstStyle/>
        <a:p>
          <a:endParaRPr lang="en-US"/>
        </a:p>
      </dgm:t>
    </dgm:pt>
    <dgm:pt modelId="{5C1C9C43-25D0-48BF-A71B-D5F6663B2991}" type="parTrans" cxnId="{92E2AC1E-DC44-4056-BF4F-3B7508B39243}">
      <dgm:prSet/>
      <dgm:spPr/>
      <dgm:t>
        <a:bodyPr/>
        <a:lstStyle/>
        <a:p>
          <a:endParaRPr lang="en-US"/>
        </a:p>
      </dgm:t>
    </dgm:pt>
    <dgm:pt modelId="{7611B572-9E4F-468B-81B7-9E448D1B1ED4}">
      <dgm:prSet custT="1"/>
      <dgm:spPr/>
      <dgm:t>
        <a:bodyPr/>
        <a:lstStyle/>
        <a:p>
          <a:r>
            <a:rPr lang="en-US" sz="3200" b="1" dirty="0">
              <a:latin typeface="Roboto" panose="02000000000000000000" pitchFamily="2" charset="0"/>
              <a:ea typeface="Roboto" panose="02000000000000000000" pitchFamily="2" charset="0"/>
              <a:cs typeface="Roboto" panose="02000000000000000000" pitchFamily="2" charset="0"/>
            </a:rPr>
            <a:t>9:30 – 9:40am: </a:t>
          </a:r>
          <a:r>
            <a:rPr lang="en-US" sz="3200" b="0" dirty="0">
              <a:latin typeface="Roboto" panose="02000000000000000000" pitchFamily="2" charset="0"/>
              <a:ea typeface="Roboto" panose="02000000000000000000" pitchFamily="2" charset="0"/>
              <a:cs typeface="Roboto" panose="02000000000000000000" pitchFamily="2" charset="0"/>
            </a:rPr>
            <a:t>Grants Application Portal</a:t>
          </a:r>
          <a:endParaRPr lang="en-US" sz="3200" b="0" i="1" dirty="0">
            <a:latin typeface="Roboto" panose="02000000000000000000" pitchFamily="2" charset="0"/>
            <a:ea typeface="Roboto" panose="02000000000000000000" pitchFamily="2" charset="0"/>
            <a:cs typeface="Roboto" panose="02000000000000000000" pitchFamily="2" charset="0"/>
          </a:endParaRPr>
        </a:p>
      </dgm:t>
    </dgm:pt>
    <dgm:pt modelId="{A153E34A-0306-4B77-8DED-16A49C506855}" type="sibTrans" cxnId="{B03DB350-1ABA-46C5-87F3-09CC9175C9D2}">
      <dgm:prSet/>
      <dgm:spPr/>
      <dgm:t>
        <a:bodyPr/>
        <a:lstStyle/>
        <a:p>
          <a:endParaRPr lang="en-US"/>
        </a:p>
      </dgm:t>
    </dgm:pt>
    <dgm:pt modelId="{47C27898-2853-4FCB-A63E-6D46D09FFD2E}" type="parTrans" cxnId="{B03DB350-1ABA-46C5-87F3-09CC9175C9D2}">
      <dgm:prSet/>
      <dgm:spPr/>
      <dgm:t>
        <a:bodyPr/>
        <a:lstStyle/>
        <a:p>
          <a:endParaRPr lang="en-US"/>
        </a:p>
      </dgm:t>
    </dgm:pt>
    <dgm:pt modelId="{A73D277D-BC34-4964-AC0D-A4A8DC049C75}">
      <dgm:prSet custT="1"/>
      <dgm:spPr/>
      <dgm:t>
        <a:bodyPr/>
        <a:lstStyle/>
        <a:p>
          <a:r>
            <a:rPr lang="en-US" sz="3200" b="1" dirty="0">
              <a:latin typeface="Roboto" panose="02000000000000000000" pitchFamily="2" charset="0"/>
              <a:ea typeface="Roboto" panose="02000000000000000000" pitchFamily="2" charset="0"/>
              <a:cs typeface="Roboto" panose="02000000000000000000" pitchFamily="2" charset="0"/>
            </a:rPr>
            <a:t>9:40 – 9:45am: </a:t>
          </a:r>
          <a:r>
            <a:rPr lang="en-US" sz="3200" b="0" dirty="0">
              <a:latin typeface="Roboto" panose="02000000000000000000" pitchFamily="2" charset="0"/>
              <a:ea typeface="Roboto" panose="02000000000000000000" pitchFamily="2" charset="0"/>
              <a:cs typeface="Roboto" panose="02000000000000000000" pitchFamily="2" charset="0"/>
            </a:rPr>
            <a:t>DEIRJ Update</a:t>
          </a:r>
          <a:endParaRPr lang="en-US" sz="3200" b="0" i="1" dirty="0">
            <a:latin typeface="Roboto" panose="02000000000000000000" pitchFamily="2" charset="0"/>
            <a:ea typeface="Roboto" panose="02000000000000000000" pitchFamily="2" charset="0"/>
            <a:cs typeface="Roboto" panose="02000000000000000000" pitchFamily="2" charset="0"/>
          </a:endParaRPr>
        </a:p>
      </dgm:t>
    </dgm:pt>
    <dgm:pt modelId="{E933F265-DF85-446F-B32F-0723B2D24DC8}" type="parTrans" cxnId="{B5C63D52-D493-4C67-BF5A-F5ED15D91575}">
      <dgm:prSet/>
      <dgm:spPr/>
      <dgm:t>
        <a:bodyPr/>
        <a:lstStyle/>
        <a:p>
          <a:endParaRPr lang="en-US"/>
        </a:p>
      </dgm:t>
    </dgm:pt>
    <dgm:pt modelId="{60FF9C79-27C3-4DB4-A8F9-82CEDC0C69AD}" type="sibTrans" cxnId="{B5C63D52-D493-4C67-BF5A-F5ED15D91575}">
      <dgm:prSet/>
      <dgm:spPr/>
      <dgm:t>
        <a:bodyPr/>
        <a:lstStyle/>
        <a:p>
          <a:endParaRPr lang="en-US"/>
        </a:p>
      </dgm:t>
    </dgm:pt>
    <dgm:pt modelId="{2099BBAE-6FC8-47B2-B137-A96E1F4269A8}">
      <dgm:prSet custT="1"/>
      <dgm:spPr/>
      <dgm:t>
        <a:bodyPr/>
        <a:lstStyle/>
        <a:p>
          <a:r>
            <a:rPr lang="en-US" sz="3200" b="1" i="0" dirty="0">
              <a:latin typeface="Roboto" panose="02000000000000000000" pitchFamily="2" charset="0"/>
              <a:ea typeface="Roboto" panose="02000000000000000000" pitchFamily="2" charset="0"/>
              <a:cs typeface="Roboto" panose="02000000000000000000" pitchFamily="2" charset="0"/>
            </a:rPr>
            <a:t>9:50 – 10:50am: </a:t>
          </a:r>
          <a:r>
            <a:rPr lang="en-US" sz="3200" b="0" i="0" dirty="0">
              <a:latin typeface="Roboto" panose="02000000000000000000" pitchFamily="2" charset="0"/>
              <a:ea typeface="Roboto" panose="02000000000000000000" pitchFamily="2" charset="0"/>
              <a:cs typeface="Roboto" panose="02000000000000000000" pitchFamily="2" charset="0"/>
            </a:rPr>
            <a:t>Jefferson Votes &amp; Community Health</a:t>
          </a:r>
        </a:p>
      </dgm:t>
    </dgm:pt>
    <dgm:pt modelId="{7422CB08-D605-43F6-AD68-4EB6CBA88C3B}" type="parTrans" cxnId="{218F8537-22DF-4E77-AEC2-7B41D2C2D77D}">
      <dgm:prSet/>
      <dgm:spPr/>
      <dgm:t>
        <a:bodyPr/>
        <a:lstStyle/>
        <a:p>
          <a:endParaRPr lang="en-US"/>
        </a:p>
      </dgm:t>
    </dgm:pt>
    <dgm:pt modelId="{A97F3672-D601-446E-BF2A-7833A260A9D4}" type="sibTrans" cxnId="{218F8537-22DF-4E77-AEC2-7B41D2C2D77D}">
      <dgm:prSet/>
      <dgm:spPr/>
      <dgm:t>
        <a:bodyPr/>
        <a:lstStyle/>
        <a:p>
          <a:endParaRPr lang="en-US"/>
        </a:p>
      </dgm:t>
    </dgm:pt>
    <dgm:pt modelId="{5A060E0A-8DD9-4DD8-8EEF-18C237D6DFBB}" type="pres">
      <dgm:prSet presAssocID="{96DF405C-32E4-4F09-AE24-6DABE2E2E77C}" presName="linearFlow" presStyleCnt="0">
        <dgm:presLayoutVars>
          <dgm:dir/>
          <dgm:animLvl val="lvl"/>
          <dgm:resizeHandles val="exact"/>
        </dgm:presLayoutVars>
      </dgm:prSet>
      <dgm:spPr/>
    </dgm:pt>
    <dgm:pt modelId="{94258067-F64B-4E48-B9F2-D74CC1C4D8A6}" type="pres">
      <dgm:prSet presAssocID="{483477F1-D9B4-4760-9ADF-014F2BC11380}" presName="composite" presStyleCnt="0"/>
      <dgm:spPr/>
    </dgm:pt>
    <dgm:pt modelId="{CC20CE08-4AFE-4862-B6D4-2A655B438815}" type="pres">
      <dgm:prSet presAssocID="{483477F1-D9B4-4760-9ADF-014F2BC11380}" presName="parentText" presStyleLbl="alignNode1" presStyleIdx="0" presStyleCnt="1" custScaleX="85746" custScaleY="120444" custLinFactNeighborX="4464" custLinFactNeighborY="-10532">
        <dgm:presLayoutVars>
          <dgm:chMax val="1"/>
          <dgm:bulletEnabled val="1"/>
        </dgm:presLayoutVars>
      </dgm:prSet>
      <dgm:spPr/>
    </dgm:pt>
    <dgm:pt modelId="{3928E763-7862-43B1-921A-C2D847C65F6F}" type="pres">
      <dgm:prSet presAssocID="{483477F1-D9B4-4760-9ADF-014F2BC11380}" presName="descendantText" presStyleLbl="alignAcc1" presStyleIdx="0" presStyleCnt="1" custScaleX="103659" custScaleY="208100" custLinFactNeighborX="1444" custLinFactNeighborY="5265">
        <dgm:presLayoutVars>
          <dgm:bulletEnabled val="1"/>
        </dgm:presLayoutVars>
      </dgm:prSet>
      <dgm:spPr/>
    </dgm:pt>
  </dgm:ptLst>
  <dgm:cxnLst>
    <dgm:cxn modelId="{92E2AC1E-DC44-4056-BF4F-3B7508B39243}" srcId="{483477F1-D9B4-4760-9ADF-014F2BC11380}" destId="{1050C045-BFB9-4543-8BAE-4F5C51C452F8}" srcOrd="6" destOrd="0" parTransId="{5C1C9C43-25D0-48BF-A71B-D5F6663B2991}" sibTransId="{3FA31909-96B7-4E87-B01D-84B068D7E640}"/>
    <dgm:cxn modelId="{0CAA4C27-45EA-4036-AD3B-F97B3B455699}" srcId="{96DF405C-32E4-4F09-AE24-6DABE2E2E77C}" destId="{483477F1-D9B4-4760-9ADF-014F2BC11380}" srcOrd="0" destOrd="0" parTransId="{BB3DD991-EDDE-48C1-A3CB-70369B7DFE40}" sibTransId="{A330B736-027F-481E-889C-3915F5F572EF}"/>
    <dgm:cxn modelId="{218F8537-22DF-4E77-AEC2-7B41D2C2D77D}" srcId="{483477F1-D9B4-4760-9ADF-014F2BC11380}" destId="{2099BBAE-6FC8-47B2-B137-A96E1F4269A8}" srcOrd="5" destOrd="0" parTransId="{7422CB08-D605-43F6-AD68-4EB6CBA88C3B}" sibTransId="{A97F3672-D601-446E-BF2A-7833A260A9D4}"/>
    <dgm:cxn modelId="{0FFD3342-CBF6-447D-BBFE-6CFC6BB904E5}" type="presOf" srcId="{A73D277D-BC34-4964-AC0D-A4A8DC049C75}" destId="{3928E763-7862-43B1-921A-C2D847C65F6F}" srcOrd="0" destOrd="3" presId="urn:microsoft.com/office/officeart/2005/8/layout/chevron2"/>
    <dgm:cxn modelId="{B03DB350-1ABA-46C5-87F3-09CC9175C9D2}" srcId="{483477F1-D9B4-4760-9ADF-014F2BC11380}" destId="{7611B572-9E4F-468B-81B7-9E448D1B1ED4}" srcOrd="2" destOrd="0" parTransId="{47C27898-2853-4FCB-A63E-6D46D09FFD2E}" sibTransId="{A153E34A-0306-4B77-8DED-16A49C506855}"/>
    <dgm:cxn modelId="{B5C63D52-D493-4C67-BF5A-F5ED15D91575}" srcId="{483477F1-D9B4-4760-9ADF-014F2BC11380}" destId="{A73D277D-BC34-4964-AC0D-A4A8DC049C75}" srcOrd="3" destOrd="0" parTransId="{E933F265-DF85-446F-B32F-0723B2D24DC8}" sibTransId="{60FF9C79-27C3-4DB4-A8F9-82CEDC0C69AD}"/>
    <dgm:cxn modelId="{FE7B0480-8B3E-4CE9-9A7C-2548E73C6088}" type="presOf" srcId="{7611B572-9E4F-468B-81B7-9E448D1B1ED4}" destId="{3928E763-7862-43B1-921A-C2D847C65F6F}" srcOrd="0" destOrd="2" presId="urn:microsoft.com/office/officeart/2005/8/layout/chevron2"/>
    <dgm:cxn modelId="{CC779780-0FAA-49FE-AAC9-2FBF7A3613B8}" type="presOf" srcId="{483477F1-D9B4-4760-9ADF-014F2BC11380}" destId="{CC20CE08-4AFE-4862-B6D4-2A655B438815}" srcOrd="0" destOrd="0" presId="urn:microsoft.com/office/officeart/2005/8/layout/chevron2"/>
    <dgm:cxn modelId="{B39D618F-3F7A-478B-8119-4291AE2C3D98}" srcId="{483477F1-D9B4-4760-9ADF-014F2BC11380}" destId="{A1D9FC5E-BB94-4276-ABCF-9D120F8A5844}" srcOrd="1" destOrd="0" parTransId="{7236D94D-2D48-4132-B183-318406056E45}" sibTransId="{5D6055A6-3AF0-4363-BC38-E525F4AED355}"/>
    <dgm:cxn modelId="{9FD2C597-C3C4-4482-A5AD-A1AD0148F4CC}" srcId="{483477F1-D9B4-4760-9ADF-014F2BC11380}" destId="{2CBB88A4-7C12-463D-9315-D976B864A627}" srcOrd="4" destOrd="0" parTransId="{263F1799-EE86-4F8B-87E1-3D865125BFB1}" sibTransId="{4DC95FE2-6A79-4ACD-B374-12A16259C33B}"/>
    <dgm:cxn modelId="{0CF3049F-D593-4FDE-A2DB-581851DFDC7B}" type="presOf" srcId="{2AA21972-E4BF-490A-B04D-DA63ADFD920F}" destId="{3928E763-7862-43B1-921A-C2D847C65F6F}" srcOrd="0" destOrd="0" presId="urn:microsoft.com/office/officeart/2005/8/layout/chevron2"/>
    <dgm:cxn modelId="{76624CA8-1A47-4F58-AF7B-D282D40A2945}" type="presOf" srcId="{2CBB88A4-7C12-463D-9315-D976B864A627}" destId="{3928E763-7862-43B1-921A-C2D847C65F6F}" srcOrd="0" destOrd="4" presId="urn:microsoft.com/office/officeart/2005/8/layout/chevron2"/>
    <dgm:cxn modelId="{A41088AE-9DD2-4B4F-A6D1-CD4826F4A77D}" type="presOf" srcId="{A1D9FC5E-BB94-4276-ABCF-9D120F8A5844}" destId="{3928E763-7862-43B1-921A-C2D847C65F6F}" srcOrd="0" destOrd="1" presId="urn:microsoft.com/office/officeart/2005/8/layout/chevron2"/>
    <dgm:cxn modelId="{60426FBA-7915-4C68-8C9B-00897B1B3C80}" type="presOf" srcId="{1050C045-BFB9-4543-8BAE-4F5C51C452F8}" destId="{3928E763-7862-43B1-921A-C2D847C65F6F}" srcOrd="0" destOrd="6" presId="urn:microsoft.com/office/officeart/2005/8/layout/chevron2"/>
    <dgm:cxn modelId="{C01586D4-09FC-41E1-90C6-FDDFBB39E736}" srcId="{483477F1-D9B4-4760-9ADF-014F2BC11380}" destId="{2AA21972-E4BF-490A-B04D-DA63ADFD920F}" srcOrd="0" destOrd="0" parTransId="{9A8960E0-57EA-41AE-9DB7-E871B34AD356}" sibTransId="{C182ED54-167B-41E2-82DA-ABDAB277E2CB}"/>
    <dgm:cxn modelId="{5D0A21EC-D57E-4EA7-93CD-1091C3D1D6BF}" type="presOf" srcId="{96DF405C-32E4-4F09-AE24-6DABE2E2E77C}" destId="{5A060E0A-8DD9-4DD8-8EEF-18C237D6DFBB}" srcOrd="0" destOrd="0" presId="urn:microsoft.com/office/officeart/2005/8/layout/chevron2"/>
    <dgm:cxn modelId="{FD0C4DEE-55DA-4C22-AE0F-3BBC73D4C308}" type="presOf" srcId="{2099BBAE-6FC8-47B2-B137-A96E1F4269A8}" destId="{3928E763-7862-43B1-921A-C2D847C65F6F}" srcOrd="0" destOrd="5" presId="urn:microsoft.com/office/officeart/2005/8/layout/chevron2"/>
    <dgm:cxn modelId="{6CEB39A4-E51F-4F2B-A8F5-D157A6DE9041}" type="presParOf" srcId="{5A060E0A-8DD9-4DD8-8EEF-18C237D6DFBB}" destId="{94258067-F64B-4E48-B9F2-D74CC1C4D8A6}" srcOrd="0" destOrd="0" presId="urn:microsoft.com/office/officeart/2005/8/layout/chevron2"/>
    <dgm:cxn modelId="{C3D4FB73-D49F-41BA-98AF-40658D82AD69}" type="presParOf" srcId="{94258067-F64B-4E48-B9F2-D74CC1C4D8A6}" destId="{CC20CE08-4AFE-4862-B6D4-2A655B438815}" srcOrd="0" destOrd="0" presId="urn:microsoft.com/office/officeart/2005/8/layout/chevron2"/>
    <dgm:cxn modelId="{006F0C6E-EE4E-43A7-9E55-288AB121C4BD}" type="presParOf" srcId="{94258067-F64B-4E48-B9F2-D74CC1C4D8A6}" destId="{3928E763-7862-43B1-921A-C2D847C65F6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5B6C9CD-28B3-43C5-AF84-5253EA93FF88}" type="doc">
      <dgm:prSet loTypeId="urn:microsoft.com/office/officeart/2005/8/layout/vList2" loCatId="list" qsTypeId="urn:microsoft.com/office/officeart/2005/8/quickstyle/3d3" qsCatId="3D" csTypeId="urn:microsoft.com/office/officeart/2005/8/colors/accent2_4" csCatId="accent2"/>
      <dgm:spPr/>
      <dgm:t>
        <a:bodyPr/>
        <a:lstStyle/>
        <a:p>
          <a:endParaRPr lang="en-US"/>
        </a:p>
      </dgm:t>
    </dgm:pt>
    <dgm:pt modelId="{CD8C3D81-BFA6-4115-8517-30493C4A3B7F}">
      <dgm:prSet/>
      <dgm:spPr/>
      <dgm:t>
        <a:bodyPr/>
        <a:lstStyle/>
        <a:p>
          <a:pPr algn="ctr"/>
          <a:r>
            <a:rPr lang="en-US" b="1" i="1" dirty="0">
              <a:latin typeface="Roboto" panose="02000000000000000000" pitchFamily="2" charset="0"/>
              <a:ea typeface="Roboto" panose="02000000000000000000" pitchFamily="2" charset="0"/>
              <a:cs typeface="Roboto" panose="02000000000000000000" pitchFamily="2" charset="0"/>
            </a:rPr>
            <a:t>A community that participates in civic engagement is a healthy community!</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6CB9FFA0-4411-4D33-B419-C8532774FFE9}" type="parTrans" cxnId="{34B3EDFB-ADDE-4EF7-95C2-B0282C2CC306}">
      <dgm:prSet/>
      <dgm:spPr/>
      <dgm:t>
        <a:bodyPr/>
        <a:lstStyle/>
        <a:p>
          <a:endParaRPr lang="en-US"/>
        </a:p>
      </dgm:t>
    </dgm:pt>
    <dgm:pt modelId="{A7D674B3-45C7-4A8D-A40F-30095E2B4E68}" type="sibTrans" cxnId="{34B3EDFB-ADDE-4EF7-95C2-B0282C2CC306}">
      <dgm:prSet/>
      <dgm:spPr/>
      <dgm:t>
        <a:bodyPr/>
        <a:lstStyle/>
        <a:p>
          <a:endParaRPr lang="en-US"/>
        </a:p>
      </dgm:t>
    </dgm:pt>
    <dgm:pt modelId="{62607763-5786-4260-9981-B3B46C0A35FC}" type="pres">
      <dgm:prSet presAssocID="{35B6C9CD-28B3-43C5-AF84-5253EA93FF88}" presName="linear" presStyleCnt="0">
        <dgm:presLayoutVars>
          <dgm:animLvl val="lvl"/>
          <dgm:resizeHandles val="exact"/>
        </dgm:presLayoutVars>
      </dgm:prSet>
      <dgm:spPr/>
    </dgm:pt>
    <dgm:pt modelId="{154C6CC1-C189-4234-82EF-BF62D6F67C03}" type="pres">
      <dgm:prSet presAssocID="{CD8C3D81-BFA6-4115-8517-30493C4A3B7F}" presName="parentText" presStyleLbl="node1" presStyleIdx="0" presStyleCnt="1">
        <dgm:presLayoutVars>
          <dgm:chMax val="0"/>
          <dgm:bulletEnabled val="1"/>
        </dgm:presLayoutVars>
      </dgm:prSet>
      <dgm:spPr/>
    </dgm:pt>
  </dgm:ptLst>
  <dgm:cxnLst>
    <dgm:cxn modelId="{5F92CE59-C376-4AF7-8810-08632D75CB58}" type="presOf" srcId="{35B6C9CD-28B3-43C5-AF84-5253EA93FF88}" destId="{62607763-5786-4260-9981-B3B46C0A35FC}" srcOrd="0" destOrd="0" presId="urn:microsoft.com/office/officeart/2005/8/layout/vList2"/>
    <dgm:cxn modelId="{733C64D7-2527-4783-8AD4-23E78BC67489}" type="presOf" srcId="{CD8C3D81-BFA6-4115-8517-30493C4A3B7F}" destId="{154C6CC1-C189-4234-82EF-BF62D6F67C03}" srcOrd="0" destOrd="0" presId="urn:microsoft.com/office/officeart/2005/8/layout/vList2"/>
    <dgm:cxn modelId="{34B3EDFB-ADDE-4EF7-95C2-B0282C2CC306}" srcId="{35B6C9CD-28B3-43C5-AF84-5253EA93FF88}" destId="{CD8C3D81-BFA6-4115-8517-30493C4A3B7F}" srcOrd="0" destOrd="0" parTransId="{6CB9FFA0-4411-4D33-B419-C8532774FFE9}" sibTransId="{A7D674B3-45C7-4A8D-A40F-30095E2B4E68}"/>
    <dgm:cxn modelId="{637132AE-CCCD-48A2-9DB3-499842E27158}" type="presParOf" srcId="{62607763-5786-4260-9981-B3B46C0A35FC}" destId="{154C6CC1-C189-4234-82EF-BF62D6F67C0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40ECBB6-BAA8-4AF5-843E-F9CCA69E2E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5C56C5C-B706-4C54-9C97-9E5580905470}">
      <dgm:prSet custT="1"/>
      <dgm:spPr/>
      <dgm:t>
        <a:bodyPr/>
        <a:lstStyle/>
        <a:p>
          <a:r>
            <a:rPr lang="en-US" sz="2200" b="0" i="0" baseline="0" dirty="0">
              <a:latin typeface="Roboto" panose="02000000000000000000" pitchFamily="2" charset="0"/>
              <a:ea typeface="Roboto" panose="02000000000000000000" pitchFamily="2" charset="0"/>
              <a:cs typeface="Roboto" panose="02000000000000000000" pitchFamily="2" charset="0"/>
            </a:rPr>
            <a:t>Collaborative Initiative led by the Civic and Policy Engagement Action Team and modeled after Jefferson Counts</a:t>
          </a:r>
          <a:endParaRPr lang="en-US" sz="2200" dirty="0">
            <a:latin typeface="Roboto" panose="02000000000000000000" pitchFamily="2" charset="0"/>
            <a:ea typeface="Roboto" panose="02000000000000000000" pitchFamily="2" charset="0"/>
            <a:cs typeface="Roboto" panose="02000000000000000000" pitchFamily="2" charset="0"/>
          </a:endParaRPr>
        </a:p>
      </dgm:t>
    </dgm:pt>
    <dgm:pt modelId="{A0D2EF97-F38A-4229-BDE5-31FC52E4018E}" type="parTrans" cxnId="{2C44F1F1-A7C8-431F-B46F-A41DA1BB7F77}">
      <dgm:prSet/>
      <dgm:spPr/>
      <dgm:t>
        <a:bodyPr/>
        <a:lstStyle/>
        <a:p>
          <a:endParaRPr lang="en-US"/>
        </a:p>
      </dgm:t>
    </dgm:pt>
    <dgm:pt modelId="{6BC2DEA2-C9AA-4404-B7D3-D201CBA989B5}" type="sibTrans" cxnId="{2C44F1F1-A7C8-431F-B46F-A41DA1BB7F77}">
      <dgm:prSet/>
      <dgm:spPr/>
      <dgm:t>
        <a:bodyPr/>
        <a:lstStyle/>
        <a:p>
          <a:endParaRPr lang="en-US"/>
        </a:p>
      </dgm:t>
    </dgm:pt>
    <dgm:pt modelId="{109124E3-2D6D-4F7B-84D4-D6CB9EDC338E}">
      <dgm:prSet custT="1"/>
      <dgm:spPr/>
      <dgm:t>
        <a:bodyPr/>
        <a:lstStyle/>
        <a:p>
          <a:r>
            <a:rPr lang="en-US" sz="2200" b="0" i="0" baseline="0" dirty="0">
              <a:latin typeface="Roboto" panose="02000000000000000000" pitchFamily="2" charset="0"/>
              <a:ea typeface="Roboto" panose="02000000000000000000" pitchFamily="2" charset="0"/>
              <a:cs typeface="Roboto" panose="02000000000000000000" pitchFamily="2" charset="0"/>
            </a:rPr>
            <a:t>Objectives:</a:t>
          </a:r>
          <a:endParaRPr lang="en-US" sz="2200" dirty="0">
            <a:latin typeface="Roboto" panose="02000000000000000000" pitchFamily="2" charset="0"/>
            <a:ea typeface="Roboto" panose="02000000000000000000" pitchFamily="2" charset="0"/>
            <a:cs typeface="Roboto" panose="02000000000000000000" pitchFamily="2" charset="0"/>
          </a:endParaRPr>
        </a:p>
      </dgm:t>
    </dgm:pt>
    <dgm:pt modelId="{AC63A507-0E93-4425-AB63-2E2F98E9AF32}" type="parTrans" cxnId="{AE8E10A7-BC93-4A43-92AC-C6AED5BA1FAE}">
      <dgm:prSet/>
      <dgm:spPr/>
      <dgm:t>
        <a:bodyPr/>
        <a:lstStyle/>
        <a:p>
          <a:endParaRPr lang="en-US"/>
        </a:p>
      </dgm:t>
    </dgm:pt>
    <dgm:pt modelId="{D932FC5F-B203-4C94-B8C5-594DA6CFA959}" type="sibTrans" cxnId="{AE8E10A7-BC93-4A43-92AC-C6AED5BA1FAE}">
      <dgm:prSet/>
      <dgm:spPr/>
      <dgm:t>
        <a:bodyPr/>
        <a:lstStyle/>
        <a:p>
          <a:endParaRPr lang="en-US"/>
        </a:p>
      </dgm:t>
    </dgm:pt>
    <dgm:pt modelId="{84DB800F-B21B-4116-95BB-5EB15E82BB33}">
      <dgm:prSet custT="1"/>
      <dgm:spPr/>
      <dgm:t>
        <a:bodyPr/>
        <a:lstStyle/>
        <a:p>
          <a:r>
            <a:rPr lang="en-US" sz="2200" b="0" i="0" dirty="0">
              <a:latin typeface="Roboto" panose="02000000000000000000" pitchFamily="2" charset="0"/>
              <a:ea typeface="Roboto" panose="02000000000000000000" pitchFamily="2" charset="0"/>
              <a:cs typeface="Roboto" panose="02000000000000000000" pitchFamily="2" charset="0"/>
            </a:rPr>
            <a:t>Offer resources to community partners to promote voter registration and participation</a:t>
          </a:r>
          <a:endParaRPr lang="en-US" sz="2200" dirty="0">
            <a:latin typeface="Roboto" panose="02000000000000000000" pitchFamily="2" charset="0"/>
            <a:ea typeface="Roboto" panose="02000000000000000000" pitchFamily="2" charset="0"/>
            <a:cs typeface="Roboto" panose="02000000000000000000" pitchFamily="2" charset="0"/>
          </a:endParaRPr>
        </a:p>
      </dgm:t>
    </dgm:pt>
    <dgm:pt modelId="{F763E52E-DEB8-4599-BA76-C5A78F6251F6}" type="parTrans" cxnId="{E7AF38F1-B6BE-4B55-9918-B0F8574B6D65}">
      <dgm:prSet/>
      <dgm:spPr/>
      <dgm:t>
        <a:bodyPr/>
        <a:lstStyle/>
        <a:p>
          <a:endParaRPr lang="en-US"/>
        </a:p>
      </dgm:t>
    </dgm:pt>
    <dgm:pt modelId="{E40D402B-0FE5-4341-89A0-098231D64EC3}" type="sibTrans" cxnId="{E7AF38F1-B6BE-4B55-9918-B0F8574B6D65}">
      <dgm:prSet/>
      <dgm:spPr/>
      <dgm:t>
        <a:bodyPr/>
        <a:lstStyle/>
        <a:p>
          <a:endParaRPr lang="en-US"/>
        </a:p>
      </dgm:t>
    </dgm:pt>
    <dgm:pt modelId="{D46D1A37-8862-4F6C-ADC0-E6884CAD2B57}">
      <dgm:prSet custT="1"/>
      <dgm:spPr/>
      <dgm:t>
        <a:bodyPr/>
        <a:lstStyle/>
        <a:p>
          <a:r>
            <a:rPr lang="en-US" sz="2200" b="0" i="0" dirty="0">
              <a:latin typeface="Roboto" panose="02000000000000000000" pitchFamily="2" charset="0"/>
              <a:ea typeface="Roboto" panose="02000000000000000000" pitchFamily="2" charset="0"/>
              <a:cs typeface="Roboto" panose="02000000000000000000" pitchFamily="2" charset="0"/>
            </a:rPr>
            <a:t>Increase confidence and access to the voting process</a:t>
          </a:r>
          <a:endParaRPr lang="en-US" sz="2200" dirty="0">
            <a:latin typeface="Roboto" panose="02000000000000000000" pitchFamily="2" charset="0"/>
            <a:ea typeface="Roboto" panose="02000000000000000000" pitchFamily="2" charset="0"/>
            <a:cs typeface="Roboto" panose="02000000000000000000" pitchFamily="2" charset="0"/>
          </a:endParaRPr>
        </a:p>
      </dgm:t>
    </dgm:pt>
    <dgm:pt modelId="{B7A5BEFA-F108-4CD2-AA0A-FA431E150507}" type="parTrans" cxnId="{D5FDFA6A-5CC1-406C-8C48-400F0FA5DBE4}">
      <dgm:prSet/>
      <dgm:spPr/>
      <dgm:t>
        <a:bodyPr/>
        <a:lstStyle/>
        <a:p>
          <a:endParaRPr lang="en-US"/>
        </a:p>
      </dgm:t>
    </dgm:pt>
    <dgm:pt modelId="{58A0292D-C5E8-431E-90CF-043BB4DBA19B}" type="sibTrans" cxnId="{D5FDFA6A-5CC1-406C-8C48-400F0FA5DBE4}">
      <dgm:prSet/>
      <dgm:spPr/>
      <dgm:t>
        <a:bodyPr/>
        <a:lstStyle/>
        <a:p>
          <a:endParaRPr lang="en-US"/>
        </a:p>
      </dgm:t>
    </dgm:pt>
    <dgm:pt modelId="{8211C176-36C1-4234-A5CF-A46179FD1B10}">
      <dgm:prSet custT="1"/>
      <dgm:spPr/>
      <dgm:t>
        <a:bodyPr/>
        <a:lstStyle/>
        <a:p>
          <a:r>
            <a:rPr lang="en-US" sz="2200" b="0" i="0" dirty="0">
              <a:latin typeface="Roboto" panose="02000000000000000000" pitchFamily="2" charset="0"/>
              <a:ea typeface="Roboto" panose="02000000000000000000" pitchFamily="2" charset="0"/>
              <a:cs typeface="Roboto" panose="02000000000000000000" pitchFamily="2" charset="0"/>
            </a:rPr>
            <a:t>Raise enthusiasm in the civic process to promote a more inclusive community and equitable access to resources</a:t>
          </a:r>
          <a:endParaRPr lang="en-US" sz="2200" dirty="0">
            <a:latin typeface="Roboto" panose="02000000000000000000" pitchFamily="2" charset="0"/>
            <a:ea typeface="Roboto" panose="02000000000000000000" pitchFamily="2" charset="0"/>
            <a:cs typeface="Roboto" panose="02000000000000000000" pitchFamily="2" charset="0"/>
          </a:endParaRPr>
        </a:p>
      </dgm:t>
    </dgm:pt>
    <dgm:pt modelId="{7CCAE5BB-6CF8-4E67-A641-D4B06F97BEE3}" type="parTrans" cxnId="{E1FBDD78-621B-4FF3-9CBC-284C25185519}">
      <dgm:prSet/>
      <dgm:spPr/>
      <dgm:t>
        <a:bodyPr/>
        <a:lstStyle/>
        <a:p>
          <a:endParaRPr lang="en-US"/>
        </a:p>
      </dgm:t>
    </dgm:pt>
    <dgm:pt modelId="{2F76EFF0-4981-40B4-81D7-43028BA1EF98}" type="sibTrans" cxnId="{E1FBDD78-621B-4FF3-9CBC-284C25185519}">
      <dgm:prSet/>
      <dgm:spPr/>
      <dgm:t>
        <a:bodyPr/>
        <a:lstStyle/>
        <a:p>
          <a:endParaRPr lang="en-US"/>
        </a:p>
      </dgm:t>
    </dgm:pt>
    <dgm:pt modelId="{BE41215E-3F5E-4032-9C5B-7CB637E86E86}">
      <dgm:prSet custT="1"/>
      <dgm:spPr/>
      <dgm:t>
        <a:bodyPr/>
        <a:lstStyle/>
        <a:p>
          <a:r>
            <a:rPr lang="en-US" sz="2200" dirty="0">
              <a:latin typeface="Roboto" panose="02000000000000000000" pitchFamily="2" charset="0"/>
              <a:ea typeface="Roboto" panose="02000000000000000000" pitchFamily="2" charset="0"/>
              <a:cs typeface="Roboto" panose="02000000000000000000" pitchFamily="2" charset="0"/>
            </a:rPr>
            <a:t>Jefferson Votes Webpages</a:t>
          </a:r>
        </a:p>
      </dgm:t>
    </dgm:pt>
    <dgm:pt modelId="{2D0D2107-DBE3-4C45-8756-9829B4A906DF}" type="parTrans" cxnId="{9D0D4D31-6D2C-4A65-AC3A-3FA3809DB1FB}">
      <dgm:prSet/>
      <dgm:spPr/>
      <dgm:t>
        <a:bodyPr/>
        <a:lstStyle/>
        <a:p>
          <a:endParaRPr lang="en-US"/>
        </a:p>
      </dgm:t>
    </dgm:pt>
    <dgm:pt modelId="{C7CF4CB3-09FB-4C07-8E29-4CEB1C6ABEB2}" type="sibTrans" cxnId="{9D0D4D31-6D2C-4A65-AC3A-3FA3809DB1FB}">
      <dgm:prSet/>
      <dgm:spPr/>
      <dgm:t>
        <a:bodyPr/>
        <a:lstStyle/>
        <a:p>
          <a:endParaRPr lang="en-US"/>
        </a:p>
      </dgm:t>
    </dgm:pt>
    <dgm:pt modelId="{B37BEF1D-480F-4CB6-A691-12485E60012B}">
      <dgm:prSet custT="1"/>
      <dgm:spPr/>
      <dgm:t>
        <a:bodyPr/>
        <a:lstStyle/>
        <a:p>
          <a:r>
            <a:rPr lang="en-US" sz="2200" dirty="0">
              <a:latin typeface="Roboto" panose="02000000000000000000" pitchFamily="2" charset="0"/>
              <a:ea typeface="Roboto" panose="02000000000000000000" pitchFamily="2" charset="0"/>
              <a:cs typeface="Roboto" panose="02000000000000000000" pitchFamily="2" charset="0"/>
            </a:rPr>
            <a:t>Two prongs of work:</a:t>
          </a:r>
        </a:p>
      </dgm:t>
    </dgm:pt>
    <dgm:pt modelId="{4975003E-D64E-4CF4-9ED2-B5F712D55E83}" type="parTrans" cxnId="{342D7B71-7CBC-4C67-A30F-C73D6AA495F5}">
      <dgm:prSet/>
      <dgm:spPr/>
      <dgm:t>
        <a:bodyPr/>
        <a:lstStyle/>
        <a:p>
          <a:endParaRPr lang="en-US"/>
        </a:p>
      </dgm:t>
    </dgm:pt>
    <dgm:pt modelId="{A2FC58D5-2405-497F-9B80-1A1A2B968B00}" type="sibTrans" cxnId="{342D7B71-7CBC-4C67-A30F-C73D6AA495F5}">
      <dgm:prSet/>
      <dgm:spPr/>
      <dgm:t>
        <a:bodyPr/>
        <a:lstStyle/>
        <a:p>
          <a:endParaRPr lang="en-US"/>
        </a:p>
      </dgm:t>
    </dgm:pt>
    <dgm:pt modelId="{B70180BC-DE4F-4C3F-B90D-616D63C6DBBE}">
      <dgm:prSet custT="1"/>
      <dgm:spPr/>
      <dgm:t>
        <a:bodyPr/>
        <a:lstStyle/>
        <a:p>
          <a:r>
            <a:rPr lang="en-US" sz="2200" dirty="0">
              <a:latin typeface="Roboto" panose="02000000000000000000" pitchFamily="2" charset="0"/>
              <a:ea typeface="Roboto" panose="02000000000000000000" pitchFamily="2" charset="0"/>
              <a:cs typeface="Roboto" panose="02000000000000000000" pitchFamily="2" charset="0"/>
            </a:rPr>
            <a:t>Jefferson Votes Toolkit</a:t>
          </a:r>
        </a:p>
      </dgm:t>
    </dgm:pt>
    <dgm:pt modelId="{CF331830-710F-401D-ADC4-C9E1E6309C65}" type="parTrans" cxnId="{3CD2DDE9-AD33-4704-8356-FE34CD896E07}">
      <dgm:prSet/>
      <dgm:spPr/>
      <dgm:t>
        <a:bodyPr/>
        <a:lstStyle/>
        <a:p>
          <a:endParaRPr lang="en-US"/>
        </a:p>
      </dgm:t>
    </dgm:pt>
    <dgm:pt modelId="{A81DB9FD-D733-4B79-9111-848160D6F810}" type="sibTrans" cxnId="{3CD2DDE9-AD33-4704-8356-FE34CD896E07}">
      <dgm:prSet/>
      <dgm:spPr/>
      <dgm:t>
        <a:bodyPr/>
        <a:lstStyle/>
        <a:p>
          <a:endParaRPr lang="en-US"/>
        </a:p>
      </dgm:t>
    </dgm:pt>
    <dgm:pt modelId="{A2F72A03-EB04-4D58-892E-31C04B3B1C44}" type="pres">
      <dgm:prSet presAssocID="{240ECBB6-BAA8-4AF5-843E-F9CCA69E2E8C}" presName="linear" presStyleCnt="0">
        <dgm:presLayoutVars>
          <dgm:animLvl val="lvl"/>
          <dgm:resizeHandles val="exact"/>
        </dgm:presLayoutVars>
      </dgm:prSet>
      <dgm:spPr/>
    </dgm:pt>
    <dgm:pt modelId="{5CEC4FE1-EC3C-49FB-ADC0-F768A06FA958}" type="pres">
      <dgm:prSet presAssocID="{85C56C5C-B706-4C54-9C97-9E5580905470}" presName="parentText" presStyleLbl="node1" presStyleIdx="0" presStyleCnt="3" custScaleY="60084" custLinFactNeighborX="141" custLinFactNeighborY="90199">
        <dgm:presLayoutVars>
          <dgm:chMax val="0"/>
          <dgm:bulletEnabled val="1"/>
        </dgm:presLayoutVars>
      </dgm:prSet>
      <dgm:spPr/>
    </dgm:pt>
    <dgm:pt modelId="{D1053DAF-12D9-42CE-A0AC-F204C0DE4BCD}" type="pres">
      <dgm:prSet presAssocID="{6BC2DEA2-C9AA-4404-B7D3-D201CBA989B5}" presName="spacer" presStyleCnt="0"/>
      <dgm:spPr/>
    </dgm:pt>
    <dgm:pt modelId="{F566C47B-4C4B-4015-A1F7-E1A1A9E1B90E}" type="pres">
      <dgm:prSet presAssocID="{109124E3-2D6D-4F7B-84D4-D6CB9EDC338E}" presName="parentText" presStyleLbl="node1" presStyleIdx="1" presStyleCnt="3" custScaleY="45261">
        <dgm:presLayoutVars>
          <dgm:chMax val="0"/>
          <dgm:bulletEnabled val="1"/>
        </dgm:presLayoutVars>
      </dgm:prSet>
      <dgm:spPr/>
    </dgm:pt>
    <dgm:pt modelId="{64495F9E-5E30-4718-B6DF-10A4EBC7981A}" type="pres">
      <dgm:prSet presAssocID="{109124E3-2D6D-4F7B-84D4-D6CB9EDC338E}" presName="childText" presStyleLbl="revTx" presStyleIdx="0" presStyleCnt="2" custScaleY="263813">
        <dgm:presLayoutVars>
          <dgm:bulletEnabled val="1"/>
        </dgm:presLayoutVars>
      </dgm:prSet>
      <dgm:spPr/>
    </dgm:pt>
    <dgm:pt modelId="{E25D8131-F507-4FA8-B91A-1BFF3FF14DC4}" type="pres">
      <dgm:prSet presAssocID="{B37BEF1D-480F-4CB6-A691-12485E60012B}" presName="parentText" presStyleLbl="node1" presStyleIdx="2" presStyleCnt="3" custScaleY="52277">
        <dgm:presLayoutVars>
          <dgm:chMax val="0"/>
          <dgm:bulletEnabled val="1"/>
        </dgm:presLayoutVars>
      </dgm:prSet>
      <dgm:spPr/>
    </dgm:pt>
    <dgm:pt modelId="{2D9D054F-6429-4A16-8508-1985F66AFE68}" type="pres">
      <dgm:prSet presAssocID="{B37BEF1D-480F-4CB6-A691-12485E60012B}" presName="childText" presStyleLbl="revTx" presStyleIdx="1" presStyleCnt="2">
        <dgm:presLayoutVars>
          <dgm:bulletEnabled val="1"/>
        </dgm:presLayoutVars>
      </dgm:prSet>
      <dgm:spPr/>
    </dgm:pt>
  </dgm:ptLst>
  <dgm:cxnLst>
    <dgm:cxn modelId="{9D0D4D31-6D2C-4A65-AC3A-3FA3809DB1FB}" srcId="{B37BEF1D-480F-4CB6-A691-12485E60012B}" destId="{BE41215E-3F5E-4032-9C5B-7CB637E86E86}" srcOrd="0" destOrd="0" parTransId="{2D0D2107-DBE3-4C45-8756-9829B4A906DF}" sibTransId="{C7CF4CB3-09FB-4C07-8E29-4CEB1C6ABEB2}"/>
    <dgm:cxn modelId="{2941D03C-8CC3-4E80-BADE-E40F15BA2A28}" type="presOf" srcId="{240ECBB6-BAA8-4AF5-843E-F9CCA69E2E8C}" destId="{A2F72A03-EB04-4D58-892E-31C04B3B1C44}" srcOrd="0" destOrd="0" presId="urn:microsoft.com/office/officeart/2005/8/layout/vList2"/>
    <dgm:cxn modelId="{D5FDFA6A-5CC1-406C-8C48-400F0FA5DBE4}" srcId="{109124E3-2D6D-4F7B-84D4-D6CB9EDC338E}" destId="{D46D1A37-8862-4F6C-ADC0-E6884CAD2B57}" srcOrd="1" destOrd="0" parTransId="{B7A5BEFA-F108-4CD2-AA0A-FA431E150507}" sibTransId="{58A0292D-C5E8-431E-90CF-043BB4DBA19B}"/>
    <dgm:cxn modelId="{342D7B71-7CBC-4C67-A30F-C73D6AA495F5}" srcId="{240ECBB6-BAA8-4AF5-843E-F9CCA69E2E8C}" destId="{B37BEF1D-480F-4CB6-A691-12485E60012B}" srcOrd="2" destOrd="0" parTransId="{4975003E-D64E-4CF4-9ED2-B5F712D55E83}" sibTransId="{A2FC58D5-2405-497F-9B80-1A1A2B968B00}"/>
    <dgm:cxn modelId="{5C941975-D78C-4F60-B695-C2BF3C157191}" type="presOf" srcId="{B37BEF1D-480F-4CB6-A691-12485E60012B}" destId="{E25D8131-F507-4FA8-B91A-1BFF3FF14DC4}" srcOrd="0" destOrd="0" presId="urn:microsoft.com/office/officeart/2005/8/layout/vList2"/>
    <dgm:cxn modelId="{E1FBDD78-621B-4FF3-9CBC-284C25185519}" srcId="{109124E3-2D6D-4F7B-84D4-D6CB9EDC338E}" destId="{8211C176-36C1-4234-A5CF-A46179FD1B10}" srcOrd="2" destOrd="0" parTransId="{7CCAE5BB-6CF8-4E67-A641-D4B06F97BEE3}" sibTransId="{2F76EFF0-4981-40B4-81D7-43028BA1EF98}"/>
    <dgm:cxn modelId="{ED3BD08F-B3D1-4536-8087-A575C525C95D}" type="presOf" srcId="{B70180BC-DE4F-4C3F-B90D-616D63C6DBBE}" destId="{2D9D054F-6429-4A16-8508-1985F66AFE68}" srcOrd="0" destOrd="1" presId="urn:microsoft.com/office/officeart/2005/8/layout/vList2"/>
    <dgm:cxn modelId="{E093A89E-0017-49D6-8841-E85EAB3D2FC2}" type="presOf" srcId="{8211C176-36C1-4234-A5CF-A46179FD1B10}" destId="{64495F9E-5E30-4718-B6DF-10A4EBC7981A}" srcOrd="0" destOrd="2" presId="urn:microsoft.com/office/officeart/2005/8/layout/vList2"/>
    <dgm:cxn modelId="{AE8E10A7-BC93-4A43-92AC-C6AED5BA1FAE}" srcId="{240ECBB6-BAA8-4AF5-843E-F9CCA69E2E8C}" destId="{109124E3-2D6D-4F7B-84D4-D6CB9EDC338E}" srcOrd="1" destOrd="0" parTransId="{AC63A507-0E93-4425-AB63-2E2F98E9AF32}" sibTransId="{D932FC5F-B203-4C94-B8C5-594DA6CFA959}"/>
    <dgm:cxn modelId="{74F095AE-729F-4C0E-92BB-5F1148F716A4}" type="presOf" srcId="{BE41215E-3F5E-4032-9C5B-7CB637E86E86}" destId="{2D9D054F-6429-4A16-8508-1985F66AFE68}" srcOrd="0" destOrd="0" presId="urn:microsoft.com/office/officeart/2005/8/layout/vList2"/>
    <dgm:cxn modelId="{6B2D3AC0-18A2-43BA-8B02-88A5DFA4FF1A}" type="presOf" srcId="{109124E3-2D6D-4F7B-84D4-D6CB9EDC338E}" destId="{F566C47B-4C4B-4015-A1F7-E1A1A9E1B90E}" srcOrd="0" destOrd="0" presId="urn:microsoft.com/office/officeart/2005/8/layout/vList2"/>
    <dgm:cxn modelId="{909EBACF-D3BB-41F3-AD9D-C0BFBCCB61A6}" type="presOf" srcId="{84DB800F-B21B-4116-95BB-5EB15E82BB33}" destId="{64495F9E-5E30-4718-B6DF-10A4EBC7981A}" srcOrd="0" destOrd="0" presId="urn:microsoft.com/office/officeart/2005/8/layout/vList2"/>
    <dgm:cxn modelId="{F8A01FD0-E3F9-46A1-9432-965BAAAB42B2}" type="presOf" srcId="{D46D1A37-8862-4F6C-ADC0-E6884CAD2B57}" destId="{64495F9E-5E30-4718-B6DF-10A4EBC7981A}" srcOrd="0" destOrd="1" presId="urn:microsoft.com/office/officeart/2005/8/layout/vList2"/>
    <dgm:cxn modelId="{3CD2DDE9-AD33-4704-8356-FE34CD896E07}" srcId="{B37BEF1D-480F-4CB6-A691-12485E60012B}" destId="{B70180BC-DE4F-4C3F-B90D-616D63C6DBBE}" srcOrd="1" destOrd="0" parTransId="{CF331830-710F-401D-ADC4-C9E1E6309C65}" sibTransId="{A81DB9FD-D733-4B79-9111-848160D6F810}"/>
    <dgm:cxn modelId="{17EDE9E9-2013-44EC-A312-3F56FB69CF03}" type="presOf" srcId="{85C56C5C-B706-4C54-9C97-9E5580905470}" destId="{5CEC4FE1-EC3C-49FB-ADC0-F768A06FA958}" srcOrd="0" destOrd="0" presId="urn:microsoft.com/office/officeart/2005/8/layout/vList2"/>
    <dgm:cxn modelId="{E7AF38F1-B6BE-4B55-9918-B0F8574B6D65}" srcId="{109124E3-2D6D-4F7B-84D4-D6CB9EDC338E}" destId="{84DB800F-B21B-4116-95BB-5EB15E82BB33}" srcOrd="0" destOrd="0" parTransId="{F763E52E-DEB8-4599-BA76-C5A78F6251F6}" sibTransId="{E40D402B-0FE5-4341-89A0-098231D64EC3}"/>
    <dgm:cxn modelId="{2C44F1F1-A7C8-431F-B46F-A41DA1BB7F77}" srcId="{240ECBB6-BAA8-4AF5-843E-F9CCA69E2E8C}" destId="{85C56C5C-B706-4C54-9C97-9E5580905470}" srcOrd="0" destOrd="0" parTransId="{A0D2EF97-F38A-4229-BDE5-31FC52E4018E}" sibTransId="{6BC2DEA2-C9AA-4404-B7D3-D201CBA989B5}"/>
    <dgm:cxn modelId="{E69AE0B7-9A8D-4BAD-883E-5781FB21C918}" type="presParOf" srcId="{A2F72A03-EB04-4D58-892E-31C04B3B1C44}" destId="{5CEC4FE1-EC3C-49FB-ADC0-F768A06FA958}" srcOrd="0" destOrd="0" presId="urn:microsoft.com/office/officeart/2005/8/layout/vList2"/>
    <dgm:cxn modelId="{DA43D0EC-D78E-447D-BE70-772AC0684585}" type="presParOf" srcId="{A2F72A03-EB04-4D58-892E-31C04B3B1C44}" destId="{D1053DAF-12D9-42CE-A0AC-F204C0DE4BCD}" srcOrd="1" destOrd="0" presId="urn:microsoft.com/office/officeart/2005/8/layout/vList2"/>
    <dgm:cxn modelId="{3287C75C-71E6-4968-99FE-1AD940D1D166}" type="presParOf" srcId="{A2F72A03-EB04-4D58-892E-31C04B3B1C44}" destId="{F566C47B-4C4B-4015-A1F7-E1A1A9E1B90E}" srcOrd="2" destOrd="0" presId="urn:microsoft.com/office/officeart/2005/8/layout/vList2"/>
    <dgm:cxn modelId="{447D9E21-2643-4A05-A096-EF16730DC9E4}" type="presParOf" srcId="{A2F72A03-EB04-4D58-892E-31C04B3B1C44}" destId="{64495F9E-5E30-4718-B6DF-10A4EBC7981A}" srcOrd="3" destOrd="0" presId="urn:microsoft.com/office/officeart/2005/8/layout/vList2"/>
    <dgm:cxn modelId="{75FAA9CA-D821-40A5-B95F-D9433EDB7216}" type="presParOf" srcId="{A2F72A03-EB04-4D58-892E-31C04B3B1C44}" destId="{E25D8131-F507-4FA8-B91A-1BFF3FF14DC4}" srcOrd="4" destOrd="0" presId="urn:microsoft.com/office/officeart/2005/8/layout/vList2"/>
    <dgm:cxn modelId="{7E6599A8-EA1F-487D-A995-C546AA3306CA}" type="presParOf" srcId="{A2F72A03-EB04-4D58-892E-31C04B3B1C44}" destId="{2D9D054F-6429-4A16-8508-1985F66AFE6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70DFA82-F84B-4F5B-98D7-1E58843A71FA}" type="doc">
      <dgm:prSet loTypeId="urn:microsoft.com/office/officeart/2005/8/layout/hProcess9" loCatId="process" qsTypeId="urn:microsoft.com/office/officeart/2005/8/quickstyle/simple1" qsCatId="simple" csTypeId="urn:microsoft.com/office/officeart/2005/8/colors/accent2_1" csCatId="accent2"/>
      <dgm:spPr/>
      <dgm:t>
        <a:bodyPr/>
        <a:lstStyle/>
        <a:p>
          <a:endParaRPr lang="en-US"/>
        </a:p>
      </dgm:t>
    </dgm:pt>
    <dgm:pt modelId="{A41093A1-DC74-4C92-9EF2-988F6A4AE821}">
      <dgm:prSet/>
      <dgm:spPr/>
      <dgm:t>
        <a:bodyPr/>
        <a:lstStyle/>
        <a:p>
          <a:r>
            <a:rPr lang="en-US" b="0" i="0" dirty="0">
              <a:latin typeface="Roboto" panose="02000000000000000000" pitchFamily="2" charset="0"/>
              <a:ea typeface="Roboto" panose="02000000000000000000" pitchFamily="2" charset="0"/>
              <a:cs typeface="Roboto" panose="02000000000000000000" pitchFamily="2" charset="0"/>
            </a:rPr>
            <a:t>Nonprofit Voter Engagement</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B552A083-7770-4FB7-BFEB-455B557F4A24}" type="parTrans" cxnId="{3BF848D3-6429-4C2A-9986-169A1562B5DB}">
      <dgm:prSet/>
      <dgm:spPr/>
      <dgm:t>
        <a:bodyPr/>
        <a:lstStyle/>
        <a:p>
          <a:endParaRPr lang="en-US"/>
        </a:p>
      </dgm:t>
    </dgm:pt>
    <dgm:pt modelId="{6D5FD38B-6BCA-4F5D-AA2E-52B07A437255}" type="sibTrans" cxnId="{3BF848D3-6429-4C2A-9986-169A1562B5DB}">
      <dgm:prSet/>
      <dgm:spPr/>
      <dgm:t>
        <a:bodyPr/>
        <a:lstStyle/>
        <a:p>
          <a:endParaRPr lang="en-US"/>
        </a:p>
      </dgm:t>
    </dgm:pt>
    <dgm:pt modelId="{8935391B-0676-49E6-9782-D197DF8F4C20}">
      <dgm:prSet/>
      <dgm:spPr/>
      <dgm:t>
        <a:bodyPr/>
        <a:lstStyle/>
        <a:p>
          <a:r>
            <a:rPr lang="en-US" b="0" i="0" dirty="0">
              <a:latin typeface="Roboto" panose="02000000000000000000" pitchFamily="2" charset="0"/>
              <a:ea typeface="Roboto" panose="02000000000000000000" pitchFamily="2" charset="0"/>
              <a:cs typeface="Roboto" panose="02000000000000000000" pitchFamily="2" charset="0"/>
            </a:rPr>
            <a:t>First Time Voting</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50525A9E-F839-46FD-B2C8-E4B7D296C76E}" type="parTrans" cxnId="{A558C0D6-9D3A-4E5E-960B-E1EAE5D58284}">
      <dgm:prSet/>
      <dgm:spPr/>
      <dgm:t>
        <a:bodyPr/>
        <a:lstStyle/>
        <a:p>
          <a:endParaRPr lang="en-US"/>
        </a:p>
      </dgm:t>
    </dgm:pt>
    <dgm:pt modelId="{3F086584-C18F-4AE6-B66B-DF340F4835CD}" type="sibTrans" cxnId="{A558C0D6-9D3A-4E5E-960B-E1EAE5D58284}">
      <dgm:prSet/>
      <dgm:spPr/>
      <dgm:t>
        <a:bodyPr/>
        <a:lstStyle/>
        <a:p>
          <a:endParaRPr lang="en-US"/>
        </a:p>
      </dgm:t>
    </dgm:pt>
    <dgm:pt modelId="{ABD1E0E6-D134-4A83-941B-6D8FB0FB174D}">
      <dgm:prSet/>
      <dgm:spPr/>
      <dgm:t>
        <a:bodyPr/>
        <a:lstStyle/>
        <a:p>
          <a:r>
            <a:rPr lang="en-US" b="0" i="0" dirty="0">
              <a:latin typeface="Roboto" panose="02000000000000000000" pitchFamily="2" charset="0"/>
              <a:ea typeface="Roboto" panose="02000000000000000000" pitchFamily="2" charset="0"/>
              <a:cs typeface="Roboto" panose="02000000000000000000" pitchFamily="2" charset="0"/>
            </a:rPr>
            <a:t>Know Your Options To Vote</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3C0815D1-EDEB-4F72-BA19-506719538678}" type="parTrans" cxnId="{C78C40D1-A2E9-41EF-AAE6-19D74FBDC1FA}">
      <dgm:prSet/>
      <dgm:spPr/>
      <dgm:t>
        <a:bodyPr/>
        <a:lstStyle/>
        <a:p>
          <a:endParaRPr lang="en-US"/>
        </a:p>
      </dgm:t>
    </dgm:pt>
    <dgm:pt modelId="{45726F0C-062A-4E63-8BD0-3CDA6A02558A}" type="sibTrans" cxnId="{C78C40D1-A2E9-41EF-AAE6-19D74FBDC1FA}">
      <dgm:prSet/>
      <dgm:spPr/>
      <dgm:t>
        <a:bodyPr/>
        <a:lstStyle/>
        <a:p>
          <a:endParaRPr lang="en-US"/>
        </a:p>
      </dgm:t>
    </dgm:pt>
    <dgm:pt modelId="{FB0D9295-1FAB-41A3-8556-A8783252C8D0}">
      <dgm:prSet/>
      <dgm:spPr/>
      <dgm:t>
        <a:bodyPr/>
        <a:lstStyle/>
        <a:p>
          <a:r>
            <a:rPr lang="en-US" b="0" i="0" dirty="0">
              <a:latin typeface="Roboto" panose="02000000000000000000" pitchFamily="2" charset="0"/>
              <a:ea typeface="Roboto" panose="02000000000000000000" pitchFamily="2" charset="0"/>
              <a:cs typeface="Roboto" panose="02000000000000000000" pitchFamily="2" charset="0"/>
            </a:rPr>
            <a:t>Election Rights/Voting Security</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1BF666C7-38FC-4FF9-A0B5-6D5871AA6D04}" type="parTrans" cxnId="{365D2DA5-425E-47DE-9E16-B69B1F943F76}">
      <dgm:prSet/>
      <dgm:spPr/>
      <dgm:t>
        <a:bodyPr/>
        <a:lstStyle/>
        <a:p>
          <a:endParaRPr lang="en-US"/>
        </a:p>
      </dgm:t>
    </dgm:pt>
    <dgm:pt modelId="{23CFE865-779D-44D1-82EB-D3FB961190DD}" type="sibTrans" cxnId="{365D2DA5-425E-47DE-9E16-B69B1F943F76}">
      <dgm:prSet/>
      <dgm:spPr/>
      <dgm:t>
        <a:bodyPr/>
        <a:lstStyle/>
        <a:p>
          <a:endParaRPr lang="en-US"/>
        </a:p>
      </dgm:t>
    </dgm:pt>
    <dgm:pt modelId="{E9427E27-CE42-483A-B86F-406FABC41002}" type="pres">
      <dgm:prSet presAssocID="{870DFA82-F84B-4F5B-98D7-1E58843A71FA}" presName="CompostProcess" presStyleCnt="0">
        <dgm:presLayoutVars>
          <dgm:dir/>
          <dgm:resizeHandles val="exact"/>
        </dgm:presLayoutVars>
      </dgm:prSet>
      <dgm:spPr/>
    </dgm:pt>
    <dgm:pt modelId="{C811EC5D-F4E0-46BB-BC58-4247B912B718}" type="pres">
      <dgm:prSet presAssocID="{870DFA82-F84B-4F5B-98D7-1E58843A71FA}" presName="arrow" presStyleLbl="bgShp" presStyleIdx="0" presStyleCnt="1"/>
      <dgm:spPr/>
    </dgm:pt>
    <dgm:pt modelId="{9E0F304C-53D0-4852-A129-FA6479C21007}" type="pres">
      <dgm:prSet presAssocID="{870DFA82-F84B-4F5B-98D7-1E58843A71FA}" presName="linearProcess" presStyleCnt="0"/>
      <dgm:spPr/>
    </dgm:pt>
    <dgm:pt modelId="{72E5BC3F-487F-46CB-8D66-FC3DAFEF9126}" type="pres">
      <dgm:prSet presAssocID="{A41093A1-DC74-4C92-9EF2-988F6A4AE821}" presName="textNode" presStyleLbl="node1" presStyleIdx="0" presStyleCnt="4">
        <dgm:presLayoutVars>
          <dgm:bulletEnabled val="1"/>
        </dgm:presLayoutVars>
      </dgm:prSet>
      <dgm:spPr/>
    </dgm:pt>
    <dgm:pt modelId="{EF1852E9-F14E-41C1-B8B7-F535AE2F9BA3}" type="pres">
      <dgm:prSet presAssocID="{6D5FD38B-6BCA-4F5D-AA2E-52B07A437255}" presName="sibTrans" presStyleCnt="0"/>
      <dgm:spPr/>
    </dgm:pt>
    <dgm:pt modelId="{27CE0FA7-E614-4021-B21D-6850DFF9F51B}" type="pres">
      <dgm:prSet presAssocID="{8935391B-0676-49E6-9782-D197DF8F4C20}" presName="textNode" presStyleLbl="node1" presStyleIdx="1" presStyleCnt="4">
        <dgm:presLayoutVars>
          <dgm:bulletEnabled val="1"/>
        </dgm:presLayoutVars>
      </dgm:prSet>
      <dgm:spPr/>
    </dgm:pt>
    <dgm:pt modelId="{2A4115D4-5CDC-4396-84A2-44381D4AA1E4}" type="pres">
      <dgm:prSet presAssocID="{3F086584-C18F-4AE6-B66B-DF340F4835CD}" presName="sibTrans" presStyleCnt="0"/>
      <dgm:spPr/>
    </dgm:pt>
    <dgm:pt modelId="{5D7FB60B-04B9-4985-9FF1-536D9FB2CCB2}" type="pres">
      <dgm:prSet presAssocID="{ABD1E0E6-D134-4A83-941B-6D8FB0FB174D}" presName="textNode" presStyleLbl="node1" presStyleIdx="2" presStyleCnt="4">
        <dgm:presLayoutVars>
          <dgm:bulletEnabled val="1"/>
        </dgm:presLayoutVars>
      </dgm:prSet>
      <dgm:spPr/>
    </dgm:pt>
    <dgm:pt modelId="{6882BAAB-0413-40BA-B58A-5E0F71C29276}" type="pres">
      <dgm:prSet presAssocID="{45726F0C-062A-4E63-8BD0-3CDA6A02558A}" presName="sibTrans" presStyleCnt="0"/>
      <dgm:spPr/>
    </dgm:pt>
    <dgm:pt modelId="{CD23E4DB-A5B9-4765-B4CF-B4F785EE6148}" type="pres">
      <dgm:prSet presAssocID="{FB0D9295-1FAB-41A3-8556-A8783252C8D0}" presName="textNode" presStyleLbl="node1" presStyleIdx="3" presStyleCnt="4">
        <dgm:presLayoutVars>
          <dgm:bulletEnabled val="1"/>
        </dgm:presLayoutVars>
      </dgm:prSet>
      <dgm:spPr/>
    </dgm:pt>
  </dgm:ptLst>
  <dgm:cxnLst>
    <dgm:cxn modelId="{CDC4146F-2162-47D0-97A8-544DB832DC38}" type="presOf" srcId="{ABD1E0E6-D134-4A83-941B-6D8FB0FB174D}" destId="{5D7FB60B-04B9-4985-9FF1-536D9FB2CCB2}" srcOrd="0" destOrd="0" presId="urn:microsoft.com/office/officeart/2005/8/layout/hProcess9"/>
    <dgm:cxn modelId="{9CAD437C-2A4F-4904-B129-CA2BF7C79AAF}" type="presOf" srcId="{8935391B-0676-49E6-9782-D197DF8F4C20}" destId="{27CE0FA7-E614-4021-B21D-6850DFF9F51B}" srcOrd="0" destOrd="0" presId="urn:microsoft.com/office/officeart/2005/8/layout/hProcess9"/>
    <dgm:cxn modelId="{1768E286-4919-4F66-953B-AF6AC60EAABE}" type="presOf" srcId="{FB0D9295-1FAB-41A3-8556-A8783252C8D0}" destId="{CD23E4DB-A5B9-4765-B4CF-B4F785EE6148}" srcOrd="0" destOrd="0" presId="urn:microsoft.com/office/officeart/2005/8/layout/hProcess9"/>
    <dgm:cxn modelId="{1E93129C-D87E-4D31-8D29-012E8A4E8608}" type="presOf" srcId="{870DFA82-F84B-4F5B-98D7-1E58843A71FA}" destId="{E9427E27-CE42-483A-B86F-406FABC41002}" srcOrd="0" destOrd="0" presId="urn:microsoft.com/office/officeart/2005/8/layout/hProcess9"/>
    <dgm:cxn modelId="{365D2DA5-425E-47DE-9E16-B69B1F943F76}" srcId="{870DFA82-F84B-4F5B-98D7-1E58843A71FA}" destId="{FB0D9295-1FAB-41A3-8556-A8783252C8D0}" srcOrd="3" destOrd="0" parTransId="{1BF666C7-38FC-4FF9-A0B5-6D5871AA6D04}" sibTransId="{23CFE865-779D-44D1-82EB-D3FB961190DD}"/>
    <dgm:cxn modelId="{C78C40D1-A2E9-41EF-AAE6-19D74FBDC1FA}" srcId="{870DFA82-F84B-4F5B-98D7-1E58843A71FA}" destId="{ABD1E0E6-D134-4A83-941B-6D8FB0FB174D}" srcOrd="2" destOrd="0" parTransId="{3C0815D1-EDEB-4F72-BA19-506719538678}" sibTransId="{45726F0C-062A-4E63-8BD0-3CDA6A02558A}"/>
    <dgm:cxn modelId="{F9927DD2-7BF3-4826-B0D0-BB7B192A9C93}" type="presOf" srcId="{A41093A1-DC74-4C92-9EF2-988F6A4AE821}" destId="{72E5BC3F-487F-46CB-8D66-FC3DAFEF9126}" srcOrd="0" destOrd="0" presId="urn:microsoft.com/office/officeart/2005/8/layout/hProcess9"/>
    <dgm:cxn modelId="{3BF848D3-6429-4C2A-9986-169A1562B5DB}" srcId="{870DFA82-F84B-4F5B-98D7-1E58843A71FA}" destId="{A41093A1-DC74-4C92-9EF2-988F6A4AE821}" srcOrd="0" destOrd="0" parTransId="{B552A083-7770-4FB7-BFEB-455B557F4A24}" sibTransId="{6D5FD38B-6BCA-4F5D-AA2E-52B07A437255}"/>
    <dgm:cxn modelId="{A558C0D6-9D3A-4E5E-960B-E1EAE5D58284}" srcId="{870DFA82-F84B-4F5B-98D7-1E58843A71FA}" destId="{8935391B-0676-49E6-9782-D197DF8F4C20}" srcOrd="1" destOrd="0" parTransId="{50525A9E-F839-46FD-B2C8-E4B7D296C76E}" sibTransId="{3F086584-C18F-4AE6-B66B-DF340F4835CD}"/>
    <dgm:cxn modelId="{4640DBCF-8283-437B-913E-0C5C84D06FD9}" type="presParOf" srcId="{E9427E27-CE42-483A-B86F-406FABC41002}" destId="{C811EC5D-F4E0-46BB-BC58-4247B912B718}" srcOrd="0" destOrd="0" presId="urn:microsoft.com/office/officeart/2005/8/layout/hProcess9"/>
    <dgm:cxn modelId="{9EABBEC7-0842-41B4-8CBF-EECF15389591}" type="presParOf" srcId="{E9427E27-CE42-483A-B86F-406FABC41002}" destId="{9E0F304C-53D0-4852-A129-FA6479C21007}" srcOrd="1" destOrd="0" presId="urn:microsoft.com/office/officeart/2005/8/layout/hProcess9"/>
    <dgm:cxn modelId="{91CAF83B-3D6F-4EAC-AF07-CA82A759C6A7}" type="presParOf" srcId="{9E0F304C-53D0-4852-A129-FA6479C21007}" destId="{72E5BC3F-487F-46CB-8D66-FC3DAFEF9126}" srcOrd="0" destOrd="0" presId="urn:microsoft.com/office/officeart/2005/8/layout/hProcess9"/>
    <dgm:cxn modelId="{A32EC006-8B44-48E3-8558-840859D22616}" type="presParOf" srcId="{9E0F304C-53D0-4852-A129-FA6479C21007}" destId="{EF1852E9-F14E-41C1-B8B7-F535AE2F9BA3}" srcOrd="1" destOrd="0" presId="urn:microsoft.com/office/officeart/2005/8/layout/hProcess9"/>
    <dgm:cxn modelId="{E13638A2-900F-47B7-8282-90093A0D269D}" type="presParOf" srcId="{9E0F304C-53D0-4852-A129-FA6479C21007}" destId="{27CE0FA7-E614-4021-B21D-6850DFF9F51B}" srcOrd="2" destOrd="0" presId="urn:microsoft.com/office/officeart/2005/8/layout/hProcess9"/>
    <dgm:cxn modelId="{29F6918B-1295-4CCC-9C28-1594EF294BED}" type="presParOf" srcId="{9E0F304C-53D0-4852-A129-FA6479C21007}" destId="{2A4115D4-5CDC-4396-84A2-44381D4AA1E4}" srcOrd="3" destOrd="0" presId="urn:microsoft.com/office/officeart/2005/8/layout/hProcess9"/>
    <dgm:cxn modelId="{BD374449-8E06-4129-A91F-226AF5B7ABB8}" type="presParOf" srcId="{9E0F304C-53D0-4852-A129-FA6479C21007}" destId="{5D7FB60B-04B9-4985-9FF1-536D9FB2CCB2}" srcOrd="4" destOrd="0" presId="urn:microsoft.com/office/officeart/2005/8/layout/hProcess9"/>
    <dgm:cxn modelId="{9274C44A-7D56-4223-919D-8D2CB3C23F45}" type="presParOf" srcId="{9E0F304C-53D0-4852-A129-FA6479C21007}" destId="{6882BAAB-0413-40BA-B58A-5E0F71C29276}" srcOrd="5" destOrd="0" presId="urn:microsoft.com/office/officeart/2005/8/layout/hProcess9"/>
    <dgm:cxn modelId="{97C971D2-C8BE-4492-8C86-B113852D75EE}" type="presParOf" srcId="{9E0F304C-53D0-4852-A129-FA6479C21007}" destId="{CD23E4DB-A5B9-4765-B4CF-B4F785EE614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A96631D-5773-429E-85C2-468229F7C667}"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459A04-87C0-4C71-8E1B-2A277F161C2F}">
      <dgm:prSet/>
      <dgm:spPr/>
      <dgm:t>
        <a:bodyPr/>
        <a:lstStyle/>
        <a:p>
          <a:r>
            <a:rPr lang="en-US" b="1" i="0" dirty="0"/>
            <a:t>Jefferson Votes Toolkit </a:t>
          </a:r>
          <a:r>
            <a:rPr lang="en-US" b="0" i="0" dirty="0"/>
            <a:t>= Nonpartisan resources that organizations can use in their voter engagement efforts</a:t>
          </a:r>
          <a:endParaRPr lang="en-US" dirty="0"/>
        </a:p>
      </dgm:t>
    </dgm:pt>
    <dgm:pt modelId="{9F2302DF-3DCE-4875-B4A5-3271BF6BF773}" type="parTrans" cxnId="{A8B4AE68-3E47-43E3-93EC-88706F4F5538}">
      <dgm:prSet/>
      <dgm:spPr/>
      <dgm:t>
        <a:bodyPr/>
        <a:lstStyle/>
        <a:p>
          <a:endParaRPr lang="en-US"/>
        </a:p>
      </dgm:t>
    </dgm:pt>
    <dgm:pt modelId="{7123E839-C7B3-4D52-B850-1901A23DD15C}" type="sibTrans" cxnId="{A8B4AE68-3E47-43E3-93EC-88706F4F5538}">
      <dgm:prSet/>
      <dgm:spPr/>
      <dgm:t>
        <a:bodyPr/>
        <a:lstStyle/>
        <a:p>
          <a:endParaRPr lang="en-US"/>
        </a:p>
      </dgm:t>
    </dgm:pt>
    <dgm:pt modelId="{ED4A8A57-A5F0-4C30-B671-B9517675FAAE}" type="pres">
      <dgm:prSet presAssocID="{4A96631D-5773-429E-85C2-468229F7C667}" presName="linear" presStyleCnt="0">
        <dgm:presLayoutVars>
          <dgm:animLvl val="lvl"/>
          <dgm:resizeHandles val="exact"/>
        </dgm:presLayoutVars>
      </dgm:prSet>
      <dgm:spPr/>
    </dgm:pt>
    <dgm:pt modelId="{81BE00F5-EECD-4976-8BF6-5496BAC23DDF}" type="pres">
      <dgm:prSet presAssocID="{78459A04-87C0-4C71-8E1B-2A277F161C2F}" presName="parentText" presStyleLbl="node1" presStyleIdx="0" presStyleCnt="1" custLinFactNeighborX="-8281" custLinFactNeighborY="7548">
        <dgm:presLayoutVars>
          <dgm:chMax val="0"/>
          <dgm:bulletEnabled val="1"/>
        </dgm:presLayoutVars>
      </dgm:prSet>
      <dgm:spPr/>
    </dgm:pt>
  </dgm:ptLst>
  <dgm:cxnLst>
    <dgm:cxn modelId="{CBA28061-71B2-46B2-B2FB-DA8952A8B2CD}" type="presOf" srcId="{4A96631D-5773-429E-85C2-468229F7C667}" destId="{ED4A8A57-A5F0-4C30-B671-B9517675FAAE}" srcOrd="0" destOrd="0" presId="urn:microsoft.com/office/officeart/2005/8/layout/vList2"/>
    <dgm:cxn modelId="{A8B4AE68-3E47-43E3-93EC-88706F4F5538}" srcId="{4A96631D-5773-429E-85C2-468229F7C667}" destId="{78459A04-87C0-4C71-8E1B-2A277F161C2F}" srcOrd="0" destOrd="0" parTransId="{9F2302DF-3DCE-4875-B4A5-3271BF6BF773}" sibTransId="{7123E839-C7B3-4D52-B850-1901A23DD15C}"/>
    <dgm:cxn modelId="{599997CA-8A34-4379-AFE9-475744730F92}" type="presOf" srcId="{78459A04-87C0-4C71-8E1B-2A277F161C2F}" destId="{81BE00F5-EECD-4976-8BF6-5496BAC23DDF}" srcOrd="0" destOrd="0" presId="urn:microsoft.com/office/officeart/2005/8/layout/vList2"/>
    <dgm:cxn modelId="{8E7F0D4A-56F2-45CA-88FA-2D782608D30F}" type="presParOf" srcId="{ED4A8A57-A5F0-4C30-B671-B9517675FAAE}" destId="{81BE00F5-EECD-4976-8BF6-5496BAC23D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CEBEB59-96D1-41B1-9DCE-C7A923D903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04CEB0-F961-4621-AD0D-11EFEA2A5AB4}">
      <dgm:prSet/>
      <dgm:spPr/>
      <dgm:t>
        <a:bodyPr/>
        <a:lstStyle/>
        <a:p>
          <a:r>
            <a:rPr lang="en-US" i="0" dirty="0">
              <a:latin typeface="Roboto" panose="02000000000000000000" pitchFamily="2" charset="0"/>
              <a:ea typeface="Roboto" panose="02000000000000000000" pitchFamily="2" charset="0"/>
              <a:cs typeface="Roboto" panose="02000000000000000000" pitchFamily="2" charset="0"/>
            </a:rPr>
            <a:t>PA Voter Registration Deadline: </a:t>
          </a:r>
          <a:r>
            <a:rPr lang="en-US" b="1" i="0" dirty="0">
              <a:latin typeface="Roboto" panose="02000000000000000000" pitchFamily="2" charset="0"/>
              <a:ea typeface="Roboto" panose="02000000000000000000" pitchFamily="2" charset="0"/>
              <a:cs typeface="Roboto" panose="02000000000000000000" pitchFamily="2" charset="0"/>
            </a:rPr>
            <a:t>Monday, October 21</a:t>
          </a:r>
          <a:endParaRPr lang="en-US" b="1" dirty="0">
            <a:latin typeface="Roboto" panose="02000000000000000000" pitchFamily="2" charset="0"/>
            <a:ea typeface="Roboto" panose="02000000000000000000" pitchFamily="2" charset="0"/>
            <a:cs typeface="Roboto" panose="02000000000000000000" pitchFamily="2" charset="0"/>
          </a:endParaRPr>
        </a:p>
      </dgm:t>
    </dgm:pt>
    <dgm:pt modelId="{06A2DCC1-77D6-4E68-961F-2720212FD8FD}" type="parTrans" cxnId="{739ED797-D17E-4250-81A2-E49F6C662F12}">
      <dgm:prSet/>
      <dgm:spPr/>
      <dgm:t>
        <a:bodyPr/>
        <a:lstStyle/>
        <a:p>
          <a:endParaRPr lang="en-US"/>
        </a:p>
      </dgm:t>
    </dgm:pt>
    <dgm:pt modelId="{BCAAB091-D5FB-43EA-BA42-F709BFB369FE}" type="sibTrans" cxnId="{739ED797-D17E-4250-81A2-E49F6C662F12}">
      <dgm:prSet/>
      <dgm:spPr/>
      <dgm:t>
        <a:bodyPr/>
        <a:lstStyle/>
        <a:p>
          <a:endParaRPr lang="en-US"/>
        </a:p>
      </dgm:t>
    </dgm:pt>
    <dgm:pt modelId="{F537422D-881C-4DB6-B6BD-723DDE80EB2F}">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General Election: </a:t>
          </a:r>
          <a:br>
            <a:rPr lang="en-US" dirty="0">
              <a:latin typeface="Roboto" panose="02000000000000000000" pitchFamily="2" charset="0"/>
              <a:ea typeface="Roboto" panose="02000000000000000000" pitchFamily="2" charset="0"/>
              <a:cs typeface="Roboto" panose="02000000000000000000" pitchFamily="2" charset="0"/>
            </a:rPr>
          </a:br>
          <a:r>
            <a:rPr lang="en-US" b="1" dirty="0">
              <a:latin typeface="Roboto" panose="02000000000000000000" pitchFamily="2" charset="0"/>
              <a:ea typeface="Roboto" panose="02000000000000000000" pitchFamily="2" charset="0"/>
              <a:cs typeface="Roboto" panose="02000000000000000000" pitchFamily="2" charset="0"/>
            </a:rPr>
            <a:t>Tuesday, November 5</a:t>
          </a:r>
        </a:p>
      </dgm:t>
    </dgm:pt>
    <dgm:pt modelId="{BCF7B967-8D6C-4693-AC2C-1589AF8111AC}" type="parTrans" cxnId="{75E59AF4-D90B-4118-93D5-AA95878770C2}">
      <dgm:prSet/>
      <dgm:spPr/>
      <dgm:t>
        <a:bodyPr/>
        <a:lstStyle/>
        <a:p>
          <a:endParaRPr lang="en-US"/>
        </a:p>
      </dgm:t>
    </dgm:pt>
    <dgm:pt modelId="{AAB1163E-E593-4273-8A30-7A617C35406E}" type="sibTrans" cxnId="{75E59AF4-D90B-4118-93D5-AA95878770C2}">
      <dgm:prSet/>
      <dgm:spPr/>
      <dgm:t>
        <a:bodyPr/>
        <a:lstStyle/>
        <a:p>
          <a:endParaRPr lang="en-US"/>
        </a:p>
      </dgm:t>
    </dgm:pt>
    <dgm:pt modelId="{0E01C0C1-454E-474A-909B-D5EB31FCB113}" type="pres">
      <dgm:prSet presAssocID="{8CEBEB59-96D1-41B1-9DCE-C7A923D903A7}" presName="linear" presStyleCnt="0">
        <dgm:presLayoutVars>
          <dgm:animLvl val="lvl"/>
          <dgm:resizeHandles val="exact"/>
        </dgm:presLayoutVars>
      </dgm:prSet>
      <dgm:spPr/>
    </dgm:pt>
    <dgm:pt modelId="{CB8F42FD-2CC3-45C3-A8E2-229D8FE72A2E}" type="pres">
      <dgm:prSet presAssocID="{1804CEB0-F961-4621-AD0D-11EFEA2A5AB4}" presName="parentText" presStyleLbl="node1" presStyleIdx="0" presStyleCnt="2">
        <dgm:presLayoutVars>
          <dgm:chMax val="0"/>
          <dgm:bulletEnabled val="1"/>
        </dgm:presLayoutVars>
      </dgm:prSet>
      <dgm:spPr/>
    </dgm:pt>
    <dgm:pt modelId="{A5893DC3-97BA-4D63-B80F-7EBAD276EE74}" type="pres">
      <dgm:prSet presAssocID="{BCAAB091-D5FB-43EA-BA42-F709BFB369FE}" presName="spacer" presStyleCnt="0"/>
      <dgm:spPr/>
    </dgm:pt>
    <dgm:pt modelId="{AD403410-1B4F-46EC-B95E-8CA82CB61026}" type="pres">
      <dgm:prSet presAssocID="{F537422D-881C-4DB6-B6BD-723DDE80EB2F}" presName="parentText" presStyleLbl="node1" presStyleIdx="1" presStyleCnt="2">
        <dgm:presLayoutVars>
          <dgm:chMax val="0"/>
          <dgm:bulletEnabled val="1"/>
        </dgm:presLayoutVars>
      </dgm:prSet>
      <dgm:spPr/>
    </dgm:pt>
  </dgm:ptLst>
  <dgm:cxnLst>
    <dgm:cxn modelId="{085EA48F-3742-4390-A021-B8BEF6A8174C}" type="presOf" srcId="{1804CEB0-F961-4621-AD0D-11EFEA2A5AB4}" destId="{CB8F42FD-2CC3-45C3-A8E2-229D8FE72A2E}" srcOrd="0" destOrd="0" presId="urn:microsoft.com/office/officeart/2005/8/layout/vList2"/>
    <dgm:cxn modelId="{739ED797-D17E-4250-81A2-E49F6C662F12}" srcId="{8CEBEB59-96D1-41B1-9DCE-C7A923D903A7}" destId="{1804CEB0-F961-4621-AD0D-11EFEA2A5AB4}" srcOrd="0" destOrd="0" parTransId="{06A2DCC1-77D6-4E68-961F-2720212FD8FD}" sibTransId="{BCAAB091-D5FB-43EA-BA42-F709BFB369FE}"/>
    <dgm:cxn modelId="{F1E34F9B-7123-4483-82DF-798DE0B12AD1}" type="presOf" srcId="{F537422D-881C-4DB6-B6BD-723DDE80EB2F}" destId="{AD403410-1B4F-46EC-B95E-8CA82CB61026}" srcOrd="0" destOrd="0" presId="urn:microsoft.com/office/officeart/2005/8/layout/vList2"/>
    <dgm:cxn modelId="{CA9434E9-A8DC-43BE-BEEF-B4B91A25B3B7}" type="presOf" srcId="{8CEBEB59-96D1-41B1-9DCE-C7A923D903A7}" destId="{0E01C0C1-454E-474A-909B-D5EB31FCB113}" srcOrd="0" destOrd="0" presId="urn:microsoft.com/office/officeart/2005/8/layout/vList2"/>
    <dgm:cxn modelId="{75E59AF4-D90B-4118-93D5-AA95878770C2}" srcId="{8CEBEB59-96D1-41B1-9DCE-C7A923D903A7}" destId="{F537422D-881C-4DB6-B6BD-723DDE80EB2F}" srcOrd="1" destOrd="0" parTransId="{BCF7B967-8D6C-4693-AC2C-1589AF8111AC}" sibTransId="{AAB1163E-E593-4273-8A30-7A617C35406E}"/>
    <dgm:cxn modelId="{22D77E3E-6D24-4E8F-932D-41A73FE6F63B}" type="presParOf" srcId="{0E01C0C1-454E-474A-909B-D5EB31FCB113}" destId="{CB8F42FD-2CC3-45C3-A8E2-229D8FE72A2E}" srcOrd="0" destOrd="0" presId="urn:microsoft.com/office/officeart/2005/8/layout/vList2"/>
    <dgm:cxn modelId="{B71EC5CC-8579-4EEB-82F6-E6AB304C2867}" type="presParOf" srcId="{0E01C0C1-454E-474A-909B-D5EB31FCB113}" destId="{A5893DC3-97BA-4D63-B80F-7EBAD276EE74}" srcOrd="1" destOrd="0" presId="urn:microsoft.com/office/officeart/2005/8/layout/vList2"/>
    <dgm:cxn modelId="{95E4BC93-992F-4571-A411-E483A0C18CCE}" type="presParOf" srcId="{0E01C0C1-454E-474A-909B-D5EB31FCB113}" destId="{AD403410-1B4F-46EC-B95E-8CA82CB6102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81F42D9-0C49-4392-A113-9FE466070B76}" type="doc">
      <dgm:prSet loTypeId="urn:microsoft.com/office/officeart/2005/8/layout/vList5" loCatId="list" qsTypeId="urn:microsoft.com/office/officeart/2005/8/quickstyle/3d2" qsCatId="3D" csTypeId="urn:microsoft.com/office/officeart/2005/8/colors/accent2_2" csCatId="accent2" phldr="1"/>
      <dgm:spPr/>
      <dgm:t>
        <a:bodyPr/>
        <a:lstStyle/>
        <a:p>
          <a:endParaRPr lang="en-US"/>
        </a:p>
      </dgm:t>
    </dgm:pt>
    <dgm:pt modelId="{01AAFFC7-211E-4B03-A504-963EDE40DE10}">
      <dgm:prSet custT="1"/>
      <dgm:spPr/>
      <dgm:t>
        <a:bodyPr/>
        <a:lstStyle/>
        <a:p>
          <a:r>
            <a:rPr lang="en-US" sz="5400" b="1" dirty="0">
              <a:latin typeface="Roboto" panose="02000000000000000000" pitchFamily="2" charset="0"/>
              <a:ea typeface="Roboto" panose="02000000000000000000" pitchFamily="2" charset="0"/>
              <a:cs typeface="Roboto" panose="02000000000000000000" pitchFamily="2" charset="0"/>
            </a:rPr>
            <a:t>Rules of Play</a:t>
          </a:r>
          <a:endParaRPr lang="en-US" sz="5400" dirty="0">
            <a:latin typeface="Roboto" panose="02000000000000000000" pitchFamily="2" charset="0"/>
            <a:ea typeface="Roboto" panose="02000000000000000000" pitchFamily="2" charset="0"/>
            <a:cs typeface="Roboto" panose="02000000000000000000" pitchFamily="2" charset="0"/>
          </a:endParaRPr>
        </a:p>
      </dgm:t>
    </dgm:pt>
    <dgm:pt modelId="{A00E25B9-587E-4FD4-BF23-4418470B263D}" type="parTrans" cxnId="{FD529571-0661-45F3-8C74-FF9F1E155D16}">
      <dgm:prSet/>
      <dgm:spPr/>
      <dgm:t>
        <a:bodyPr/>
        <a:lstStyle/>
        <a:p>
          <a:endParaRPr lang="en-US"/>
        </a:p>
      </dgm:t>
    </dgm:pt>
    <dgm:pt modelId="{815CE5B8-A73B-4ED9-B7FA-332790111513}" type="sibTrans" cxnId="{FD529571-0661-45F3-8C74-FF9F1E155D16}">
      <dgm:prSet/>
      <dgm:spPr/>
      <dgm:t>
        <a:bodyPr/>
        <a:lstStyle/>
        <a:p>
          <a:endParaRPr lang="en-US"/>
        </a:p>
      </dgm:t>
    </dgm:pt>
    <dgm:pt modelId="{4FFA92B3-C4AC-4895-A978-B3BD9D27326E}">
      <dgm:prSet custT="1"/>
      <dgm:spPr/>
      <dgm:t>
        <a:bodyPr/>
        <a:lstStyle/>
        <a:p>
          <a:r>
            <a:rPr lang="en-US" sz="3200" b="1" dirty="0">
              <a:latin typeface="Roboto" panose="02000000000000000000" pitchFamily="2" charset="0"/>
              <a:ea typeface="Roboto" panose="02000000000000000000" pitchFamily="2" charset="0"/>
              <a:cs typeface="Roboto" panose="02000000000000000000" pitchFamily="2" charset="0"/>
            </a:rPr>
            <a:t>Each Table is a Team</a:t>
          </a:r>
        </a:p>
      </dgm:t>
    </dgm:pt>
    <dgm:pt modelId="{F2D945FA-7AEA-4E5A-B8FF-164A12BB2A39}" type="parTrans" cxnId="{9C252133-182C-4161-83BE-801A811E813B}">
      <dgm:prSet/>
      <dgm:spPr/>
      <dgm:t>
        <a:bodyPr/>
        <a:lstStyle/>
        <a:p>
          <a:endParaRPr lang="en-US"/>
        </a:p>
      </dgm:t>
    </dgm:pt>
    <dgm:pt modelId="{7C989083-B770-4F33-AB94-D2C577977EEE}" type="sibTrans" cxnId="{9C252133-182C-4161-83BE-801A811E813B}">
      <dgm:prSet/>
      <dgm:spPr/>
      <dgm:t>
        <a:bodyPr/>
        <a:lstStyle/>
        <a:p>
          <a:endParaRPr lang="en-US"/>
        </a:p>
      </dgm:t>
    </dgm:pt>
    <dgm:pt modelId="{489C6023-4CA3-4F59-894F-4D6E074DF7AA}">
      <dgm:prSet custT="1"/>
      <dgm:spPr/>
      <dgm:t>
        <a:bodyPr/>
        <a:lstStyle/>
        <a:p>
          <a:r>
            <a:rPr lang="en-US" sz="3200" b="1" dirty="0">
              <a:latin typeface="Roboto" panose="02000000000000000000" pitchFamily="2" charset="0"/>
              <a:ea typeface="Roboto" panose="02000000000000000000" pitchFamily="2" charset="0"/>
              <a:cs typeface="Roboto" panose="02000000000000000000" pitchFamily="2" charset="0"/>
            </a:rPr>
            <a:t>6 Questions (1 Point Each)</a:t>
          </a:r>
        </a:p>
      </dgm:t>
    </dgm:pt>
    <dgm:pt modelId="{8FCE6B56-6A13-480A-A069-605D8CD19876}" type="parTrans" cxnId="{A79A79CA-7391-4787-9746-F36BAC0554CA}">
      <dgm:prSet/>
      <dgm:spPr/>
      <dgm:t>
        <a:bodyPr/>
        <a:lstStyle/>
        <a:p>
          <a:endParaRPr lang="en-US"/>
        </a:p>
      </dgm:t>
    </dgm:pt>
    <dgm:pt modelId="{91F05024-2D32-4DF6-A4EB-13A214447A63}" type="sibTrans" cxnId="{A79A79CA-7391-4787-9746-F36BAC0554CA}">
      <dgm:prSet/>
      <dgm:spPr/>
      <dgm:t>
        <a:bodyPr/>
        <a:lstStyle/>
        <a:p>
          <a:endParaRPr lang="en-US"/>
        </a:p>
      </dgm:t>
    </dgm:pt>
    <dgm:pt modelId="{A472C765-5335-484F-9EB6-60B23536FF0C}">
      <dgm:prSet custT="1"/>
      <dgm:spPr/>
      <dgm:t>
        <a:bodyPr/>
        <a:lstStyle/>
        <a:p>
          <a:r>
            <a:rPr lang="en-US" sz="3200" b="1" dirty="0">
              <a:latin typeface="Roboto" panose="02000000000000000000" pitchFamily="2" charset="0"/>
              <a:ea typeface="Roboto" panose="02000000000000000000" pitchFamily="2" charset="0"/>
              <a:cs typeface="Roboto" panose="02000000000000000000" pitchFamily="2" charset="0"/>
            </a:rPr>
            <a:t>First to Wave Flag with Correct Answer = 1 Point</a:t>
          </a:r>
        </a:p>
      </dgm:t>
    </dgm:pt>
    <dgm:pt modelId="{42C8C6E2-8EEC-4DAE-8C08-C4B3D12D8635}" type="parTrans" cxnId="{2614A417-8F0C-4B14-8115-B3FB396E16CC}">
      <dgm:prSet/>
      <dgm:spPr/>
      <dgm:t>
        <a:bodyPr/>
        <a:lstStyle/>
        <a:p>
          <a:endParaRPr lang="en-US"/>
        </a:p>
      </dgm:t>
    </dgm:pt>
    <dgm:pt modelId="{1B7F2790-FB6F-46BE-97B0-3474B801C0B7}" type="sibTrans" cxnId="{2614A417-8F0C-4B14-8115-B3FB396E16CC}">
      <dgm:prSet/>
      <dgm:spPr/>
      <dgm:t>
        <a:bodyPr/>
        <a:lstStyle/>
        <a:p>
          <a:endParaRPr lang="en-US"/>
        </a:p>
      </dgm:t>
    </dgm:pt>
    <dgm:pt modelId="{536CA10F-89E8-422A-B748-CDC55FFB4BF1}">
      <dgm:prSet custT="1"/>
      <dgm:spPr/>
      <dgm:t>
        <a:bodyPr/>
        <a:lstStyle/>
        <a:p>
          <a:r>
            <a:rPr lang="en-US" sz="3200" b="1" dirty="0">
              <a:latin typeface="Roboto" panose="02000000000000000000" pitchFamily="2" charset="0"/>
              <a:ea typeface="Roboto" panose="02000000000000000000" pitchFamily="2" charset="0"/>
              <a:cs typeface="Roboto" panose="02000000000000000000" pitchFamily="2" charset="0"/>
            </a:rPr>
            <a:t>Tiebreaker at End of 6 Questions</a:t>
          </a:r>
        </a:p>
      </dgm:t>
    </dgm:pt>
    <dgm:pt modelId="{EE6FA830-9F3D-4687-9D09-C33F5581A583}" type="parTrans" cxnId="{28889319-74BF-4B7B-BB95-83FE4ECF2988}">
      <dgm:prSet/>
      <dgm:spPr/>
      <dgm:t>
        <a:bodyPr/>
        <a:lstStyle/>
        <a:p>
          <a:endParaRPr lang="en-US"/>
        </a:p>
      </dgm:t>
    </dgm:pt>
    <dgm:pt modelId="{BB856C4D-823F-44B3-8DE2-B5AB70F9B84C}" type="sibTrans" cxnId="{28889319-74BF-4B7B-BB95-83FE4ECF2988}">
      <dgm:prSet/>
      <dgm:spPr/>
      <dgm:t>
        <a:bodyPr/>
        <a:lstStyle/>
        <a:p>
          <a:endParaRPr lang="en-US"/>
        </a:p>
      </dgm:t>
    </dgm:pt>
    <dgm:pt modelId="{646A8AEF-F4EE-416E-AC45-77FDA5C20E62}" type="pres">
      <dgm:prSet presAssocID="{681F42D9-0C49-4392-A113-9FE466070B76}" presName="Name0" presStyleCnt="0">
        <dgm:presLayoutVars>
          <dgm:dir/>
          <dgm:animLvl val="lvl"/>
          <dgm:resizeHandles val="exact"/>
        </dgm:presLayoutVars>
      </dgm:prSet>
      <dgm:spPr/>
    </dgm:pt>
    <dgm:pt modelId="{CB0172D3-CE9C-44FC-8AA3-B4557950D0E6}" type="pres">
      <dgm:prSet presAssocID="{01AAFFC7-211E-4B03-A504-963EDE40DE10}" presName="linNode" presStyleCnt="0"/>
      <dgm:spPr/>
    </dgm:pt>
    <dgm:pt modelId="{AF390880-DBFB-4942-9900-81E5D56ABB84}" type="pres">
      <dgm:prSet presAssocID="{01AAFFC7-211E-4B03-A504-963EDE40DE10}" presName="parentText" presStyleLbl="node1" presStyleIdx="0" presStyleCnt="1" custScaleX="85250" custLinFactNeighborX="-11377" custLinFactNeighborY="-6720">
        <dgm:presLayoutVars>
          <dgm:chMax val="1"/>
          <dgm:bulletEnabled val="1"/>
        </dgm:presLayoutVars>
      </dgm:prSet>
      <dgm:spPr/>
    </dgm:pt>
    <dgm:pt modelId="{F5BF3E59-E6D9-4268-ADA9-CB7B157CE243}" type="pres">
      <dgm:prSet presAssocID="{01AAFFC7-211E-4B03-A504-963EDE40DE10}" presName="descendantText" presStyleLbl="alignAccFollowNode1" presStyleIdx="0" presStyleCnt="1" custScaleX="108403" custScaleY="122780">
        <dgm:presLayoutVars>
          <dgm:bulletEnabled val="1"/>
        </dgm:presLayoutVars>
      </dgm:prSet>
      <dgm:spPr/>
    </dgm:pt>
  </dgm:ptLst>
  <dgm:cxnLst>
    <dgm:cxn modelId="{6D9D4101-A312-48F8-B81E-6FFC1A0156F5}" type="presOf" srcId="{489C6023-4CA3-4F59-894F-4D6E074DF7AA}" destId="{F5BF3E59-E6D9-4268-ADA9-CB7B157CE243}" srcOrd="0" destOrd="1" presId="urn:microsoft.com/office/officeart/2005/8/layout/vList5"/>
    <dgm:cxn modelId="{A86E1811-4716-454A-A63C-9EBD765955F8}" type="presOf" srcId="{A472C765-5335-484F-9EB6-60B23536FF0C}" destId="{F5BF3E59-E6D9-4268-ADA9-CB7B157CE243}" srcOrd="0" destOrd="2" presId="urn:microsoft.com/office/officeart/2005/8/layout/vList5"/>
    <dgm:cxn modelId="{2614A417-8F0C-4B14-8115-B3FB396E16CC}" srcId="{01AAFFC7-211E-4B03-A504-963EDE40DE10}" destId="{A472C765-5335-484F-9EB6-60B23536FF0C}" srcOrd="2" destOrd="0" parTransId="{42C8C6E2-8EEC-4DAE-8C08-C4B3D12D8635}" sibTransId="{1B7F2790-FB6F-46BE-97B0-3474B801C0B7}"/>
    <dgm:cxn modelId="{28889319-74BF-4B7B-BB95-83FE4ECF2988}" srcId="{01AAFFC7-211E-4B03-A504-963EDE40DE10}" destId="{536CA10F-89E8-422A-B748-CDC55FFB4BF1}" srcOrd="3" destOrd="0" parTransId="{EE6FA830-9F3D-4687-9D09-C33F5581A583}" sibTransId="{BB856C4D-823F-44B3-8DE2-B5AB70F9B84C}"/>
    <dgm:cxn modelId="{9C252133-182C-4161-83BE-801A811E813B}" srcId="{01AAFFC7-211E-4B03-A504-963EDE40DE10}" destId="{4FFA92B3-C4AC-4895-A978-B3BD9D27326E}" srcOrd="0" destOrd="0" parTransId="{F2D945FA-7AEA-4E5A-B8FF-164A12BB2A39}" sibTransId="{7C989083-B770-4F33-AB94-D2C577977EEE}"/>
    <dgm:cxn modelId="{FD529571-0661-45F3-8C74-FF9F1E155D16}" srcId="{681F42D9-0C49-4392-A113-9FE466070B76}" destId="{01AAFFC7-211E-4B03-A504-963EDE40DE10}" srcOrd="0" destOrd="0" parTransId="{A00E25B9-587E-4FD4-BF23-4418470B263D}" sibTransId="{815CE5B8-A73B-4ED9-B7FA-332790111513}"/>
    <dgm:cxn modelId="{47D8BD56-F795-4A53-A505-3D33C9FADFA5}" type="presOf" srcId="{01AAFFC7-211E-4B03-A504-963EDE40DE10}" destId="{AF390880-DBFB-4942-9900-81E5D56ABB84}" srcOrd="0" destOrd="0" presId="urn:microsoft.com/office/officeart/2005/8/layout/vList5"/>
    <dgm:cxn modelId="{D974BD78-BFEF-4AB0-BDA6-5C10198F5792}" type="presOf" srcId="{4FFA92B3-C4AC-4895-A978-B3BD9D27326E}" destId="{F5BF3E59-E6D9-4268-ADA9-CB7B157CE243}" srcOrd="0" destOrd="0" presId="urn:microsoft.com/office/officeart/2005/8/layout/vList5"/>
    <dgm:cxn modelId="{A79A79CA-7391-4787-9746-F36BAC0554CA}" srcId="{01AAFFC7-211E-4B03-A504-963EDE40DE10}" destId="{489C6023-4CA3-4F59-894F-4D6E074DF7AA}" srcOrd="1" destOrd="0" parTransId="{8FCE6B56-6A13-480A-A069-605D8CD19876}" sibTransId="{91F05024-2D32-4DF6-A4EB-13A214447A63}"/>
    <dgm:cxn modelId="{046101DF-447C-41F5-AEE7-8F725BB41779}" type="presOf" srcId="{536CA10F-89E8-422A-B748-CDC55FFB4BF1}" destId="{F5BF3E59-E6D9-4268-ADA9-CB7B157CE243}" srcOrd="0" destOrd="3" presId="urn:microsoft.com/office/officeart/2005/8/layout/vList5"/>
    <dgm:cxn modelId="{FE06A5F6-F99D-49FB-A273-EE5C6381E386}" type="presOf" srcId="{681F42D9-0C49-4392-A113-9FE466070B76}" destId="{646A8AEF-F4EE-416E-AC45-77FDA5C20E62}" srcOrd="0" destOrd="0" presId="urn:microsoft.com/office/officeart/2005/8/layout/vList5"/>
    <dgm:cxn modelId="{1523F1F2-2DF4-4001-8D4B-CA5BEF9A0CD9}" type="presParOf" srcId="{646A8AEF-F4EE-416E-AC45-77FDA5C20E62}" destId="{CB0172D3-CE9C-44FC-8AA3-B4557950D0E6}" srcOrd="0" destOrd="0" presId="urn:microsoft.com/office/officeart/2005/8/layout/vList5"/>
    <dgm:cxn modelId="{DC863DC9-CEDA-4F23-959E-4EBAAB13C44E}" type="presParOf" srcId="{CB0172D3-CE9C-44FC-8AA3-B4557950D0E6}" destId="{AF390880-DBFB-4942-9900-81E5D56ABB84}" srcOrd="0" destOrd="0" presId="urn:microsoft.com/office/officeart/2005/8/layout/vList5"/>
    <dgm:cxn modelId="{280C52AC-ABBC-4FB5-9A1E-F65503957157}" type="presParOf" srcId="{CB0172D3-CE9C-44FC-8AA3-B4557950D0E6}" destId="{F5BF3E59-E6D9-4268-ADA9-CB7B157CE24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BBC48E7-F985-45B1-9B10-3840B17A7C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E876F9-33F8-45D7-AAA0-F576E5E7514A}">
      <dgm:prSet/>
      <dgm:spPr/>
      <dgm:t>
        <a:bodyPr/>
        <a:lstStyle/>
        <a:p>
          <a:r>
            <a:rPr lang="en-US" b="1" dirty="0"/>
            <a:t>Task</a:t>
          </a:r>
          <a:r>
            <a:rPr lang="en-US" dirty="0"/>
            <a:t>: Working as a group, answer two questions regarding nonpartisan voter engagement:</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40FB99D3-429D-4586-9018-5EBA63DBA53C}" type="parTrans" cxnId="{C292477C-27BC-41B1-AC0E-06F252569D53}">
      <dgm:prSet/>
      <dgm:spPr/>
      <dgm:t>
        <a:bodyPr/>
        <a:lstStyle/>
        <a:p>
          <a:endParaRPr lang="en-US"/>
        </a:p>
      </dgm:t>
    </dgm:pt>
    <dgm:pt modelId="{8DF414FA-CC1D-4B56-85AE-5D07D44025CE}" type="sibTrans" cxnId="{C292477C-27BC-41B1-AC0E-06F252569D53}">
      <dgm:prSet/>
      <dgm:spPr/>
      <dgm:t>
        <a:bodyPr/>
        <a:lstStyle/>
        <a:p>
          <a:endParaRPr lang="en-US"/>
        </a:p>
      </dgm:t>
    </dgm:pt>
    <dgm:pt modelId="{6D6469BE-1E38-487E-92CF-DC9E8FC3B716}">
      <dgm:prSet/>
      <dgm:spPr/>
      <dgm:t>
        <a:bodyPr/>
        <a:lstStyle/>
        <a:p>
          <a:pPr>
            <a:buFont typeface="Symbol" panose="05050102010706020507" pitchFamily="18" charset="2"/>
            <a:buChar char=""/>
          </a:pPr>
          <a:r>
            <a:rPr lang="en-US" dirty="0"/>
            <a:t>Table Discussion Questions at Table</a:t>
          </a:r>
        </a:p>
      </dgm:t>
    </dgm:pt>
    <dgm:pt modelId="{6818DB24-6317-4C6C-B97F-DD4FC26C4CA0}" type="parTrans" cxnId="{58C9864A-9AA4-477E-B108-814370C062F7}">
      <dgm:prSet/>
      <dgm:spPr/>
      <dgm:t>
        <a:bodyPr/>
        <a:lstStyle/>
        <a:p>
          <a:endParaRPr lang="en-US"/>
        </a:p>
      </dgm:t>
    </dgm:pt>
    <dgm:pt modelId="{6671CDB3-1AEB-429D-AAC3-0416F9F48843}" type="sibTrans" cxnId="{58C9864A-9AA4-477E-B108-814370C062F7}">
      <dgm:prSet/>
      <dgm:spPr/>
      <dgm:t>
        <a:bodyPr/>
        <a:lstStyle/>
        <a:p>
          <a:endParaRPr lang="en-US"/>
        </a:p>
      </dgm:t>
    </dgm:pt>
    <dgm:pt modelId="{DD20F2DC-4F6F-4B9F-974B-3226D1FD5C57}">
      <dgm:prSet/>
      <dgm:spPr/>
      <dgm:t>
        <a:bodyPr/>
        <a:lstStyle/>
        <a:p>
          <a:pPr>
            <a:buFont typeface="Symbol" panose="05050102010706020507" pitchFamily="18" charset="2"/>
            <a:buChar char=""/>
          </a:pPr>
          <a:r>
            <a:rPr lang="en-US" dirty="0"/>
            <a:t>Groups will share out with the Collaborative</a:t>
          </a:r>
        </a:p>
      </dgm:t>
    </dgm:pt>
    <dgm:pt modelId="{9F872283-A2BF-444D-847E-29C4099A0984}" type="parTrans" cxnId="{C7207AED-72E4-4C9F-A76A-0868F85DDB8C}">
      <dgm:prSet/>
      <dgm:spPr/>
      <dgm:t>
        <a:bodyPr/>
        <a:lstStyle/>
        <a:p>
          <a:endParaRPr lang="en-US"/>
        </a:p>
      </dgm:t>
    </dgm:pt>
    <dgm:pt modelId="{1F416418-C6DF-4BAC-B609-D3668BFAA1F3}" type="sibTrans" cxnId="{C7207AED-72E4-4C9F-A76A-0868F85DDB8C}">
      <dgm:prSet/>
      <dgm:spPr/>
      <dgm:t>
        <a:bodyPr/>
        <a:lstStyle/>
        <a:p>
          <a:endParaRPr lang="en-US"/>
        </a:p>
      </dgm:t>
    </dgm:pt>
    <dgm:pt modelId="{204A9BF6-9A4D-4666-9EE8-6EF86CB6EC23}">
      <dgm:prSet/>
      <dgm:spPr/>
      <dgm:t>
        <a:bodyPr/>
        <a:lstStyle/>
        <a:p>
          <a:pPr>
            <a:buFont typeface="Symbol" panose="05050102010706020507" pitchFamily="18" charset="2"/>
            <a:buChar char=""/>
          </a:pPr>
          <a:r>
            <a:rPr lang="en-US"/>
            <a:t>30 </a:t>
          </a:r>
          <a:r>
            <a:rPr lang="en-US" dirty="0"/>
            <a:t>minutes to brainstorm as a group</a:t>
          </a:r>
        </a:p>
      </dgm:t>
    </dgm:pt>
    <dgm:pt modelId="{84CEB944-59A7-4DBA-AF22-E42EEB94A2BD}" type="parTrans" cxnId="{EC85B731-3C00-41D2-9EEF-AD6A3EDE2210}">
      <dgm:prSet/>
      <dgm:spPr/>
      <dgm:t>
        <a:bodyPr/>
        <a:lstStyle/>
        <a:p>
          <a:endParaRPr lang="en-US"/>
        </a:p>
      </dgm:t>
    </dgm:pt>
    <dgm:pt modelId="{FB7CF9DC-90B1-45F9-AC41-67913E631276}" type="sibTrans" cxnId="{EC85B731-3C00-41D2-9EEF-AD6A3EDE2210}">
      <dgm:prSet/>
      <dgm:spPr/>
      <dgm:t>
        <a:bodyPr/>
        <a:lstStyle/>
        <a:p>
          <a:endParaRPr lang="en-US"/>
        </a:p>
      </dgm:t>
    </dgm:pt>
    <dgm:pt modelId="{84A45EF6-2296-4154-914E-E431C6633D02}" type="pres">
      <dgm:prSet presAssocID="{5BBC48E7-F985-45B1-9B10-3840B17A7CB6}" presName="linear" presStyleCnt="0">
        <dgm:presLayoutVars>
          <dgm:animLvl val="lvl"/>
          <dgm:resizeHandles val="exact"/>
        </dgm:presLayoutVars>
      </dgm:prSet>
      <dgm:spPr/>
    </dgm:pt>
    <dgm:pt modelId="{D0C69FD4-A107-40D8-BADA-6C271318EF0A}" type="pres">
      <dgm:prSet presAssocID="{94E876F9-33F8-45D7-AAA0-F576E5E7514A}" presName="parentText" presStyleLbl="node1" presStyleIdx="0" presStyleCnt="1">
        <dgm:presLayoutVars>
          <dgm:chMax val="0"/>
          <dgm:bulletEnabled val="1"/>
        </dgm:presLayoutVars>
      </dgm:prSet>
      <dgm:spPr/>
    </dgm:pt>
    <dgm:pt modelId="{1CBB600C-8D30-4275-B151-D3AD0694DED0}" type="pres">
      <dgm:prSet presAssocID="{94E876F9-33F8-45D7-AAA0-F576E5E7514A}" presName="childText" presStyleLbl="revTx" presStyleIdx="0" presStyleCnt="1">
        <dgm:presLayoutVars>
          <dgm:bulletEnabled val="1"/>
        </dgm:presLayoutVars>
      </dgm:prSet>
      <dgm:spPr/>
    </dgm:pt>
  </dgm:ptLst>
  <dgm:cxnLst>
    <dgm:cxn modelId="{C8D7951E-D7B3-483D-B53C-212300FDFDCA}" type="presOf" srcId="{94E876F9-33F8-45D7-AAA0-F576E5E7514A}" destId="{D0C69FD4-A107-40D8-BADA-6C271318EF0A}" srcOrd="0" destOrd="0" presId="urn:microsoft.com/office/officeart/2005/8/layout/vList2"/>
    <dgm:cxn modelId="{EC85B731-3C00-41D2-9EEF-AD6A3EDE2210}" srcId="{94E876F9-33F8-45D7-AAA0-F576E5E7514A}" destId="{204A9BF6-9A4D-4666-9EE8-6EF86CB6EC23}" srcOrd="1" destOrd="0" parTransId="{84CEB944-59A7-4DBA-AF22-E42EEB94A2BD}" sibTransId="{FB7CF9DC-90B1-45F9-AC41-67913E631276}"/>
    <dgm:cxn modelId="{B5110661-70B4-4A72-86CF-CDF29E110135}" type="presOf" srcId="{5BBC48E7-F985-45B1-9B10-3840B17A7CB6}" destId="{84A45EF6-2296-4154-914E-E431C6633D02}" srcOrd="0" destOrd="0" presId="urn:microsoft.com/office/officeart/2005/8/layout/vList2"/>
    <dgm:cxn modelId="{58C9864A-9AA4-477E-B108-814370C062F7}" srcId="{94E876F9-33F8-45D7-AAA0-F576E5E7514A}" destId="{6D6469BE-1E38-487E-92CF-DC9E8FC3B716}" srcOrd="0" destOrd="0" parTransId="{6818DB24-6317-4C6C-B97F-DD4FC26C4CA0}" sibTransId="{6671CDB3-1AEB-429D-AAC3-0416F9F48843}"/>
    <dgm:cxn modelId="{17D40077-250E-4BD8-AAB6-32991F82FA08}" type="presOf" srcId="{DD20F2DC-4F6F-4B9F-974B-3226D1FD5C57}" destId="{1CBB600C-8D30-4275-B151-D3AD0694DED0}" srcOrd="0" destOrd="2" presId="urn:microsoft.com/office/officeart/2005/8/layout/vList2"/>
    <dgm:cxn modelId="{C292477C-27BC-41B1-AC0E-06F252569D53}" srcId="{5BBC48E7-F985-45B1-9B10-3840B17A7CB6}" destId="{94E876F9-33F8-45D7-AAA0-F576E5E7514A}" srcOrd="0" destOrd="0" parTransId="{40FB99D3-429D-4586-9018-5EBA63DBA53C}" sibTransId="{8DF414FA-CC1D-4B56-85AE-5D07D44025CE}"/>
    <dgm:cxn modelId="{5311DE90-096F-4BF1-AE04-D9391576395E}" type="presOf" srcId="{204A9BF6-9A4D-4666-9EE8-6EF86CB6EC23}" destId="{1CBB600C-8D30-4275-B151-D3AD0694DED0}" srcOrd="0" destOrd="1" presId="urn:microsoft.com/office/officeart/2005/8/layout/vList2"/>
    <dgm:cxn modelId="{B89BAACB-855D-455C-ADCD-9F4E1EBBDE0B}" type="presOf" srcId="{6D6469BE-1E38-487E-92CF-DC9E8FC3B716}" destId="{1CBB600C-8D30-4275-B151-D3AD0694DED0}" srcOrd="0" destOrd="0" presId="urn:microsoft.com/office/officeart/2005/8/layout/vList2"/>
    <dgm:cxn modelId="{C7207AED-72E4-4C9F-A76A-0868F85DDB8C}" srcId="{94E876F9-33F8-45D7-AAA0-F576E5E7514A}" destId="{DD20F2DC-4F6F-4B9F-974B-3226D1FD5C57}" srcOrd="2" destOrd="0" parTransId="{9F872283-A2BF-444D-847E-29C4099A0984}" sibTransId="{1F416418-C6DF-4BAC-B609-D3668BFAA1F3}"/>
    <dgm:cxn modelId="{DDB5C07B-385A-428C-A1CC-3316F5B2E541}" type="presParOf" srcId="{84A45EF6-2296-4154-914E-E431C6633D02}" destId="{D0C69FD4-A107-40D8-BADA-6C271318EF0A}" srcOrd="0" destOrd="0" presId="urn:microsoft.com/office/officeart/2005/8/layout/vList2"/>
    <dgm:cxn modelId="{2DD3D255-A8CE-41B3-9F9F-68B97F003B76}" type="presParOf" srcId="{84A45EF6-2296-4154-914E-E431C6633D02}" destId="{1CBB600C-8D30-4275-B151-D3AD0694DED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BBC48E7-F985-45B1-9B10-3840B17A7C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E876F9-33F8-45D7-AAA0-F576E5E7514A}">
      <dgm:prSet custT="1"/>
      <dgm:spPr/>
      <dgm:t>
        <a:bodyPr/>
        <a:lstStyle/>
        <a:p>
          <a:r>
            <a:rPr lang="en-US" sz="2800" b="1" dirty="0">
              <a:latin typeface="Roboto" panose="02000000000000000000" pitchFamily="2" charset="0"/>
              <a:ea typeface="Roboto" panose="02000000000000000000" pitchFamily="2" charset="0"/>
              <a:cs typeface="Roboto" panose="02000000000000000000" pitchFamily="2" charset="0"/>
            </a:rPr>
            <a:t>Question 1:</a:t>
          </a:r>
          <a:r>
            <a:rPr lang="en-US" sz="2800" dirty="0">
              <a:latin typeface="Roboto" panose="02000000000000000000" pitchFamily="2" charset="0"/>
              <a:ea typeface="Roboto" panose="02000000000000000000" pitchFamily="2" charset="0"/>
              <a:cs typeface="Roboto" panose="02000000000000000000" pitchFamily="2" charset="0"/>
            </a:rPr>
            <a:t> How does your organization incorporate nonpartisan voter engagement in their work? How might your organization utilize the Jefferson Votes materials to enhance this work? What additional technical assistance would be helpful in nonpartisan voter engagement efforts? </a:t>
          </a:r>
        </a:p>
      </dgm:t>
    </dgm:pt>
    <dgm:pt modelId="{40FB99D3-429D-4586-9018-5EBA63DBA53C}" type="parTrans" cxnId="{C292477C-27BC-41B1-AC0E-06F252569D53}">
      <dgm:prSet/>
      <dgm:spPr/>
      <dgm:t>
        <a:bodyPr/>
        <a:lstStyle/>
        <a:p>
          <a:endParaRPr lang="en-US"/>
        </a:p>
      </dgm:t>
    </dgm:pt>
    <dgm:pt modelId="{8DF414FA-CC1D-4B56-85AE-5D07D44025CE}" type="sibTrans" cxnId="{C292477C-27BC-41B1-AC0E-06F252569D53}">
      <dgm:prSet/>
      <dgm:spPr/>
      <dgm:t>
        <a:bodyPr/>
        <a:lstStyle/>
        <a:p>
          <a:endParaRPr lang="en-US"/>
        </a:p>
      </dgm:t>
    </dgm:pt>
    <dgm:pt modelId="{9D403A03-9756-4751-8710-7B34C32C5525}">
      <dgm:prSet custT="1"/>
      <dgm:spPr/>
      <dgm:t>
        <a:bodyPr/>
        <a:lstStyle/>
        <a:p>
          <a:r>
            <a:rPr lang="en-US" sz="2800" b="1" dirty="0">
              <a:latin typeface="Roboto" panose="02000000000000000000" pitchFamily="2" charset="0"/>
              <a:ea typeface="Roboto" panose="02000000000000000000" pitchFamily="2" charset="0"/>
              <a:cs typeface="Roboto" panose="02000000000000000000" pitchFamily="2" charset="0"/>
            </a:rPr>
            <a:t>Question 2:</a:t>
          </a:r>
          <a:r>
            <a:rPr lang="en-US" sz="2800" dirty="0">
              <a:latin typeface="Roboto" panose="02000000000000000000" pitchFamily="2" charset="0"/>
              <a:ea typeface="Roboto" panose="02000000000000000000" pitchFamily="2" charset="0"/>
              <a:cs typeface="Roboto" panose="02000000000000000000" pitchFamily="2" charset="0"/>
            </a:rPr>
            <a:t> How can you leverage existing networks to amplify nonpartisan voter engagement efforts? Who are potential partners in this work? </a:t>
          </a:r>
        </a:p>
      </dgm:t>
    </dgm:pt>
    <dgm:pt modelId="{7B62465A-7244-4439-961D-47BDCC508F21}" type="parTrans" cxnId="{75F5FAB4-9C33-4396-A98C-7A8913279BEC}">
      <dgm:prSet/>
      <dgm:spPr/>
      <dgm:t>
        <a:bodyPr/>
        <a:lstStyle/>
        <a:p>
          <a:endParaRPr lang="en-US"/>
        </a:p>
      </dgm:t>
    </dgm:pt>
    <dgm:pt modelId="{F1EE664B-643A-47A9-A05C-5ED0623812B0}" type="sibTrans" cxnId="{75F5FAB4-9C33-4396-A98C-7A8913279BEC}">
      <dgm:prSet/>
      <dgm:spPr/>
      <dgm:t>
        <a:bodyPr/>
        <a:lstStyle/>
        <a:p>
          <a:endParaRPr lang="en-US"/>
        </a:p>
      </dgm:t>
    </dgm:pt>
    <dgm:pt modelId="{84A45EF6-2296-4154-914E-E431C6633D02}" type="pres">
      <dgm:prSet presAssocID="{5BBC48E7-F985-45B1-9B10-3840B17A7CB6}" presName="linear" presStyleCnt="0">
        <dgm:presLayoutVars>
          <dgm:animLvl val="lvl"/>
          <dgm:resizeHandles val="exact"/>
        </dgm:presLayoutVars>
      </dgm:prSet>
      <dgm:spPr/>
    </dgm:pt>
    <dgm:pt modelId="{D0C69FD4-A107-40D8-BADA-6C271318EF0A}" type="pres">
      <dgm:prSet presAssocID="{94E876F9-33F8-45D7-AAA0-F576E5E7514A}" presName="parentText" presStyleLbl="node1" presStyleIdx="0" presStyleCnt="2">
        <dgm:presLayoutVars>
          <dgm:chMax val="0"/>
          <dgm:bulletEnabled val="1"/>
        </dgm:presLayoutVars>
      </dgm:prSet>
      <dgm:spPr/>
    </dgm:pt>
    <dgm:pt modelId="{FBBD9BA3-57E2-4188-A4A9-BA0862E43642}" type="pres">
      <dgm:prSet presAssocID="{8DF414FA-CC1D-4B56-85AE-5D07D44025CE}" presName="spacer" presStyleCnt="0"/>
      <dgm:spPr/>
    </dgm:pt>
    <dgm:pt modelId="{D575E48B-B587-4822-A9CE-A598861F5965}" type="pres">
      <dgm:prSet presAssocID="{9D403A03-9756-4751-8710-7B34C32C5525}" presName="parentText" presStyleLbl="node1" presStyleIdx="1" presStyleCnt="2" custScaleY="60021">
        <dgm:presLayoutVars>
          <dgm:chMax val="0"/>
          <dgm:bulletEnabled val="1"/>
        </dgm:presLayoutVars>
      </dgm:prSet>
      <dgm:spPr/>
    </dgm:pt>
  </dgm:ptLst>
  <dgm:cxnLst>
    <dgm:cxn modelId="{C8D7951E-D7B3-483D-B53C-212300FDFDCA}" type="presOf" srcId="{94E876F9-33F8-45D7-AAA0-F576E5E7514A}" destId="{D0C69FD4-A107-40D8-BADA-6C271318EF0A}" srcOrd="0" destOrd="0" presId="urn:microsoft.com/office/officeart/2005/8/layout/vList2"/>
    <dgm:cxn modelId="{F0D7F930-34CE-478B-919C-31E69A5CC4E9}" type="presOf" srcId="{9D403A03-9756-4751-8710-7B34C32C5525}" destId="{D575E48B-B587-4822-A9CE-A598861F5965}" srcOrd="0" destOrd="0" presId="urn:microsoft.com/office/officeart/2005/8/layout/vList2"/>
    <dgm:cxn modelId="{B5110661-70B4-4A72-86CF-CDF29E110135}" type="presOf" srcId="{5BBC48E7-F985-45B1-9B10-3840B17A7CB6}" destId="{84A45EF6-2296-4154-914E-E431C6633D02}" srcOrd="0" destOrd="0" presId="urn:microsoft.com/office/officeart/2005/8/layout/vList2"/>
    <dgm:cxn modelId="{C292477C-27BC-41B1-AC0E-06F252569D53}" srcId="{5BBC48E7-F985-45B1-9B10-3840B17A7CB6}" destId="{94E876F9-33F8-45D7-AAA0-F576E5E7514A}" srcOrd="0" destOrd="0" parTransId="{40FB99D3-429D-4586-9018-5EBA63DBA53C}" sibTransId="{8DF414FA-CC1D-4B56-85AE-5D07D44025CE}"/>
    <dgm:cxn modelId="{75F5FAB4-9C33-4396-A98C-7A8913279BEC}" srcId="{5BBC48E7-F985-45B1-9B10-3840B17A7CB6}" destId="{9D403A03-9756-4751-8710-7B34C32C5525}" srcOrd="1" destOrd="0" parTransId="{7B62465A-7244-4439-961D-47BDCC508F21}" sibTransId="{F1EE664B-643A-47A9-A05C-5ED0623812B0}"/>
    <dgm:cxn modelId="{DDB5C07B-385A-428C-A1CC-3316F5B2E541}" type="presParOf" srcId="{84A45EF6-2296-4154-914E-E431C6633D02}" destId="{D0C69FD4-A107-40D8-BADA-6C271318EF0A}" srcOrd="0" destOrd="0" presId="urn:microsoft.com/office/officeart/2005/8/layout/vList2"/>
    <dgm:cxn modelId="{8CA130E3-7997-48E4-8E58-3BC78300FA51}" type="presParOf" srcId="{84A45EF6-2296-4154-914E-E431C6633D02}" destId="{FBBD9BA3-57E2-4188-A4A9-BA0862E43642}" srcOrd="1" destOrd="0" presId="urn:microsoft.com/office/officeart/2005/8/layout/vList2"/>
    <dgm:cxn modelId="{CEA60487-CE90-4086-B017-52D0E6BEBF7B}" type="presParOf" srcId="{84A45EF6-2296-4154-914E-E431C6633D02}" destId="{D575E48B-B587-4822-A9CE-A598861F596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0BF94A4-B8A7-4A8A-91EF-21DA87096DD5}"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en-US"/>
        </a:p>
      </dgm:t>
    </dgm:pt>
    <dgm:pt modelId="{361BC02D-E135-4CC5-837E-2212C5C37F6D}" type="pres">
      <dgm:prSet presAssocID="{30BF94A4-B8A7-4A8A-91EF-21DA87096DD5}" presName="Name0" presStyleCnt="0">
        <dgm:presLayoutVars>
          <dgm:dir/>
          <dgm:resizeHandles val="exact"/>
        </dgm:presLayoutVars>
      </dgm:prSet>
      <dgm:spPr/>
    </dgm:pt>
  </dgm:ptLst>
  <dgm:cxnLst>
    <dgm:cxn modelId="{CFF1EDAA-D0C7-4807-80F8-B665C5F222D1}" type="presOf" srcId="{30BF94A4-B8A7-4A8A-91EF-21DA87096DD5}" destId="{361BC02D-E135-4CC5-837E-2212C5C37F6D}"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91F5DF3-F5CC-476F-BE49-474E69541E2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78112918-0675-4D45-8845-D9E59EDC67ED}">
      <dgm:prSet custT="1"/>
      <dgm:spPr/>
      <dgm:t>
        <a:bodyPr/>
        <a:lstStyle/>
        <a:p>
          <a:r>
            <a:rPr lang="en-US" sz="4400" b="0" dirty="0">
              <a:latin typeface="Roboto" panose="02000000000000000000" pitchFamily="2" charset="0"/>
              <a:ea typeface="Roboto" panose="02000000000000000000" pitchFamily="2" charset="0"/>
              <a:cs typeface="Roboto" panose="02000000000000000000" pitchFamily="2" charset="0"/>
            </a:rPr>
            <a:t>Please complete the </a:t>
          </a:r>
          <a:r>
            <a:rPr lang="en-US" sz="4400" b="1" dirty="0">
              <a:latin typeface="Roboto" panose="02000000000000000000" pitchFamily="2" charset="0"/>
              <a:ea typeface="Roboto" panose="02000000000000000000" pitchFamily="2" charset="0"/>
              <a:cs typeface="Roboto" panose="02000000000000000000" pitchFamily="2" charset="0"/>
            </a:rPr>
            <a:t>ANONYMOUS Collaborative Meeting Survey </a:t>
          </a:r>
          <a:r>
            <a:rPr lang="en-US" sz="4400" b="0" dirty="0">
              <a:latin typeface="Roboto" panose="02000000000000000000" pitchFamily="2" charset="0"/>
              <a:ea typeface="Roboto" panose="02000000000000000000" pitchFamily="2" charset="0"/>
              <a:cs typeface="Roboto" panose="02000000000000000000" pitchFamily="2" charset="0"/>
            </a:rPr>
            <a:t>during Community Shares</a:t>
          </a:r>
          <a:endParaRPr lang="en-US" sz="4400" dirty="0">
            <a:latin typeface="Roboto" panose="02000000000000000000" pitchFamily="2" charset="0"/>
            <a:ea typeface="Roboto" panose="02000000000000000000" pitchFamily="2" charset="0"/>
            <a:cs typeface="Roboto" panose="02000000000000000000" pitchFamily="2" charset="0"/>
          </a:endParaRPr>
        </a:p>
      </dgm:t>
    </dgm:pt>
    <dgm:pt modelId="{BD212A58-0776-44E4-B5DB-E1FB94DBD937}" type="parTrans" cxnId="{3B925206-86B5-4228-B2DB-771642986DD5}">
      <dgm:prSet/>
      <dgm:spPr/>
      <dgm:t>
        <a:bodyPr/>
        <a:lstStyle/>
        <a:p>
          <a:endParaRPr lang="en-US"/>
        </a:p>
      </dgm:t>
    </dgm:pt>
    <dgm:pt modelId="{1AA8A014-0A6D-473A-9A02-4B740D70BB67}" type="sibTrans" cxnId="{3B925206-86B5-4228-B2DB-771642986DD5}">
      <dgm:prSet/>
      <dgm:spPr/>
      <dgm:t>
        <a:bodyPr/>
        <a:lstStyle/>
        <a:p>
          <a:endParaRPr lang="en-US"/>
        </a:p>
      </dgm:t>
    </dgm:pt>
    <dgm:pt modelId="{3971D87F-FCB4-44EC-8853-A668EFAD27EA}" type="pres">
      <dgm:prSet presAssocID="{091F5DF3-F5CC-476F-BE49-474E69541E28}" presName="linear" presStyleCnt="0">
        <dgm:presLayoutVars>
          <dgm:animLvl val="lvl"/>
          <dgm:resizeHandles val="exact"/>
        </dgm:presLayoutVars>
      </dgm:prSet>
      <dgm:spPr/>
    </dgm:pt>
    <dgm:pt modelId="{5A18AABB-CD1F-4A11-8878-A538B7AA49E2}" type="pres">
      <dgm:prSet presAssocID="{78112918-0675-4D45-8845-D9E59EDC67ED}" presName="parentText" presStyleLbl="node1" presStyleIdx="0" presStyleCnt="1">
        <dgm:presLayoutVars>
          <dgm:chMax val="0"/>
          <dgm:bulletEnabled val="1"/>
        </dgm:presLayoutVars>
      </dgm:prSet>
      <dgm:spPr/>
    </dgm:pt>
  </dgm:ptLst>
  <dgm:cxnLst>
    <dgm:cxn modelId="{3B925206-86B5-4228-B2DB-771642986DD5}" srcId="{091F5DF3-F5CC-476F-BE49-474E69541E28}" destId="{78112918-0675-4D45-8845-D9E59EDC67ED}" srcOrd="0" destOrd="0" parTransId="{BD212A58-0776-44E4-B5DB-E1FB94DBD937}" sibTransId="{1AA8A014-0A6D-473A-9A02-4B740D70BB67}"/>
    <dgm:cxn modelId="{5A6655B6-8715-4B1B-8862-5873EEB01829}" type="presOf" srcId="{091F5DF3-F5CC-476F-BE49-474E69541E28}" destId="{3971D87F-FCB4-44EC-8853-A668EFAD27EA}" srcOrd="0" destOrd="0" presId="urn:microsoft.com/office/officeart/2005/8/layout/vList2"/>
    <dgm:cxn modelId="{A8FD0EF8-892B-49AC-9A4D-F91EE0979DD9}" type="presOf" srcId="{78112918-0675-4D45-8845-D9E59EDC67ED}" destId="{5A18AABB-CD1F-4A11-8878-A538B7AA49E2}" srcOrd="0" destOrd="0" presId="urn:microsoft.com/office/officeart/2005/8/layout/vList2"/>
    <dgm:cxn modelId="{54361410-C371-4AFD-8DC0-F4CD1A5D14C2}" type="presParOf" srcId="{3971D87F-FCB4-44EC-8853-A668EFAD27EA}" destId="{5A18AABB-CD1F-4A11-8878-A538B7AA49E2}"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073AC9-8740-4BB3-9615-74EBC736B9EF}"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US"/>
        </a:p>
      </dgm:t>
    </dgm:pt>
    <dgm:pt modelId="{A7B8EE38-3762-4534-9313-9F5FFB2CB2DD}">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Scan the QR codes and follow us!</a:t>
          </a:r>
        </a:p>
      </dgm:t>
    </dgm:pt>
    <dgm:pt modelId="{83E4EBA6-2ED3-4445-B48C-30BE0675F4E8}" type="parTrans" cxnId="{31E8C524-BBE0-4231-BFFB-0A320EB40DA2}">
      <dgm:prSet/>
      <dgm:spPr/>
      <dgm:t>
        <a:bodyPr/>
        <a:lstStyle/>
        <a:p>
          <a:endParaRPr lang="en-US"/>
        </a:p>
      </dgm:t>
    </dgm:pt>
    <dgm:pt modelId="{42A0FA66-89AB-42AC-BA08-3503D021182A}" type="sibTrans" cxnId="{31E8C524-BBE0-4231-BFFB-0A320EB40DA2}">
      <dgm:prSet/>
      <dgm:spPr/>
      <dgm:t>
        <a:bodyPr/>
        <a:lstStyle/>
        <a:p>
          <a:endParaRPr lang="en-US"/>
        </a:p>
      </dgm:t>
    </dgm:pt>
    <dgm:pt modelId="{19671228-DC7B-4F39-BCA2-1CF0D2F89D63}">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Tag your pictures from today’s Collaborative meeting using </a:t>
          </a:r>
          <a:r>
            <a:rPr lang="en-US" sz="2400" b="1" dirty="0">
              <a:latin typeface="Roboto" panose="02000000000000000000" pitchFamily="2" charset="0"/>
              <a:ea typeface="Roboto" panose="02000000000000000000" pitchFamily="2" charset="0"/>
              <a:cs typeface="Roboto" panose="02000000000000000000" pitchFamily="2" charset="0"/>
            </a:rPr>
            <a:t>#JeffersonVotes</a:t>
          </a:r>
          <a:endParaRPr lang="en-US" sz="2400" dirty="0">
            <a:latin typeface="Roboto" panose="02000000000000000000" pitchFamily="2" charset="0"/>
            <a:ea typeface="Roboto" panose="02000000000000000000" pitchFamily="2" charset="0"/>
            <a:cs typeface="Roboto" panose="02000000000000000000" pitchFamily="2" charset="0"/>
          </a:endParaRPr>
        </a:p>
      </dgm:t>
    </dgm:pt>
    <dgm:pt modelId="{F5532372-975F-43BE-8B32-0B85FE33B977}" type="parTrans" cxnId="{2375BD5D-D046-4E30-A4BF-36CE48B995A7}">
      <dgm:prSet/>
      <dgm:spPr/>
      <dgm:t>
        <a:bodyPr/>
        <a:lstStyle/>
        <a:p>
          <a:endParaRPr lang="en-US"/>
        </a:p>
      </dgm:t>
    </dgm:pt>
    <dgm:pt modelId="{6A1B5631-688D-4F70-8CD4-344A9666D563}" type="sibTrans" cxnId="{2375BD5D-D046-4E30-A4BF-36CE48B995A7}">
      <dgm:prSet/>
      <dgm:spPr/>
      <dgm:t>
        <a:bodyPr/>
        <a:lstStyle/>
        <a:p>
          <a:endParaRPr lang="en-US"/>
        </a:p>
      </dgm:t>
    </dgm:pt>
    <dgm:pt modelId="{5134AA66-0596-4C93-BE75-922AB91F969D}" type="pres">
      <dgm:prSet presAssocID="{15073AC9-8740-4BB3-9615-74EBC736B9EF}" presName="CompostProcess" presStyleCnt="0">
        <dgm:presLayoutVars>
          <dgm:dir/>
          <dgm:resizeHandles val="exact"/>
        </dgm:presLayoutVars>
      </dgm:prSet>
      <dgm:spPr/>
    </dgm:pt>
    <dgm:pt modelId="{BF431410-7CF7-451C-9D46-088752A6FC67}" type="pres">
      <dgm:prSet presAssocID="{15073AC9-8740-4BB3-9615-74EBC736B9EF}" presName="arrow" presStyleLbl="bgShp" presStyleIdx="0" presStyleCnt="1"/>
      <dgm:spPr/>
    </dgm:pt>
    <dgm:pt modelId="{062A23A7-71F4-424D-BB58-2E7163E19CC2}" type="pres">
      <dgm:prSet presAssocID="{15073AC9-8740-4BB3-9615-74EBC736B9EF}" presName="linearProcess" presStyleCnt="0"/>
      <dgm:spPr/>
    </dgm:pt>
    <dgm:pt modelId="{FD89A11C-8FCB-4E54-913D-3753DD6FD343}" type="pres">
      <dgm:prSet presAssocID="{A7B8EE38-3762-4534-9313-9F5FFB2CB2DD}" presName="textNode" presStyleLbl="node1" presStyleIdx="0" presStyleCnt="2" custScaleX="205005" custScaleY="110377">
        <dgm:presLayoutVars>
          <dgm:bulletEnabled val="1"/>
        </dgm:presLayoutVars>
      </dgm:prSet>
      <dgm:spPr/>
    </dgm:pt>
    <dgm:pt modelId="{A8665D88-31B9-4AF4-971C-AB3C56BD4556}" type="pres">
      <dgm:prSet presAssocID="{42A0FA66-89AB-42AC-BA08-3503D021182A}" presName="sibTrans" presStyleCnt="0"/>
      <dgm:spPr/>
    </dgm:pt>
    <dgm:pt modelId="{CF2B195E-897D-4150-A165-91BE2CB53BF0}" type="pres">
      <dgm:prSet presAssocID="{19671228-DC7B-4F39-BCA2-1CF0D2F89D63}" presName="textNode" presStyleLbl="node1" presStyleIdx="1" presStyleCnt="2" custScaleX="205005" custScaleY="110377">
        <dgm:presLayoutVars>
          <dgm:bulletEnabled val="1"/>
        </dgm:presLayoutVars>
      </dgm:prSet>
      <dgm:spPr/>
    </dgm:pt>
  </dgm:ptLst>
  <dgm:cxnLst>
    <dgm:cxn modelId="{31E8C524-BBE0-4231-BFFB-0A320EB40DA2}" srcId="{15073AC9-8740-4BB3-9615-74EBC736B9EF}" destId="{A7B8EE38-3762-4534-9313-9F5FFB2CB2DD}" srcOrd="0" destOrd="0" parTransId="{83E4EBA6-2ED3-4445-B48C-30BE0675F4E8}" sibTransId="{42A0FA66-89AB-42AC-BA08-3503D021182A}"/>
    <dgm:cxn modelId="{2375BD5D-D046-4E30-A4BF-36CE48B995A7}" srcId="{15073AC9-8740-4BB3-9615-74EBC736B9EF}" destId="{19671228-DC7B-4F39-BCA2-1CF0D2F89D63}" srcOrd="1" destOrd="0" parTransId="{F5532372-975F-43BE-8B32-0B85FE33B977}" sibTransId="{6A1B5631-688D-4F70-8CD4-344A9666D563}"/>
    <dgm:cxn modelId="{FA04AC62-B261-4BCC-B656-8E38FB949197}" type="presOf" srcId="{15073AC9-8740-4BB3-9615-74EBC736B9EF}" destId="{5134AA66-0596-4C93-BE75-922AB91F969D}" srcOrd="0" destOrd="0" presId="urn:microsoft.com/office/officeart/2005/8/layout/hProcess9"/>
    <dgm:cxn modelId="{81FBA955-24D9-4E1D-877B-68C7B3E3E192}" type="presOf" srcId="{19671228-DC7B-4F39-BCA2-1CF0D2F89D63}" destId="{CF2B195E-897D-4150-A165-91BE2CB53BF0}" srcOrd="0" destOrd="0" presId="urn:microsoft.com/office/officeart/2005/8/layout/hProcess9"/>
    <dgm:cxn modelId="{7FB836F9-E022-4B30-9EE9-B27D170C3E01}" type="presOf" srcId="{A7B8EE38-3762-4534-9313-9F5FFB2CB2DD}" destId="{FD89A11C-8FCB-4E54-913D-3753DD6FD343}" srcOrd="0" destOrd="0" presId="urn:microsoft.com/office/officeart/2005/8/layout/hProcess9"/>
    <dgm:cxn modelId="{34BC256C-6562-436E-88D0-D7740A4393A6}" type="presParOf" srcId="{5134AA66-0596-4C93-BE75-922AB91F969D}" destId="{BF431410-7CF7-451C-9D46-088752A6FC67}" srcOrd="0" destOrd="0" presId="urn:microsoft.com/office/officeart/2005/8/layout/hProcess9"/>
    <dgm:cxn modelId="{A661D8C4-5D5E-4F44-BA59-082855460A2E}" type="presParOf" srcId="{5134AA66-0596-4C93-BE75-922AB91F969D}" destId="{062A23A7-71F4-424D-BB58-2E7163E19CC2}" srcOrd="1" destOrd="0" presId="urn:microsoft.com/office/officeart/2005/8/layout/hProcess9"/>
    <dgm:cxn modelId="{9B03E41D-4F83-4F18-9EB5-C3E9A3C683C4}" type="presParOf" srcId="{062A23A7-71F4-424D-BB58-2E7163E19CC2}" destId="{FD89A11C-8FCB-4E54-913D-3753DD6FD343}" srcOrd="0" destOrd="0" presId="urn:microsoft.com/office/officeart/2005/8/layout/hProcess9"/>
    <dgm:cxn modelId="{CA67703A-9F0A-4473-B0F8-C9E500AFFA3C}" type="presParOf" srcId="{062A23A7-71F4-424D-BB58-2E7163E19CC2}" destId="{A8665D88-31B9-4AF4-971C-AB3C56BD4556}" srcOrd="1" destOrd="0" presId="urn:microsoft.com/office/officeart/2005/8/layout/hProcess9"/>
    <dgm:cxn modelId="{957F4152-D51C-4AE6-9F2D-0BF165022B7A}" type="presParOf" srcId="{062A23A7-71F4-424D-BB58-2E7163E19CC2}" destId="{CF2B195E-897D-4150-A165-91BE2CB53BF0}" srcOrd="2"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91F5DF3-F5CC-476F-BE49-474E69541E2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78112918-0675-4D45-8845-D9E59EDC67ED}">
      <dgm:prSet custT="1"/>
      <dgm:spPr/>
      <dgm:t>
        <a:bodyPr/>
        <a:lstStyle/>
        <a:p>
          <a:pPr algn="ctr"/>
          <a:r>
            <a:rPr lang="en-US" sz="4400" b="0" dirty="0">
              <a:latin typeface="Roboto" panose="02000000000000000000" pitchFamily="2" charset="0"/>
              <a:ea typeface="Roboto" panose="02000000000000000000" pitchFamily="2" charset="0"/>
              <a:cs typeface="Roboto" panose="02000000000000000000" pitchFamily="2" charset="0"/>
            </a:rPr>
            <a:t>Share a brief announcement or update with the Collaborative!</a:t>
          </a:r>
          <a:endParaRPr lang="en-US" sz="4400" dirty="0">
            <a:latin typeface="Roboto" panose="02000000000000000000" pitchFamily="2" charset="0"/>
            <a:ea typeface="Roboto" panose="02000000000000000000" pitchFamily="2" charset="0"/>
            <a:cs typeface="Roboto" panose="02000000000000000000" pitchFamily="2" charset="0"/>
          </a:endParaRPr>
        </a:p>
      </dgm:t>
    </dgm:pt>
    <dgm:pt modelId="{BD212A58-0776-44E4-B5DB-E1FB94DBD937}" type="parTrans" cxnId="{3B925206-86B5-4228-B2DB-771642986DD5}">
      <dgm:prSet/>
      <dgm:spPr/>
      <dgm:t>
        <a:bodyPr/>
        <a:lstStyle/>
        <a:p>
          <a:pPr algn="ctr"/>
          <a:endParaRPr lang="en-US"/>
        </a:p>
      </dgm:t>
    </dgm:pt>
    <dgm:pt modelId="{1AA8A014-0A6D-473A-9A02-4B740D70BB67}" type="sibTrans" cxnId="{3B925206-86B5-4228-B2DB-771642986DD5}">
      <dgm:prSet/>
      <dgm:spPr/>
      <dgm:t>
        <a:bodyPr/>
        <a:lstStyle/>
        <a:p>
          <a:pPr algn="ctr"/>
          <a:endParaRPr lang="en-US"/>
        </a:p>
      </dgm:t>
    </dgm:pt>
    <dgm:pt modelId="{3971D87F-FCB4-44EC-8853-A668EFAD27EA}" type="pres">
      <dgm:prSet presAssocID="{091F5DF3-F5CC-476F-BE49-474E69541E28}" presName="linear" presStyleCnt="0">
        <dgm:presLayoutVars>
          <dgm:animLvl val="lvl"/>
          <dgm:resizeHandles val="exact"/>
        </dgm:presLayoutVars>
      </dgm:prSet>
      <dgm:spPr/>
    </dgm:pt>
    <dgm:pt modelId="{5A18AABB-CD1F-4A11-8878-A538B7AA49E2}" type="pres">
      <dgm:prSet presAssocID="{78112918-0675-4D45-8845-D9E59EDC67ED}" presName="parentText" presStyleLbl="node1" presStyleIdx="0" presStyleCnt="1" custLinFactNeighborY="210">
        <dgm:presLayoutVars>
          <dgm:chMax val="0"/>
          <dgm:bulletEnabled val="1"/>
        </dgm:presLayoutVars>
      </dgm:prSet>
      <dgm:spPr/>
    </dgm:pt>
  </dgm:ptLst>
  <dgm:cxnLst>
    <dgm:cxn modelId="{3B925206-86B5-4228-B2DB-771642986DD5}" srcId="{091F5DF3-F5CC-476F-BE49-474E69541E28}" destId="{78112918-0675-4D45-8845-D9E59EDC67ED}" srcOrd="0" destOrd="0" parTransId="{BD212A58-0776-44E4-B5DB-E1FB94DBD937}" sibTransId="{1AA8A014-0A6D-473A-9A02-4B740D70BB67}"/>
    <dgm:cxn modelId="{5A6655B6-8715-4B1B-8862-5873EEB01829}" type="presOf" srcId="{091F5DF3-F5CC-476F-BE49-474E69541E28}" destId="{3971D87F-FCB4-44EC-8853-A668EFAD27EA}" srcOrd="0" destOrd="0" presId="urn:microsoft.com/office/officeart/2005/8/layout/vList2"/>
    <dgm:cxn modelId="{A8FD0EF8-892B-49AC-9A4D-F91EE0979DD9}" type="presOf" srcId="{78112918-0675-4D45-8845-D9E59EDC67ED}" destId="{5A18AABB-CD1F-4A11-8878-A538B7AA49E2}" srcOrd="0" destOrd="0" presId="urn:microsoft.com/office/officeart/2005/8/layout/vList2"/>
    <dgm:cxn modelId="{54361410-C371-4AFD-8DC0-F4CD1A5D14C2}" type="presParOf" srcId="{3971D87F-FCB4-44EC-8853-A668EFAD27EA}" destId="{5A18AABB-CD1F-4A11-8878-A538B7AA49E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0BF94A4-B8A7-4A8A-91EF-21DA87096DD5}"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en-US"/>
        </a:p>
      </dgm:t>
    </dgm:pt>
    <dgm:pt modelId="{A5B73624-6183-450A-A0D4-1175C6BC8514}">
      <dgm:prSet custT="1"/>
      <dgm:spPr/>
      <dgm:t>
        <a:bodyPr/>
        <a:lstStyle/>
        <a:p>
          <a:r>
            <a:rPr lang="en-US" sz="2800" b="0" i="0" baseline="0" dirty="0">
              <a:latin typeface="Roboto" panose="02000000000000000000" pitchFamily="2" charset="0"/>
              <a:ea typeface="Roboto" panose="02000000000000000000" pitchFamily="2" charset="0"/>
              <a:cs typeface="Roboto" panose="02000000000000000000" pitchFamily="2" charset="0"/>
            </a:rPr>
            <a:t>Thursday, November 21: 8:30-11:00am</a:t>
          </a:r>
          <a:endParaRPr lang="en-US" sz="2800" dirty="0">
            <a:latin typeface="Roboto" panose="02000000000000000000" pitchFamily="2" charset="0"/>
            <a:ea typeface="Roboto" panose="02000000000000000000" pitchFamily="2" charset="0"/>
            <a:cs typeface="Roboto" panose="02000000000000000000" pitchFamily="2" charset="0"/>
          </a:endParaRPr>
        </a:p>
      </dgm:t>
    </dgm:pt>
    <dgm:pt modelId="{3C2879F4-1A2B-4243-B8B4-7CDC77B45ED6}" type="parTrans" cxnId="{6912D6D2-A98D-4A8C-910C-BF4E5EFFA3EA}">
      <dgm:prSet/>
      <dgm:spPr/>
      <dgm:t>
        <a:bodyPr/>
        <a:lstStyle/>
        <a:p>
          <a:endParaRPr lang="en-US"/>
        </a:p>
      </dgm:t>
    </dgm:pt>
    <dgm:pt modelId="{F9BE136F-68C4-4BD2-A318-C7AD9166ADAA}" type="sibTrans" cxnId="{6912D6D2-A98D-4A8C-910C-BF4E5EFFA3EA}">
      <dgm:prSet/>
      <dgm:spPr/>
      <dgm:t>
        <a:bodyPr/>
        <a:lstStyle/>
        <a:p>
          <a:endParaRPr lang="en-US"/>
        </a:p>
      </dgm:t>
    </dgm:pt>
    <dgm:pt modelId="{11390FB1-DF80-4B8D-B4E1-6FDEB0846858}">
      <dgm:prSet custT="1"/>
      <dgm:spPr/>
      <dgm:t>
        <a:bodyPr/>
        <a:lstStyle/>
        <a:p>
          <a:r>
            <a:rPr lang="en-US" sz="2800" b="0" i="0" baseline="0" dirty="0">
              <a:latin typeface="Roboto" panose="02000000000000000000" pitchFamily="2" charset="0"/>
              <a:ea typeface="Roboto" panose="02000000000000000000" pitchFamily="2" charset="0"/>
              <a:cs typeface="Roboto" panose="02000000000000000000" pitchFamily="2" charset="0"/>
            </a:rPr>
            <a:t>Commonwealth Charter Academy (Homestead)</a:t>
          </a:r>
          <a:endParaRPr lang="en-US" sz="2800" dirty="0">
            <a:latin typeface="Roboto" panose="02000000000000000000" pitchFamily="2" charset="0"/>
            <a:ea typeface="Roboto" panose="02000000000000000000" pitchFamily="2" charset="0"/>
            <a:cs typeface="Roboto" panose="02000000000000000000" pitchFamily="2" charset="0"/>
          </a:endParaRPr>
        </a:p>
      </dgm:t>
    </dgm:pt>
    <dgm:pt modelId="{328424D2-D732-4668-9EE2-07023793F21F}" type="parTrans" cxnId="{25EA3DE2-5867-47B9-9BED-D326FFDB2C27}">
      <dgm:prSet/>
      <dgm:spPr/>
      <dgm:t>
        <a:bodyPr/>
        <a:lstStyle/>
        <a:p>
          <a:endParaRPr lang="en-US"/>
        </a:p>
      </dgm:t>
    </dgm:pt>
    <dgm:pt modelId="{0E3640A4-31D8-4851-8FEC-1DDE3D5F1B2B}" type="sibTrans" cxnId="{25EA3DE2-5867-47B9-9BED-D326FFDB2C27}">
      <dgm:prSet/>
      <dgm:spPr/>
      <dgm:t>
        <a:bodyPr/>
        <a:lstStyle/>
        <a:p>
          <a:endParaRPr lang="en-US"/>
        </a:p>
      </dgm:t>
    </dgm:pt>
    <dgm:pt modelId="{93D2008E-A6F9-4280-B4D8-0E391EE37FA5}">
      <dgm:prSet custT="1"/>
      <dgm:spPr/>
      <dgm:t>
        <a:bodyPr/>
        <a:lstStyle/>
        <a:p>
          <a:r>
            <a:rPr lang="en-US" sz="2800" b="0" i="0" baseline="0" dirty="0">
              <a:latin typeface="Roboto" panose="02000000000000000000" pitchFamily="2" charset="0"/>
              <a:ea typeface="Roboto" panose="02000000000000000000" pitchFamily="2" charset="0"/>
              <a:cs typeface="Roboto" panose="02000000000000000000" pitchFamily="2" charset="0"/>
            </a:rPr>
            <a:t>Racial Wealth Gap Simulation (United Way)</a:t>
          </a:r>
          <a:endParaRPr lang="en-US" sz="2800" dirty="0">
            <a:latin typeface="Roboto" panose="02000000000000000000" pitchFamily="2" charset="0"/>
            <a:ea typeface="Roboto" panose="02000000000000000000" pitchFamily="2" charset="0"/>
            <a:cs typeface="Roboto" panose="02000000000000000000" pitchFamily="2" charset="0"/>
          </a:endParaRPr>
        </a:p>
      </dgm:t>
    </dgm:pt>
    <dgm:pt modelId="{1D6674DB-0484-4831-9621-42B0602CBE07}" type="parTrans" cxnId="{1DC209F6-3963-41B0-B760-E5787A821171}">
      <dgm:prSet/>
      <dgm:spPr/>
      <dgm:t>
        <a:bodyPr/>
        <a:lstStyle/>
        <a:p>
          <a:endParaRPr lang="en-US"/>
        </a:p>
      </dgm:t>
    </dgm:pt>
    <dgm:pt modelId="{81712C49-2D9B-4223-8EA4-4DB57621E387}" type="sibTrans" cxnId="{1DC209F6-3963-41B0-B760-E5787A821171}">
      <dgm:prSet/>
      <dgm:spPr/>
      <dgm:t>
        <a:bodyPr/>
        <a:lstStyle/>
        <a:p>
          <a:endParaRPr lang="en-US"/>
        </a:p>
      </dgm:t>
    </dgm:pt>
    <dgm:pt modelId="{361BC02D-E135-4CC5-837E-2212C5C37F6D}" type="pres">
      <dgm:prSet presAssocID="{30BF94A4-B8A7-4A8A-91EF-21DA87096DD5}" presName="Name0" presStyleCnt="0">
        <dgm:presLayoutVars>
          <dgm:dir/>
          <dgm:resizeHandles val="exact"/>
        </dgm:presLayoutVars>
      </dgm:prSet>
      <dgm:spPr/>
    </dgm:pt>
    <dgm:pt modelId="{DEF1EFAF-F596-4C73-90A0-CF4563B666B2}" type="pres">
      <dgm:prSet presAssocID="{A5B73624-6183-450A-A0D4-1175C6BC8514}" presName="node" presStyleLbl="node1" presStyleIdx="0" presStyleCnt="3" custScaleX="2000000">
        <dgm:presLayoutVars>
          <dgm:bulletEnabled val="1"/>
        </dgm:presLayoutVars>
      </dgm:prSet>
      <dgm:spPr/>
    </dgm:pt>
    <dgm:pt modelId="{0B295618-5B2F-481A-B8E2-1734EE673D9E}" type="pres">
      <dgm:prSet presAssocID="{F9BE136F-68C4-4BD2-A318-C7AD9166ADAA}" presName="sibTrans" presStyleCnt="0"/>
      <dgm:spPr/>
    </dgm:pt>
    <dgm:pt modelId="{0A03E9C2-5951-49EB-A7B9-81650A628B06}" type="pres">
      <dgm:prSet presAssocID="{11390FB1-DF80-4B8D-B4E1-6FDEB0846858}" presName="node" presStyleLbl="node1" presStyleIdx="1" presStyleCnt="3" custScaleX="2000000">
        <dgm:presLayoutVars>
          <dgm:bulletEnabled val="1"/>
        </dgm:presLayoutVars>
      </dgm:prSet>
      <dgm:spPr/>
    </dgm:pt>
    <dgm:pt modelId="{9312B76B-136E-41C4-9613-085BD536F3C3}" type="pres">
      <dgm:prSet presAssocID="{0E3640A4-31D8-4851-8FEC-1DDE3D5F1B2B}" presName="sibTrans" presStyleCnt="0"/>
      <dgm:spPr/>
    </dgm:pt>
    <dgm:pt modelId="{3BD8C1A9-29CA-44E8-AC5F-6DEC7728EC19}" type="pres">
      <dgm:prSet presAssocID="{93D2008E-A6F9-4280-B4D8-0E391EE37FA5}" presName="node" presStyleLbl="node1" presStyleIdx="2" presStyleCnt="3" custScaleX="2000000">
        <dgm:presLayoutVars>
          <dgm:bulletEnabled val="1"/>
        </dgm:presLayoutVars>
      </dgm:prSet>
      <dgm:spPr/>
    </dgm:pt>
  </dgm:ptLst>
  <dgm:cxnLst>
    <dgm:cxn modelId="{C63AC928-1F2E-46E2-A693-C1CC3170F571}" type="presOf" srcId="{A5B73624-6183-450A-A0D4-1175C6BC8514}" destId="{DEF1EFAF-F596-4C73-90A0-CF4563B666B2}" srcOrd="0" destOrd="0" presId="urn:microsoft.com/office/officeart/2005/8/layout/hList6"/>
    <dgm:cxn modelId="{643ACA35-909F-4689-A6C6-4FDFE659A483}" type="presOf" srcId="{93D2008E-A6F9-4280-B4D8-0E391EE37FA5}" destId="{3BD8C1A9-29CA-44E8-AC5F-6DEC7728EC19}" srcOrd="0" destOrd="0" presId="urn:microsoft.com/office/officeart/2005/8/layout/hList6"/>
    <dgm:cxn modelId="{343AA73F-405F-4192-B022-01181A1EC730}" type="presOf" srcId="{11390FB1-DF80-4B8D-B4E1-6FDEB0846858}" destId="{0A03E9C2-5951-49EB-A7B9-81650A628B06}" srcOrd="0" destOrd="0" presId="urn:microsoft.com/office/officeart/2005/8/layout/hList6"/>
    <dgm:cxn modelId="{CFF1EDAA-D0C7-4807-80F8-B665C5F222D1}" type="presOf" srcId="{30BF94A4-B8A7-4A8A-91EF-21DA87096DD5}" destId="{361BC02D-E135-4CC5-837E-2212C5C37F6D}" srcOrd="0" destOrd="0" presId="urn:microsoft.com/office/officeart/2005/8/layout/hList6"/>
    <dgm:cxn modelId="{6912D6D2-A98D-4A8C-910C-BF4E5EFFA3EA}" srcId="{30BF94A4-B8A7-4A8A-91EF-21DA87096DD5}" destId="{A5B73624-6183-450A-A0D4-1175C6BC8514}" srcOrd="0" destOrd="0" parTransId="{3C2879F4-1A2B-4243-B8B4-7CDC77B45ED6}" sibTransId="{F9BE136F-68C4-4BD2-A318-C7AD9166ADAA}"/>
    <dgm:cxn modelId="{25EA3DE2-5867-47B9-9BED-D326FFDB2C27}" srcId="{30BF94A4-B8A7-4A8A-91EF-21DA87096DD5}" destId="{11390FB1-DF80-4B8D-B4E1-6FDEB0846858}" srcOrd="1" destOrd="0" parTransId="{328424D2-D732-4668-9EE2-07023793F21F}" sibTransId="{0E3640A4-31D8-4851-8FEC-1DDE3D5F1B2B}"/>
    <dgm:cxn modelId="{1DC209F6-3963-41B0-B760-E5787A821171}" srcId="{30BF94A4-B8A7-4A8A-91EF-21DA87096DD5}" destId="{93D2008E-A6F9-4280-B4D8-0E391EE37FA5}" srcOrd="2" destOrd="0" parTransId="{1D6674DB-0484-4831-9621-42B0602CBE07}" sibTransId="{81712C49-2D9B-4223-8EA4-4DB57621E387}"/>
    <dgm:cxn modelId="{52D58F28-C5F1-438F-A64C-9D23FF9CA6DD}" type="presParOf" srcId="{361BC02D-E135-4CC5-837E-2212C5C37F6D}" destId="{DEF1EFAF-F596-4C73-90A0-CF4563B666B2}" srcOrd="0" destOrd="0" presId="urn:microsoft.com/office/officeart/2005/8/layout/hList6"/>
    <dgm:cxn modelId="{1B15621E-89C5-4BA5-B4F6-92B2F34F9491}" type="presParOf" srcId="{361BC02D-E135-4CC5-837E-2212C5C37F6D}" destId="{0B295618-5B2F-481A-B8E2-1734EE673D9E}" srcOrd="1" destOrd="0" presId="urn:microsoft.com/office/officeart/2005/8/layout/hList6"/>
    <dgm:cxn modelId="{D579F9A4-44F7-4619-9F58-80C377A6E6E4}" type="presParOf" srcId="{361BC02D-E135-4CC5-837E-2212C5C37F6D}" destId="{0A03E9C2-5951-49EB-A7B9-81650A628B06}" srcOrd="2" destOrd="0" presId="urn:microsoft.com/office/officeart/2005/8/layout/hList6"/>
    <dgm:cxn modelId="{3A8D5D87-3D74-4CD1-9F23-E8DDA51060C9}" type="presParOf" srcId="{361BC02D-E135-4CC5-837E-2212C5C37F6D}" destId="{9312B76B-136E-41C4-9613-085BD536F3C3}" srcOrd="3" destOrd="0" presId="urn:microsoft.com/office/officeart/2005/8/layout/hList6"/>
    <dgm:cxn modelId="{767EBF2B-5F10-4C0D-88F5-63B53D021E89}" type="presParOf" srcId="{361BC02D-E135-4CC5-837E-2212C5C37F6D}" destId="{3BD8C1A9-29CA-44E8-AC5F-6DEC7728EC1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91F5DF3-F5CC-476F-BE49-474E69541E2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78112918-0675-4D45-8845-D9E59EDC67ED}">
      <dgm:prSet custT="1"/>
      <dgm:spPr/>
      <dgm:t>
        <a:bodyPr/>
        <a:lstStyle/>
        <a:p>
          <a:pPr algn="ctr"/>
          <a:r>
            <a:rPr lang="en-US" sz="4400" b="0" dirty="0">
              <a:latin typeface="Roboto" panose="02000000000000000000" pitchFamily="2" charset="0"/>
              <a:ea typeface="Roboto" panose="02000000000000000000" pitchFamily="2" charset="0"/>
              <a:cs typeface="Roboto" panose="02000000000000000000" pitchFamily="2" charset="0"/>
            </a:rPr>
            <a:t>Meeting Survey</a:t>
          </a:r>
          <a:endParaRPr lang="en-US" sz="4400" dirty="0">
            <a:latin typeface="Roboto" panose="02000000000000000000" pitchFamily="2" charset="0"/>
            <a:ea typeface="Roboto" panose="02000000000000000000" pitchFamily="2" charset="0"/>
            <a:cs typeface="Roboto" panose="02000000000000000000" pitchFamily="2" charset="0"/>
          </a:endParaRPr>
        </a:p>
      </dgm:t>
    </dgm:pt>
    <dgm:pt modelId="{BD212A58-0776-44E4-B5DB-E1FB94DBD937}" type="parTrans" cxnId="{3B925206-86B5-4228-B2DB-771642986DD5}">
      <dgm:prSet/>
      <dgm:spPr/>
      <dgm:t>
        <a:bodyPr/>
        <a:lstStyle/>
        <a:p>
          <a:pPr algn="ctr"/>
          <a:endParaRPr lang="en-US"/>
        </a:p>
      </dgm:t>
    </dgm:pt>
    <dgm:pt modelId="{1AA8A014-0A6D-473A-9A02-4B740D70BB67}" type="sibTrans" cxnId="{3B925206-86B5-4228-B2DB-771642986DD5}">
      <dgm:prSet/>
      <dgm:spPr/>
      <dgm:t>
        <a:bodyPr/>
        <a:lstStyle/>
        <a:p>
          <a:pPr algn="ctr"/>
          <a:endParaRPr lang="en-US"/>
        </a:p>
      </dgm:t>
    </dgm:pt>
    <dgm:pt modelId="{0A31C09C-A2D2-47DF-8C92-F66B2474A269}">
      <dgm:prSet custT="1"/>
      <dgm:spPr/>
      <dgm:t>
        <a:bodyPr/>
        <a:lstStyle/>
        <a:p>
          <a:pPr algn="ctr"/>
          <a:r>
            <a:rPr lang="en-US" sz="4400" dirty="0">
              <a:latin typeface="Roboto" panose="02000000000000000000" pitchFamily="2" charset="0"/>
              <a:ea typeface="Roboto" panose="02000000000000000000" pitchFamily="2" charset="0"/>
              <a:cs typeface="Roboto" panose="02000000000000000000" pitchFamily="2" charset="0"/>
            </a:rPr>
            <a:t>Jefferson Votes Materials</a:t>
          </a:r>
        </a:p>
      </dgm:t>
    </dgm:pt>
    <dgm:pt modelId="{F16EEC4D-687F-4F48-9157-3FE71771A82A}" type="parTrans" cxnId="{0060BEB4-23DA-47E6-AD79-264573C5359F}">
      <dgm:prSet/>
      <dgm:spPr/>
      <dgm:t>
        <a:bodyPr/>
        <a:lstStyle/>
        <a:p>
          <a:endParaRPr lang="en-US"/>
        </a:p>
      </dgm:t>
    </dgm:pt>
    <dgm:pt modelId="{BF895903-0843-425B-A77A-97D3754B8635}" type="sibTrans" cxnId="{0060BEB4-23DA-47E6-AD79-264573C5359F}">
      <dgm:prSet/>
      <dgm:spPr/>
      <dgm:t>
        <a:bodyPr/>
        <a:lstStyle/>
        <a:p>
          <a:endParaRPr lang="en-US"/>
        </a:p>
      </dgm:t>
    </dgm:pt>
    <dgm:pt modelId="{11EDB668-69B9-41C9-959F-D254D04183C3}">
      <dgm:prSet custT="1"/>
      <dgm:spPr/>
      <dgm:t>
        <a:bodyPr/>
        <a:lstStyle/>
        <a:p>
          <a:pPr algn="ctr"/>
          <a:r>
            <a:rPr lang="en-US" sz="4400" dirty="0">
              <a:latin typeface="Roboto" panose="02000000000000000000" pitchFamily="2" charset="0"/>
              <a:ea typeface="Roboto" panose="02000000000000000000" pitchFamily="2" charset="0"/>
              <a:cs typeface="Roboto" panose="02000000000000000000" pitchFamily="2" charset="0"/>
            </a:rPr>
            <a:t>Network</a:t>
          </a:r>
        </a:p>
      </dgm:t>
    </dgm:pt>
    <dgm:pt modelId="{5525CBF9-8773-4345-B296-419A4AE23EC1}" type="parTrans" cxnId="{86CEEC90-E153-4081-BD8C-50A68683F0E4}">
      <dgm:prSet/>
      <dgm:spPr/>
      <dgm:t>
        <a:bodyPr/>
        <a:lstStyle/>
        <a:p>
          <a:endParaRPr lang="en-US"/>
        </a:p>
      </dgm:t>
    </dgm:pt>
    <dgm:pt modelId="{870C4FCF-3393-461F-AD70-A13E682F52ED}" type="sibTrans" cxnId="{86CEEC90-E153-4081-BD8C-50A68683F0E4}">
      <dgm:prSet/>
      <dgm:spPr/>
      <dgm:t>
        <a:bodyPr/>
        <a:lstStyle/>
        <a:p>
          <a:endParaRPr lang="en-US"/>
        </a:p>
      </dgm:t>
    </dgm:pt>
    <dgm:pt modelId="{2BB3796D-D389-484D-A6DC-D38899577EB1}">
      <dgm:prSet custT="1"/>
      <dgm:spPr/>
      <dgm:t>
        <a:bodyPr/>
        <a:lstStyle/>
        <a:p>
          <a:pPr algn="ctr"/>
          <a:r>
            <a:rPr lang="en-US" sz="4400" dirty="0">
              <a:latin typeface="Roboto" panose="02000000000000000000" pitchFamily="2" charset="0"/>
              <a:ea typeface="Roboto" panose="02000000000000000000" pitchFamily="2" charset="0"/>
              <a:cs typeface="Roboto" panose="02000000000000000000" pitchFamily="2" charset="0"/>
            </a:rPr>
            <a:t>MVCAF Convenings</a:t>
          </a:r>
        </a:p>
      </dgm:t>
    </dgm:pt>
    <dgm:pt modelId="{DAC893AC-B864-4610-809E-E041B23BD1C9}" type="parTrans" cxnId="{A42D0613-EA20-4635-A49A-816EDB175146}">
      <dgm:prSet/>
      <dgm:spPr/>
      <dgm:t>
        <a:bodyPr/>
        <a:lstStyle/>
        <a:p>
          <a:endParaRPr lang="en-US"/>
        </a:p>
      </dgm:t>
    </dgm:pt>
    <dgm:pt modelId="{B0A52C6D-F025-4ED2-BC29-5E05C30D5190}" type="sibTrans" cxnId="{A42D0613-EA20-4635-A49A-816EDB175146}">
      <dgm:prSet/>
      <dgm:spPr/>
      <dgm:t>
        <a:bodyPr/>
        <a:lstStyle/>
        <a:p>
          <a:endParaRPr lang="en-US"/>
        </a:p>
      </dgm:t>
    </dgm:pt>
    <dgm:pt modelId="{3971D87F-FCB4-44EC-8853-A668EFAD27EA}" type="pres">
      <dgm:prSet presAssocID="{091F5DF3-F5CC-476F-BE49-474E69541E28}" presName="linear" presStyleCnt="0">
        <dgm:presLayoutVars>
          <dgm:animLvl val="lvl"/>
          <dgm:resizeHandles val="exact"/>
        </dgm:presLayoutVars>
      </dgm:prSet>
      <dgm:spPr/>
    </dgm:pt>
    <dgm:pt modelId="{5A18AABB-CD1F-4A11-8878-A538B7AA49E2}" type="pres">
      <dgm:prSet presAssocID="{78112918-0675-4D45-8845-D9E59EDC67ED}" presName="parentText" presStyleLbl="node1" presStyleIdx="0" presStyleCnt="4" custLinFactNeighborY="210">
        <dgm:presLayoutVars>
          <dgm:chMax val="0"/>
          <dgm:bulletEnabled val="1"/>
        </dgm:presLayoutVars>
      </dgm:prSet>
      <dgm:spPr/>
    </dgm:pt>
    <dgm:pt modelId="{901DFC6E-B132-4C72-8BF2-A5A0396BF1F4}" type="pres">
      <dgm:prSet presAssocID="{1AA8A014-0A6D-473A-9A02-4B740D70BB67}" presName="spacer" presStyleCnt="0"/>
      <dgm:spPr/>
    </dgm:pt>
    <dgm:pt modelId="{ED79FA7C-2E2C-4C57-899B-A7ED56327936}" type="pres">
      <dgm:prSet presAssocID="{0A31C09C-A2D2-47DF-8C92-F66B2474A269}" presName="parentText" presStyleLbl="node1" presStyleIdx="1" presStyleCnt="4">
        <dgm:presLayoutVars>
          <dgm:chMax val="0"/>
          <dgm:bulletEnabled val="1"/>
        </dgm:presLayoutVars>
      </dgm:prSet>
      <dgm:spPr/>
    </dgm:pt>
    <dgm:pt modelId="{B6F497BE-F7DD-441B-BE32-577E447FAE9F}" type="pres">
      <dgm:prSet presAssocID="{BF895903-0843-425B-A77A-97D3754B8635}" presName="spacer" presStyleCnt="0"/>
      <dgm:spPr/>
    </dgm:pt>
    <dgm:pt modelId="{8D61A8F3-2DD6-4D78-92CD-E0BA71948A23}" type="pres">
      <dgm:prSet presAssocID="{2BB3796D-D389-484D-A6DC-D38899577EB1}" presName="parentText" presStyleLbl="node1" presStyleIdx="2" presStyleCnt="4">
        <dgm:presLayoutVars>
          <dgm:chMax val="0"/>
          <dgm:bulletEnabled val="1"/>
        </dgm:presLayoutVars>
      </dgm:prSet>
      <dgm:spPr/>
    </dgm:pt>
    <dgm:pt modelId="{4B4E7722-5F11-45F2-9381-C6018B135910}" type="pres">
      <dgm:prSet presAssocID="{B0A52C6D-F025-4ED2-BC29-5E05C30D5190}" presName="spacer" presStyleCnt="0"/>
      <dgm:spPr/>
    </dgm:pt>
    <dgm:pt modelId="{1AE0DEB0-9266-4FC4-B533-F95F803BCC82}" type="pres">
      <dgm:prSet presAssocID="{11EDB668-69B9-41C9-959F-D254D04183C3}" presName="parentText" presStyleLbl="node1" presStyleIdx="3" presStyleCnt="4">
        <dgm:presLayoutVars>
          <dgm:chMax val="0"/>
          <dgm:bulletEnabled val="1"/>
        </dgm:presLayoutVars>
      </dgm:prSet>
      <dgm:spPr/>
    </dgm:pt>
  </dgm:ptLst>
  <dgm:cxnLst>
    <dgm:cxn modelId="{3B925206-86B5-4228-B2DB-771642986DD5}" srcId="{091F5DF3-F5CC-476F-BE49-474E69541E28}" destId="{78112918-0675-4D45-8845-D9E59EDC67ED}" srcOrd="0" destOrd="0" parTransId="{BD212A58-0776-44E4-B5DB-E1FB94DBD937}" sibTransId="{1AA8A014-0A6D-473A-9A02-4B740D70BB67}"/>
    <dgm:cxn modelId="{A42D0613-EA20-4635-A49A-816EDB175146}" srcId="{091F5DF3-F5CC-476F-BE49-474E69541E28}" destId="{2BB3796D-D389-484D-A6DC-D38899577EB1}" srcOrd="2" destOrd="0" parTransId="{DAC893AC-B864-4610-809E-E041B23BD1C9}" sibTransId="{B0A52C6D-F025-4ED2-BC29-5E05C30D5190}"/>
    <dgm:cxn modelId="{2DBEBA2F-7636-4DD9-9311-8FBA0768AAD1}" type="presOf" srcId="{11EDB668-69B9-41C9-959F-D254D04183C3}" destId="{1AE0DEB0-9266-4FC4-B533-F95F803BCC82}" srcOrd="0" destOrd="0" presId="urn:microsoft.com/office/officeart/2005/8/layout/vList2"/>
    <dgm:cxn modelId="{6A707B7D-1632-4D43-91F8-3FDD08CBB329}" type="presOf" srcId="{2BB3796D-D389-484D-A6DC-D38899577EB1}" destId="{8D61A8F3-2DD6-4D78-92CD-E0BA71948A23}" srcOrd="0" destOrd="0" presId="urn:microsoft.com/office/officeart/2005/8/layout/vList2"/>
    <dgm:cxn modelId="{86CEEC90-E153-4081-BD8C-50A68683F0E4}" srcId="{091F5DF3-F5CC-476F-BE49-474E69541E28}" destId="{11EDB668-69B9-41C9-959F-D254D04183C3}" srcOrd="3" destOrd="0" parTransId="{5525CBF9-8773-4345-B296-419A4AE23EC1}" sibTransId="{870C4FCF-3393-461F-AD70-A13E682F52ED}"/>
    <dgm:cxn modelId="{0060BEB4-23DA-47E6-AD79-264573C5359F}" srcId="{091F5DF3-F5CC-476F-BE49-474E69541E28}" destId="{0A31C09C-A2D2-47DF-8C92-F66B2474A269}" srcOrd="1" destOrd="0" parTransId="{F16EEC4D-687F-4F48-9157-3FE71771A82A}" sibTransId="{BF895903-0843-425B-A77A-97D3754B8635}"/>
    <dgm:cxn modelId="{5A6655B6-8715-4B1B-8862-5873EEB01829}" type="presOf" srcId="{091F5DF3-F5CC-476F-BE49-474E69541E28}" destId="{3971D87F-FCB4-44EC-8853-A668EFAD27EA}" srcOrd="0" destOrd="0" presId="urn:microsoft.com/office/officeart/2005/8/layout/vList2"/>
    <dgm:cxn modelId="{BAF483F6-3984-41B3-A967-8D26F5AFB431}" type="presOf" srcId="{0A31C09C-A2D2-47DF-8C92-F66B2474A269}" destId="{ED79FA7C-2E2C-4C57-899B-A7ED56327936}" srcOrd="0" destOrd="0" presId="urn:microsoft.com/office/officeart/2005/8/layout/vList2"/>
    <dgm:cxn modelId="{A8FD0EF8-892B-49AC-9A4D-F91EE0979DD9}" type="presOf" srcId="{78112918-0675-4D45-8845-D9E59EDC67ED}" destId="{5A18AABB-CD1F-4A11-8878-A538B7AA49E2}" srcOrd="0" destOrd="0" presId="urn:microsoft.com/office/officeart/2005/8/layout/vList2"/>
    <dgm:cxn modelId="{54361410-C371-4AFD-8DC0-F4CD1A5D14C2}" type="presParOf" srcId="{3971D87F-FCB4-44EC-8853-A668EFAD27EA}" destId="{5A18AABB-CD1F-4A11-8878-A538B7AA49E2}" srcOrd="0" destOrd="0" presId="urn:microsoft.com/office/officeart/2005/8/layout/vList2"/>
    <dgm:cxn modelId="{4EE8EC72-E699-4E6F-868E-A705E2DAF4BE}" type="presParOf" srcId="{3971D87F-FCB4-44EC-8853-A668EFAD27EA}" destId="{901DFC6E-B132-4C72-8BF2-A5A0396BF1F4}" srcOrd="1" destOrd="0" presId="urn:microsoft.com/office/officeart/2005/8/layout/vList2"/>
    <dgm:cxn modelId="{547F69A0-79B6-4B6E-AC7B-C1375D9B07AB}" type="presParOf" srcId="{3971D87F-FCB4-44EC-8853-A668EFAD27EA}" destId="{ED79FA7C-2E2C-4C57-899B-A7ED56327936}" srcOrd="2" destOrd="0" presId="urn:microsoft.com/office/officeart/2005/8/layout/vList2"/>
    <dgm:cxn modelId="{32E1C7F8-6A7C-4AF5-8C16-CEC07FAE7599}" type="presParOf" srcId="{3971D87F-FCB4-44EC-8853-A668EFAD27EA}" destId="{B6F497BE-F7DD-441B-BE32-577E447FAE9F}" srcOrd="3" destOrd="0" presId="urn:microsoft.com/office/officeart/2005/8/layout/vList2"/>
    <dgm:cxn modelId="{517638A5-94B6-4847-B0D8-9490534CF6A5}" type="presParOf" srcId="{3971D87F-FCB4-44EC-8853-A668EFAD27EA}" destId="{8D61A8F3-2DD6-4D78-92CD-E0BA71948A23}" srcOrd="4" destOrd="0" presId="urn:microsoft.com/office/officeart/2005/8/layout/vList2"/>
    <dgm:cxn modelId="{17F74336-85AA-4756-8568-AD693A69F312}" type="presParOf" srcId="{3971D87F-FCB4-44EC-8853-A668EFAD27EA}" destId="{4B4E7722-5F11-45F2-9381-C6018B135910}" srcOrd="5" destOrd="0" presId="urn:microsoft.com/office/officeart/2005/8/layout/vList2"/>
    <dgm:cxn modelId="{38101FE7-8806-4AE4-8EE2-5A6DEF17D6A9}" type="presParOf" srcId="{3971D87F-FCB4-44EC-8853-A668EFAD27EA}" destId="{1AE0DEB0-9266-4FC4-B533-F95F803BCC8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5E36E48-EDA9-4346-B108-889C421C8C22}"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36D34706-CB06-4026-B73A-80A1AB931A57}">
      <dgm:prSet custT="1"/>
      <dgm:spPr/>
      <dgm:t>
        <a:bodyPr/>
        <a:lstStyle/>
        <a:p>
          <a:pPr algn="ctr"/>
          <a:r>
            <a:rPr lang="en-US" sz="4400" b="1" dirty="0">
              <a:latin typeface="Roboto" panose="02000000000000000000" pitchFamily="2" charset="0"/>
              <a:ea typeface="Roboto" panose="02000000000000000000" pitchFamily="2" charset="0"/>
              <a:cs typeface="Roboto" panose="02000000000000000000" pitchFamily="2" charset="0"/>
            </a:rPr>
            <a:t>Thank you for sharing your time, passion and insights with us!</a:t>
          </a:r>
          <a:endParaRPr lang="en-US" sz="4400" dirty="0">
            <a:latin typeface="Roboto" panose="02000000000000000000" pitchFamily="2" charset="0"/>
            <a:ea typeface="Roboto" panose="02000000000000000000" pitchFamily="2" charset="0"/>
            <a:cs typeface="Roboto" panose="02000000000000000000" pitchFamily="2" charset="0"/>
          </a:endParaRPr>
        </a:p>
      </dgm:t>
    </dgm:pt>
    <dgm:pt modelId="{F26B8E69-6F2B-4D98-8DD5-AA1EF98B9284}" type="parTrans" cxnId="{152D6714-BEB7-477E-9CA8-083AAE225F5E}">
      <dgm:prSet/>
      <dgm:spPr/>
      <dgm:t>
        <a:bodyPr/>
        <a:lstStyle/>
        <a:p>
          <a:endParaRPr lang="en-US"/>
        </a:p>
      </dgm:t>
    </dgm:pt>
    <dgm:pt modelId="{281B7EC6-059D-4D70-83C4-07ADB7B5FB72}" type="sibTrans" cxnId="{152D6714-BEB7-477E-9CA8-083AAE225F5E}">
      <dgm:prSet/>
      <dgm:spPr/>
      <dgm:t>
        <a:bodyPr/>
        <a:lstStyle/>
        <a:p>
          <a:endParaRPr lang="en-US"/>
        </a:p>
      </dgm:t>
    </dgm:pt>
    <dgm:pt modelId="{483BAE93-EB1A-40A2-AEA5-43E8297C9D98}" type="pres">
      <dgm:prSet presAssocID="{35E36E48-EDA9-4346-B108-889C421C8C22}" presName="linear" presStyleCnt="0">
        <dgm:presLayoutVars>
          <dgm:animLvl val="lvl"/>
          <dgm:resizeHandles val="exact"/>
        </dgm:presLayoutVars>
      </dgm:prSet>
      <dgm:spPr/>
    </dgm:pt>
    <dgm:pt modelId="{80891B77-AF08-4077-B715-15B97A45BE5C}" type="pres">
      <dgm:prSet presAssocID="{36D34706-CB06-4026-B73A-80A1AB931A57}" presName="parentText" presStyleLbl="node1" presStyleIdx="0" presStyleCnt="1">
        <dgm:presLayoutVars>
          <dgm:chMax val="0"/>
          <dgm:bulletEnabled val="1"/>
        </dgm:presLayoutVars>
      </dgm:prSet>
      <dgm:spPr/>
    </dgm:pt>
  </dgm:ptLst>
  <dgm:cxnLst>
    <dgm:cxn modelId="{152D6714-BEB7-477E-9CA8-083AAE225F5E}" srcId="{35E36E48-EDA9-4346-B108-889C421C8C22}" destId="{36D34706-CB06-4026-B73A-80A1AB931A57}" srcOrd="0" destOrd="0" parTransId="{F26B8E69-6F2B-4D98-8DD5-AA1EF98B9284}" sibTransId="{281B7EC6-059D-4D70-83C4-07ADB7B5FB72}"/>
    <dgm:cxn modelId="{B69B9080-0505-442E-867C-17420E554B32}" type="presOf" srcId="{35E36E48-EDA9-4346-B108-889C421C8C22}" destId="{483BAE93-EB1A-40A2-AEA5-43E8297C9D98}" srcOrd="0" destOrd="0" presId="urn:microsoft.com/office/officeart/2005/8/layout/vList2"/>
    <dgm:cxn modelId="{8E4E1CC7-A6E8-4B2F-A701-296F7A9665A7}" type="presOf" srcId="{36D34706-CB06-4026-B73A-80A1AB931A57}" destId="{80891B77-AF08-4077-B715-15B97A45BE5C}" srcOrd="0" destOrd="0" presId="urn:microsoft.com/office/officeart/2005/8/layout/vList2"/>
    <dgm:cxn modelId="{34293E1C-B322-49D6-A697-A96B8C87BFC1}" type="presParOf" srcId="{483BAE93-EB1A-40A2-AEA5-43E8297C9D98}" destId="{80891B77-AF08-4077-B715-15B97A45BE5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86B1C8-2C8A-4AE7-ACF7-66671206F19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C7DC82E-E8E8-4718-934D-A67648016A2B}">
      <dgm:prSet phldrT="[Text]" custT="1"/>
      <dgm:spPr>
        <a:solidFill>
          <a:schemeClr val="accent2"/>
        </a:solidFill>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Grantmaking</a:t>
          </a:r>
        </a:p>
      </dgm:t>
    </dgm:pt>
    <dgm:pt modelId="{A594E12E-8D8F-4E75-9016-464325EB58B1}" type="parTrans" cxnId="{03B7909D-CF58-4038-9649-6B8D96CEDC40}">
      <dgm:prSet/>
      <dgm:spPr/>
      <dgm:t>
        <a:bodyPr/>
        <a:lstStyle/>
        <a:p>
          <a:endParaRPr lang="en-US"/>
        </a:p>
      </dgm:t>
    </dgm:pt>
    <dgm:pt modelId="{947FE843-65EB-4406-844C-D13339A3A581}" type="sibTrans" cxnId="{03B7909D-CF58-4038-9649-6B8D96CEDC40}">
      <dgm:prSet/>
      <dgm:spPr/>
      <dgm:t>
        <a:bodyPr/>
        <a:lstStyle/>
        <a:p>
          <a:endParaRPr lang="en-US"/>
        </a:p>
      </dgm:t>
    </dgm:pt>
    <dgm:pt modelId="{11CBED0D-EB5F-4AFF-B5D1-8F61449EA063}">
      <dgm:prSet phldrT="[Text]" custT="1"/>
      <dgm:spPr>
        <a:solidFill>
          <a:schemeClr val="accent6"/>
        </a:solidFill>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Community Engagement</a:t>
          </a:r>
        </a:p>
      </dgm:t>
    </dgm:pt>
    <dgm:pt modelId="{4E814759-D591-43A5-A1A0-248511736E30}" type="parTrans" cxnId="{F6C77CC3-99FC-43C7-954C-41507A70110C}">
      <dgm:prSet/>
      <dgm:spPr/>
      <dgm:t>
        <a:bodyPr/>
        <a:lstStyle/>
        <a:p>
          <a:endParaRPr lang="en-US"/>
        </a:p>
      </dgm:t>
    </dgm:pt>
    <dgm:pt modelId="{E61141E3-6F84-47D2-8DC5-7DEB5DF5F9F0}" type="sibTrans" cxnId="{F6C77CC3-99FC-43C7-954C-41507A70110C}">
      <dgm:prSet/>
      <dgm:spPr/>
      <dgm:t>
        <a:bodyPr/>
        <a:lstStyle/>
        <a:p>
          <a:endParaRPr lang="en-US"/>
        </a:p>
      </dgm:t>
    </dgm:pt>
    <dgm:pt modelId="{63ADD321-54EB-4997-8821-161C95151490}">
      <dgm:prSet phldrT="[Text]" custT="1"/>
      <dgm:spPr>
        <a:solidFill>
          <a:schemeClr val="accent5"/>
        </a:solidFill>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Community-Driven Research</a:t>
          </a:r>
        </a:p>
      </dgm:t>
    </dgm:pt>
    <dgm:pt modelId="{E53DE318-AE01-48C4-95BB-2C9C081C6456}" type="parTrans" cxnId="{3ABECAEA-0861-475F-8E5F-8437950E51D4}">
      <dgm:prSet/>
      <dgm:spPr/>
      <dgm:t>
        <a:bodyPr/>
        <a:lstStyle/>
        <a:p>
          <a:endParaRPr lang="en-US"/>
        </a:p>
      </dgm:t>
    </dgm:pt>
    <dgm:pt modelId="{AD6F61AF-98E2-4922-8884-7FF27AF9479A}" type="sibTrans" cxnId="{3ABECAEA-0861-475F-8E5F-8437950E51D4}">
      <dgm:prSet/>
      <dgm:spPr/>
      <dgm:t>
        <a:bodyPr/>
        <a:lstStyle/>
        <a:p>
          <a:endParaRPr lang="en-US"/>
        </a:p>
      </dgm:t>
    </dgm:pt>
    <dgm:pt modelId="{FA35CED8-E2C1-472E-9A11-0A066864CB5D}" type="pres">
      <dgm:prSet presAssocID="{7C86B1C8-2C8A-4AE7-ACF7-66671206F196}" presName="cycle" presStyleCnt="0">
        <dgm:presLayoutVars>
          <dgm:dir/>
          <dgm:resizeHandles val="exact"/>
        </dgm:presLayoutVars>
      </dgm:prSet>
      <dgm:spPr/>
    </dgm:pt>
    <dgm:pt modelId="{9DF6CE2A-7D43-45B8-8089-776BB016FE16}" type="pres">
      <dgm:prSet presAssocID="{9C7DC82E-E8E8-4718-934D-A67648016A2B}" presName="node" presStyleLbl="node1" presStyleIdx="0" presStyleCnt="3" custScaleX="130872">
        <dgm:presLayoutVars>
          <dgm:bulletEnabled val="1"/>
        </dgm:presLayoutVars>
      </dgm:prSet>
      <dgm:spPr/>
    </dgm:pt>
    <dgm:pt modelId="{1A66D89D-4C28-44B0-A5BC-562C00E00D69}" type="pres">
      <dgm:prSet presAssocID="{947FE843-65EB-4406-844C-D13339A3A581}" presName="sibTrans" presStyleLbl="sibTrans2D1" presStyleIdx="0" presStyleCnt="3"/>
      <dgm:spPr/>
    </dgm:pt>
    <dgm:pt modelId="{A768D0D2-732D-435C-9087-98536773F8B2}" type="pres">
      <dgm:prSet presAssocID="{947FE843-65EB-4406-844C-D13339A3A581}" presName="connectorText" presStyleLbl="sibTrans2D1" presStyleIdx="0" presStyleCnt="3"/>
      <dgm:spPr/>
    </dgm:pt>
    <dgm:pt modelId="{88010CA0-3BF0-486A-9E7A-BA4200FC9DD6}" type="pres">
      <dgm:prSet presAssocID="{11CBED0D-EB5F-4AFF-B5D1-8F61449EA063}" presName="node" presStyleLbl="node1" presStyleIdx="1" presStyleCnt="3" custScaleX="130872" custRadScaleRad="114801" custRadScaleInc="-7647">
        <dgm:presLayoutVars>
          <dgm:bulletEnabled val="1"/>
        </dgm:presLayoutVars>
      </dgm:prSet>
      <dgm:spPr/>
    </dgm:pt>
    <dgm:pt modelId="{22A03E42-C0C9-428C-8757-433FAB446586}" type="pres">
      <dgm:prSet presAssocID="{E61141E3-6F84-47D2-8DC5-7DEB5DF5F9F0}" presName="sibTrans" presStyleLbl="sibTrans2D1" presStyleIdx="1" presStyleCnt="3"/>
      <dgm:spPr/>
    </dgm:pt>
    <dgm:pt modelId="{8FC17FCB-DA05-48B7-AD80-8E00F6A5229A}" type="pres">
      <dgm:prSet presAssocID="{E61141E3-6F84-47D2-8DC5-7DEB5DF5F9F0}" presName="connectorText" presStyleLbl="sibTrans2D1" presStyleIdx="1" presStyleCnt="3"/>
      <dgm:spPr/>
    </dgm:pt>
    <dgm:pt modelId="{F000214F-C823-43E7-AB06-C6EEF67D98C4}" type="pres">
      <dgm:prSet presAssocID="{63ADD321-54EB-4997-8821-161C95151490}" presName="node" presStyleLbl="node1" presStyleIdx="2" presStyleCnt="3" custScaleX="130872" custRadScaleRad="109319" custRadScaleInc="5359">
        <dgm:presLayoutVars>
          <dgm:bulletEnabled val="1"/>
        </dgm:presLayoutVars>
      </dgm:prSet>
      <dgm:spPr/>
    </dgm:pt>
    <dgm:pt modelId="{5F84AD08-CA50-4874-BFAC-3B239F58EA04}" type="pres">
      <dgm:prSet presAssocID="{AD6F61AF-98E2-4922-8884-7FF27AF9479A}" presName="sibTrans" presStyleLbl="sibTrans2D1" presStyleIdx="2" presStyleCnt="3"/>
      <dgm:spPr/>
    </dgm:pt>
    <dgm:pt modelId="{81707C42-0A0D-4D8E-B337-7A330CFCA547}" type="pres">
      <dgm:prSet presAssocID="{AD6F61AF-98E2-4922-8884-7FF27AF9479A}" presName="connectorText" presStyleLbl="sibTrans2D1" presStyleIdx="2" presStyleCnt="3"/>
      <dgm:spPr/>
    </dgm:pt>
  </dgm:ptLst>
  <dgm:cxnLst>
    <dgm:cxn modelId="{844A045F-B31F-4AB6-95B4-C546DC81667A}" type="presOf" srcId="{E61141E3-6F84-47D2-8DC5-7DEB5DF5F9F0}" destId="{8FC17FCB-DA05-48B7-AD80-8E00F6A5229A}" srcOrd="1" destOrd="0" presId="urn:microsoft.com/office/officeart/2005/8/layout/cycle2"/>
    <dgm:cxn modelId="{81B7F562-AF28-4DBC-B8E7-999DCD984E0B}" type="presOf" srcId="{947FE843-65EB-4406-844C-D13339A3A581}" destId="{A768D0D2-732D-435C-9087-98536773F8B2}" srcOrd="1" destOrd="0" presId="urn:microsoft.com/office/officeart/2005/8/layout/cycle2"/>
    <dgm:cxn modelId="{F2DE6C6C-D7A7-43C7-A9C3-0843487E7FD5}" type="presOf" srcId="{7C86B1C8-2C8A-4AE7-ACF7-66671206F196}" destId="{FA35CED8-E2C1-472E-9A11-0A066864CB5D}" srcOrd="0" destOrd="0" presId="urn:microsoft.com/office/officeart/2005/8/layout/cycle2"/>
    <dgm:cxn modelId="{7C22464D-9CD0-41C2-B12A-B71267C0D727}" type="presOf" srcId="{947FE843-65EB-4406-844C-D13339A3A581}" destId="{1A66D89D-4C28-44B0-A5BC-562C00E00D69}" srcOrd="0" destOrd="0" presId="urn:microsoft.com/office/officeart/2005/8/layout/cycle2"/>
    <dgm:cxn modelId="{3167BD5A-F853-4092-88D8-2E3249884182}" type="presOf" srcId="{9C7DC82E-E8E8-4718-934D-A67648016A2B}" destId="{9DF6CE2A-7D43-45B8-8089-776BB016FE16}" srcOrd="0" destOrd="0" presId="urn:microsoft.com/office/officeart/2005/8/layout/cycle2"/>
    <dgm:cxn modelId="{808F1C85-C70E-4A0A-A37A-4C5E5D809882}" type="presOf" srcId="{AD6F61AF-98E2-4922-8884-7FF27AF9479A}" destId="{5F84AD08-CA50-4874-BFAC-3B239F58EA04}" srcOrd="0" destOrd="0" presId="urn:microsoft.com/office/officeart/2005/8/layout/cycle2"/>
    <dgm:cxn modelId="{03B7909D-CF58-4038-9649-6B8D96CEDC40}" srcId="{7C86B1C8-2C8A-4AE7-ACF7-66671206F196}" destId="{9C7DC82E-E8E8-4718-934D-A67648016A2B}" srcOrd="0" destOrd="0" parTransId="{A594E12E-8D8F-4E75-9016-464325EB58B1}" sibTransId="{947FE843-65EB-4406-844C-D13339A3A581}"/>
    <dgm:cxn modelId="{F6C77CC3-99FC-43C7-954C-41507A70110C}" srcId="{7C86B1C8-2C8A-4AE7-ACF7-66671206F196}" destId="{11CBED0D-EB5F-4AFF-B5D1-8F61449EA063}" srcOrd="1" destOrd="0" parTransId="{4E814759-D591-43A5-A1A0-248511736E30}" sibTransId="{E61141E3-6F84-47D2-8DC5-7DEB5DF5F9F0}"/>
    <dgm:cxn modelId="{D9A973CF-5F70-49F6-9AB6-99731698A5A8}" type="presOf" srcId="{11CBED0D-EB5F-4AFF-B5D1-8F61449EA063}" destId="{88010CA0-3BF0-486A-9E7A-BA4200FC9DD6}" srcOrd="0" destOrd="0" presId="urn:microsoft.com/office/officeart/2005/8/layout/cycle2"/>
    <dgm:cxn modelId="{3ABECAEA-0861-475F-8E5F-8437950E51D4}" srcId="{7C86B1C8-2C8A-4AE7-ACF7-66671206F196}" destId="{63ADD321-54EB-4997-8821-161C95151490}" srcOrd="2" destOrd="0" parTransId="{E53DE318-AE01-48C4-95BB-2C9C081C6456}" sibTransId="{AD6F61AF-98E2-4922-8884-7FF27AF9479A}"/>
    <dgm:cxn modelId="{3ED80DED-3FA1-4074-98CC-6DAD40A6A932}" type="presOf" srcId="{AD6F61AF-98E2-4922-8884-7FF27AF9479A}" destId="{81707C42-0A0D-4D8E-B337-7A330CFCA547}" srcOrd="1" destOrd="0" presId="urn:microsoft.com/office/officeart/2005/8/layout/cycle2"/>
    <dgm:cxn modelId="{D805D7F5-BC79-4E3A-9287-97C0202DBC93}" type="presOf" srcId="{63ADD321-54EB-4997-8821-161C95151490}" destId="{F000214F-C823-43E7-AB06-C6EEF67D98C4}" srcOrd="0" destOrd="0" presId="urn:microsoft.com/office/officeart/2005/8/layout/cycle2"/>
    <dgm:cxn modelId="{6FFC05FB-168D-4301-8F92-C18D163E8FEB}" type="presOf" srcId="{E61141E3-6F84-47D2-8DC5-7DEB5DF5F9F0}" destId="{22A03E42-C0C9-428C-8757-433FAB446586}" srcOrd="0" destOrd="0" presId="urn:microsoft.com/office/officeart/2005/8/layout/cycle2"/>
    <dgm:cxn modelId="{C64A79E0-21C7-490A-A37B-6456973C9518}" type="presParOf" srcId="{FA35CED8-E2C1-472E-9A11-0A066864CB5D}" destId="{9DF6CE2A-7D43-45B8-8089-776BB016FE16}" srcOrd="0" destOrd="0" presId="urn:microsoft.com/office/officeart/2005/8/layout/cycle2"/>
    <dgm:cxn modelId="{1FC3225E-C499-477E-B4D8-EBA450824113}" type="presParOf" srcId="{FA35CED8-E2C1-472E-9A11-0A066864CB5D}" destId="{1A66D89D-4C28-44B0-A5BC-562C00E00D69}" srcOrd="1" destOrd="0" presId="urn:microsoft.com/office/officeart/2005/8/layout/cycle2"/>
    <dgm:cxn modelId="{A7BA680A-D417-4F21-84A2-7CF0EBA67C38}" type="presParOf" srcId="{1A66D89D-4C28-44B0-A5BC-562C00E00D69}" destId="{A768D0D2-732D-435C-9087-98536773F8B2}" srcOrd="0" destOrd="0" presId="urn:microsoft.com/office/officeart/2005/8/layout/cycle2"/>
    <dgm:cxn modelId="{62AF0FB7-4421-4D12-89B9-C958FAB10130}" type="presParOf" srcId="{FA35CED8-E2C1-472E-9A11-0A066864CB5D}" destId="{88010CA0-3BF0-486A-9E7A-BA4200FC9DD6}" srcOrd="2" destOrd="0" presId="urn:microsoft.com/office/officeart/2005/8/layout/cycle2"/>
    <dgm:cxn modelId="{B3AF52F5-9BF4-4791-9973-3FFE27916BC4}" type="presParOf" srcId="{FA35CED8-E2C1-472E-9A11-0A066864CB5D}" destId="{22A03E42-C0C9-428C-8757-433FAB446586}" srcOrd="3" destOrd="0" presId="urn:microsoft.com/office/officeart/2005/8/layout/cycle2"/>
    <dgm:cxn modelId="{5295A289-5388-4ED6-94B4-9C397D737F78}" type="presParOf" srcId="{22A03E42-C0C9-428C-8757-433FAB446586}" destId="{8FC17FCB-DA05-48B7-AD80-8E00F6A5229A}" srcOrd="0" destOrd="0" presId="urn:microsoft.com/office/officeart/2005/8/layout/cycle2"/>
    <dgm:cxn modelId="{B8F3E726-9DC1-4CC2-90E1-B4DCCDB81A25}" type="presParOf" srcId="{FA35CED8-E2C1-472E-9A11-0A066864CB5D}" destId="{F000214F-C823-43E7-AB06-C6EEF67D98C4}" srcOrd="4" destOrd="0" presId="urn:microsoft.com/office/officeart/2005/8/layout/cycle2"/>
    <dgm:cxn modelId="{A41B57AD-7F02-4E09-8138-7BE4059EDEE7}" type="presParOf" srcId="{FA35CED8-E2C1-472E-9A11-0A066864CB5D}" destId="{5F84AD08-CA50-4874-BFAC-3B239F58EA04}" srcOrd="5" destOrd="0" presId="urn:microsoft.com/office/officeart/2005/8/layout/cycle2"/>
    <dgm:cxn modelId="{14F2677A-A7AF-4746-BCA8-DC6DABE453AF}" type="presParOf" srcId="{5F84AD08-CA50-4874-BFAC-3B239F58EA04}" destId="{81707C42-0A0D-4D8E-B337-7A330CFCA54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307A77-9E17-4E2A-B4B3-142910A24E68}"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FD83E172-0EB6-4977-8727-7B5FC865819B}">
      <dgm:prSet custT="1"/>
      <dgm:spPr/>
      <dgm:t>
        <a:bodyPr/>
        <a:lstStyle/>
        <a:p>
          <a:r>
            <a:rPr lang="en-US" sz="2300" b="0" i="0" dirty="0">
              <a:latin typeface="Roboto" panose="02000000000000000000" pitchFamily="2" charset="0"/>
              <a:ea typeface="Roboto" panose="02000000000000000000" pitchFamily="2" charset="0"/>
              <a:cs typeface="Roboto" panose="02000000000000000000" pitchFamily="2" charset="0"/>
            </a:rPr>
            <a:t>Approaching work through an equity lens and inclusivity</a:t>
          </a:r>
          <a:endParaRPr lang="en-US" sz="2300" dirty="0">
            <a:latin typeface="Roboto" panose="02000000000000000000" pitchFamily="2" charset="0"/>
            <a:ea typeface="Roboto" panose="02000000000000000000" pitchFamily="2" charset="0"/>
            <a:cs typeface="Roboto" panose="02000000000000000000" pitchFamily="2" charset="0"/>
          </a:endParaRPr>
        </a:p>
      </dgm:t>
    </dgm:pt>
    <dgm:pt modelId="{EDED31EB-1681-4B04-9B4D-B67EEC175060}" type="parTrans" cxnId="{C158E232-F040-4E03-822F-45F3B1E2C5DC}">
      <dgm:prSet/>
      <dgm:spPr/>
      <dgm:t>
        <a:bodyPr/>
        <a:lstStyle/>
        <a:p>
          <a:endParaRPr lang="en-US"/>
        </a:p>
      </dgm:t>
    </dgm:pt>
    <dgm:pt modelId="{E024B860-8780-4476-B15E-496213725BC8}" type="sibTrans" cxnId="{C158E232-F040-4E03-822F-45F3B1E2C5DC}">
      <dgm:prSet/>
      <dgm:spPr/>
      <dgm:t>
        <a:bodyPr/>
        <a:lstStyle/>
        <a:p>
          <a:endParaRPr lang="en-US"/>
        </a:p>
      </dgm:t>
    </dgm:pt>
    <dgm:pt modelId="{ADBD8817-7204-4B35-9129-F37DFAC34FC9}">
      <dgm:prSet custT="1"/>
      <dgm:spPr/>
      <dgm:t>
        <a:bodyPr/>
        <a:lstStyle/>
        <a:p>
          <a:r>
            <a:rPr lang="en-US" sz="2300" b="0" i="0" dirty="0">
              <a:latin typeface="Roboto" panose="02000000000000000000" pitchFamily="2" charset="0"/>
              <a:ea typeface="Roboto" panose="02000000000000000000" pitchFamily="2" charset="0"/>
              <a:cs typeface="Roboto" panose="02000000000000000000" pitchFamily="2" charset="0"/>
            </a:rPr>
            <a:t>Investing grant resources with effective community partners</a:t>
          </a:r>
          <a:endParaRPr lang="en-US" sz="2300" dirty="0">
            <a:latin typeface="Roboto" panose="02000000000000000000" pitchFamily="2" charset="0"/>
            <a:ea typeface="Roboto" panose="02000000000000000000" pitchFamily="2" charset="0"/>
            <a:cs typeface="Roboto" panose="02000000000000000000" pitchFamily="2" charset="0"/>
          </a:endParaRPr>
        </a:p>
      </dgm:t>
    </dgm:pt>
    <dgm:pt modelId="{331F65DF-43B5-431F-972F-7878BA23F2F4}" type="parTrans" cxnId="{BBF3C4D8-C5B2-4C0D-AFA9-51C59D7D04C6}">
      <dgm:prSet/>
      <dgm:spPr/>
      <dgm:t>
        <a:bodyPr/>
        <a:lstStyle/>
        <a:p>
          <a:endParaRPr lang="en-US"/>
        </a:p>
      </dgm:t>
    </dgm:pt>
    <dgm:pt modelId="{F532B733-A04C-4B18-88E2-E24F42B5B514}" type="sibTrans" cxnId="{BBF3C4D8-C5B2-4C0D-AFA9-51C59D7D04C6}">
      <dgm:prSet/>
      <dgm:spPr/>
      <dgm:t>
        <a:bodyPr/>
        <a:lstStyle/>
        <a:p>
          <a:endParaRPr lang="en-US"/>
        </a:p>
      </dgm:t>
    </dgm:pt>
    <dgm:pt modelId="{F02034B4-02D4-4A83-862E-55284B56DBE3}">
      <dgm:prSet custT="1"/>
      <dgm:spPr/>
      <dgm:t>
        <a:bodyPr/>
        <a:lstStyle/>
        <a:p>
          <a:r>
            <a:rPr lang="en-US" sz="2300" b="0" i="0" dirty="0">
              <a:latin typeface="Roboto" panose="02000000000000000000" pitchFamily="2" charset="0"/>
              <a:ea typeface="Roboto" panose="02000000000000000000" pitchFamily="2" charset="0"/>
              <a:cs typeface="Roboto" panose="02000000000000000000" pitchFamily="2" charset="0"/>
            </a:rPr>
            <a:t>Promoting integrity and transparency with community</a:t>
          </a:r>
          <a:endParaRPr lang="en-US" sz="2300" dirty="0">
            <a:latin typeface="Roboto" panose="02000000000000000000" pitchFamily="2" charset="0"/>
            <a:ea typeface="Roboto" panose="02000000000000000000" pitchFamily="2" charset="0"/>
            <a:cs typeface="Roboto" panose="02000000000000000000" pitchFamily="2" charset="0"/>
          </a:endParaRPr>
        </a:p>
      </dgm:t>
    </dgm:pt>
    <dgm:pt modelId="{23A1E27A-2F42-43C9-B128-A3DE06C4F665}" type="parTrans" cxnId="{8F73B4DA-79CC-428D-8A7A-179842EB6C67}">
      <dgm:prSet/>
      <dgm:spPr/>
      <dgm:t>
        <a:bodyPr/>
        <a:lstStyle/>
        <a:p>
          <a:endParaRPr lang="en-US"/>
        </a:p>
      </dgm:t>
    </dgm:pt>
    <dgm:pt modelId="{EC9FAD15-B6AF-4D6F-8B97-2CCF015EC4D1}" type="sibTrans" cxnId="{8F73B4DA-79CC-428D-8A7A-179842EB6C67}">
      <dgm:prSet/>
      <dgm:spPr/>
      <dgm:t>
        <a:bodyPr/>
        <a:lstStyle/>
        <a:p>
          <a:endParaRPr lang="en-US"/>
        </a:p>
      </dgm:t>
    </dgm:pt>
    <dgm:pt modelId="{CBB6C63A-8170-4C67-B410-F80ADC939889}">
      <dgm:prSet custT="1"/>
      <dgm:spPr/>
      <dgm:t>
        <a:bodyPr/>
        <a:lstStyle/>
        <a:p>
          <a:r>
            <a:rPr lang="en-US" sz="2300" b="0" i="0" dirty="0">
              <a:latin typeface="Roboto" panose="02000000000000000000" pitchFamily="2" charset="0"/>
              <a:ea typeface="Roboto" panose="02000000000000000000" pitchFamily="2" charset="0"/>
              <a:cs typeface="Roboto" panose="02000000000000000000" pitchFamily="2" charset="0"/>
            </a:rPr>
            <a:t>Partnering with organizations and leaders who share our vision</a:t>
          </a:r>
          <a:endParaRPr lang="en-US" sz="2300" dirty="0">
            <a:latin typeface="Roboto" panose="02000000000000000000" pitchFamily="2" charset="0"/>
            <a:ea typeface="Roboto" panose="02000000000000000000" pitchFamily="2" charset="0"/>
            <a:cs typeface="Roboto" panose="02000000000000000000" pitchFamily="2" charset="0"/>
          </a:endParaRPr>
        </a:p>
      </dgm:t>
    </dgm:pt>
    <dgm:pt modelId="{40150E37-3EE1-4575-8409-DED925E83A75}" type="parTrans" cxnId="{15A56A82-2BB6-4327-A5AC-E8F2350BF4C5}">
      <dgm:prSet/>
      <dgm:spPr/>
      <dgm:t>
        <a:bodyPr/>
        <a:lstStyle/>
        <a:p>
          <a:endParaRPr lang="en-US"/>
        </a:p>
      </dgm:t>
    </dgm:pt>
    <dgm:pt modelId="{72822BB5-6FDA-4BB6-8D89-B687E423E73A}" type="sibTrans" cxnId="{15A56A82-2BB6-4327-A5AC-E8F2350BF4C5}">
      <dgm:prSet/>
      <dgm:spPr/>
      <dgm:t>
        <a:bodyPr/>
        <a:lstStyle/>
        <a:p>
          <a:endParaRPr lang="en-US"/>
        </a:p>
      </dgm:t>
    </dgm:pt>
    <dgm:pt modelId="{D29539D9-0252-40C7-A4ED-1D1133ECC4D2}">
      <dgm:prSet custT="1"/>
      <dgm:spPr/>
      <dgm:t>
        <a:bodyPr/>
        <a:lstStyle/>
        <a:p>
          <a:r>
            <a:rPr lang="en-US" sz="2300" b="0" i="0" dirty="0">
              <a:latin typeface="Roboto" panose="02000000000000000000" pitchFamily="2" charset="0"/>
              <a:ea typeface="Roboto" panose="02000000000000000000" pitchFamily="2" charset="0"/>
              <a:cs typeface="Roboto" panose="02000000000000000000" pitchFamily="2" charset="0"/>
            </a:rPr>
            <a:t>Managing and investing Foundation’s funds</a:t>
          </a:r>
          <a:endParaRPr lang="en-US" sz="2300" dirty="0">
            <a:latin typeface="Roboto" panose="02000000000000000000" pitchFamily="2" charset="0"/>
            <a:ea typeface="Roboto" panose="02000000000000000000" pitchFamily="2" charset="0"/>
            <a:cs typeface="Roboto" panose="02000000000000000000" pitchFamily="2" charset="0"/>
          </a:endParaRPr>
        </a:p>
      </dgm:t>
    </dgm:pt>
    <dgm:pt modelId="{0733E54B-EB18-40F5-9250-055132BCFB00}" type="parTrans" cxnId="{B4E69CD2-1281-4432-A59F-9EB7EF653B4E}">
      <dgm:prSet/>
      <dgm:spPr/>
      <dgm:t>
        <a:bodyPr/>
        <a:lstStyle/>
        <a:p>
          <a:endParaRPr lang="en-US"/>
        </a:p>
      </dgm:t>
    </dgm:pt>
    <dgm:pt modelId="{4D152B66-DF3D-4540-BF10-8660CE7F924F}" type="sibTrans" cxnId="{B4E69CD2-1281-4432-A59F-9EB7EF653B4E}">
      <dgm:prSet/>
      <dgm:spPr/>
      <dgm:t>
        <a:bodyPr/>
        <a:lstStyle/>
        <a:p>
          <a:endParaRPr lang="en-US"/>
        </a:p>
      </dgm:t>
    </dgm:pt>
    <dgm:pt modelId="{AB8CFB4B-4F31-4FC8-889A-1E92B8E35A5B}" type="pres">
      <dgm:prSet presAssocID="{18307A77-9E17-4E2A-B4B3-142910A24E68}" presName="CompostProcess" presStyleCnt="0">
        <dgm:presLayoutVars>
          <dgm:dir/>
          <dgm:resizeHandles val="exact"/>
        </dgm:presLayoutVars>
      </dgm:prSet>
      <dgm:spPr/>
    </dgm:pt>
    <dgm:pt modelId="{2ADF2100-3949-4265-814E-476F3546F817}" type="pres">
      <dgm:prSet presAssocID="{18307A77-9E17-4E2A-B4B3-142910A24E68}" presName="arrow" presStyleLbl="bgShp" presStyleIdx="0" presStyleCnt="1"/>
      <dgm:spPr/>
    </dgm:pt>
    <dgm:pt modelId="{8EE574E0-9713-4785-8B66-459DFD612707}" type="pres">
      <dgm:prSet presAssocID="{18307A77-9E17-4E2A-B4B3-142910A24E68}" presName="linearProcess" presStyleCnt="0"/>
      <dgm:spPr/>
    </dgm:pt>
    <dgm:pt modelId="{94219A50-1845-478E-B664-EFF7ABDCA43E}" type="pres">
      <dgm:prSet presAssocID="{FD83E172-0EB6-4977-8727-7B5FC865819B}" presName="textNode" presStyleLbl="node1" presStyleIdx="0" presStyleCnt="5" custScaleX="108093" custScaleY="167897">
        <dgm:presLayoutVars>
          <dgm:bulletEnabled val="1"/>
        </dgm:presLayoutVars>
      </dgm:prSet>
      <dgm:spPr/>
    </dgm:pt>
    <dgm:pt modelId="{20207AFF-7AF8-454E-8EA1-A95B3F7A87FF}" type="pres">
      <dgm:prSet presAssocID="{E024B860-8780-4476-B15E-496213725BC8}" presName="sibTrans" presStyleCnt="0"/>
      <dgm:spPr/>
    </dgm:pt>
    <dgm:pt modelId="{EE17807D-8171-49B3-ACFA-FE752516D620}" type="pres">
      <dgm:prSet presAssocID="{ADBD8817-7204-4B35-9129-F37DFAC34FC9}" presName="textNode" presStyleLbl="node1" presStyleIdx="1" presStyleCnt="5" custScaleY="167897">
        <dgm:presLayoutVars>
          <dgm:bulletEnabled val="1"/>
        </dgm:presLayoutVars>
      </dgm:prSet>
      <dgm:spPr/>
    </dgm:pt>
    <dgm:pt modelId="{7BA754A5-1FD3-4D67-B8DD-13B6D3FDAE40}" type="pres">
      <dgm:prSet presAssocID="{F532B733-A04C-4B18-88E2-E24F42B5B514}" presName="sibTrans" presStyleCnt="0"/>
      <dgm:spPr/>
    </dgm:pt>
    <dgm:pt modelId="{5FD09600-BD55-4364-A46B-6D569308C3C5}" type="pres">
      <dgm:prSet presAssocID="{F02034B4-02D4-4A83-862E-55284B56DBE3}" presName="textNode" presStyleLbl="node1" presStyleIdx="2" presStyleCnt="5" custScaleX="112463" custScaleY="168854">
        <dgm:presLayoutVars>
          <dgm:bulletEnabled val="1"/>
        </dgm:presLayoutVars>
      </dgm:prSet>
      <dgm:spPr/>
    </dgm:pt>
    <dgm:pt modelId="{64AB9270-7FB2-420F-88BB-9E6FB0706A43}" type="pres">
      <dgm:prSet presAssocID="{EC9FAD15-B6AF-4D6F-8B97-2CCF015EC4D1}" presName="sibTrans" presStyleCnt="0"/>
      <dgm:spPr/>
    </dgm:pt>
    <dgm:pt modelId="{16926B75-40BB-41F6-B8FA-1C35831FF822}" type="pres">
      <dgm:prSet presAssocID="{CBB6C63A-8170-4C67-B410-F80ADC939889}" presName="textNode" presStyleLbl="node1" presStyleIdx="3" presStyleCnt="5" custScaleX="113579" custScaleY="171729">
        <dgm:presLayoutVars>
          <dgm:bulletEnabled val="1"/>
        </dgm:presLayoutVars>
      </dgm:prSet>
      <dgm:spPr/>
    </dgm:pt>
    <dgm:pt modelId="{F211F443-423B-4B39-AE72-98F7FB9E635C}" type="pres">
      <dgm:prSet presAssocID="{72822BB5-6FDA-4BB6-8D89-B687E423E73A}" presName="sibTrans" presStyleCnt="0"/>
      <dgm:spPr/>
    </dgm:pt>
    <dgm:pt modelId="{DD9FE9CA-E3AD-4416-9DDF-EEC71EDF73D4}" type="pres">
      <dgm:prSet presAssocID="{D29539D9-0252-40C7-A4ED-1D1133ECC4D2}" presName="textNode" presStyleLbl="node1" presStyleIdx="4" presStyleCnt="5" custScaleX="109630" custScaleY="173645">
        <dgm:presLayoutVars>
          <dgm:bulletEnabled val="1"/>
        </dgm:presLayoutVars>
      </dgm:prSet>
      <dgm:spPr/>
    </dgm:pt>
  </dgm:ptLst>
  <dgm:cxnLst>
    <dgm:cxn modelId="{746F5002-03FD-41DE-AD18-6FACA69E239E}" type="presOf" srcId="{FD83E172-0EB6-4977-8727-7B5FC865819B}" destId="{94219A50-1845-478E-B664-EFF7ABDCA43E}" srcOrd="0" destOrd="0" presId="urn:microsoft.com/office/officeart/2005/8/layout/hProcess9"/>
    <dgm:cxn modelId="{6C17780C-3B03-45FC-9AAE-E032C4598D64}" type="presOf" srcId="{18307A77-9E17-4E2A-B4B3-142910A24E68}" destId="{AB8CFB4B-4F31-4FC8-889A-1E92B8E35A5B}" srcOrd="0" destOrd="0" presId="urn:microsoft.com/office/officeart/2005/8/layout/hProcess9"/>
    <dgm:cxn modelId="{C158E232-F040-4E03-822F-45F3B1E2C5DC}" srcId="{18307A77-9E17-4E2A-B4B3-142910A24E68}" destId="{FD83E172-0EB6-4977-8727-7B5FC865819B}" srcOrd="0" destOrd="0" parTransId="{EDED31EB-1681-4B04-9B4D-B67EEC175060}" sibTransId="{E024B860-8780-4476-B15E-496213725BC8}"/>
    <dgm:cxn modelId="{0FC38F5E-B5D6-47CA-8A1C-ED725848C24E}" type="presOf" srcId="{F02034B4-02D4-4A83-862E-55284B56DBE3}" destId="{5FD09600-BD55-4364-A46B-6D569308C3C5}" srcOrd="0" destOrd="0" presId="urn:microsoft.com/office/officeart/2005/8/layout/hProcess9"/>
    <dgm:cxn modelId="{A5084C44-BC0F-4160-B1CA-A3EFE5740D89}" type="presOf" srcId="{ADBD8817-7204-4B35-9129-F37DFAC34FC9}" destId="{EE17807D-8171-49B3-ACFA-FE752516D620}" srcOrd="0" destOrd="0" presId="urn:microsoft.com/office/officeart/2005/8/layout/hProcess9"/>
    <dgm:cxn modelId="{BC220C4B-F8AE-4EEB-9EA4-5CD08B1081D2}" type="presOf" srcId="{D29539D9-0252-40C7-A4ED-1D1133ECC4D2}" destId="{DD9FE9CA-E3AD-4416-9DDF-EEC71EDF73D4}" srcOrd="0" destOrd="0" presId="urn:microsoft.com/office/officeart/2005/8/layout/hProcess9"/>
    <dgm:cxn modelId="{15A56A82-2BB6-4327-A5AC-E8F2350BF4C5}" srcId="{18307A77-9E17-4E2A-B4B3-142910A24E68}" destId="{CBB6C63A-8170-4C67-B410-F80ADC939889}" srcOrd="3" destOrd="0" parTransId="{40150E37-3EE1-4575-8409-DED925E83A75}" sibTransId="{72822BB5-6FDA-4BB6-8D89-B687E423E73A}"/>
    <dgm:cxn modelId="{92E4228C-6371-40D5-AE9B-F339853C4C74}" type="presOf" srcId="{CBB6C63A-8170-4C67-B410-F80ADC939889}" destId="{16926B75-40BB-41F6-B8FA-1C35831FF822}" srcOrd="0" destOrd="0" presId="urn:microsoft.com/office/officeart/2005/8/layout/hProcess9"/>
    <dgm:cxn modelId="{B4E69CD2-1281-4432-A59F-9EB7EF653B4E}" srcId="{18307A77-9E17-4E2A-B4B3-142910A24E68}" destId="{D29539D9-0252-40C7-A4ED-1D1133ECC4D2}" srcOrd="4" destOrd="0" parTransId="{0733E54B-EB18-40F5-9250-055132BCFB00}" sibTransId="{4D152B66-DF3D-4540-BF10-8660CE7F924F}"/>
    <dgm:cxn modelId="{BBF3C4D8-C5B2-4C0D-AFA9-51C59D7D04C6}" srcId="{18307A77-9E17-4E2A-B4B3-142910A24E68}" destId="{ADBD8817-7204-4B35-9129-F37DFAC34FC9}" srcOrd="1" destOrd="0" parTransId="{331F65DF-43B5-431F-972F-7878BA23F2F4}" sibTransId="{F532B733-A04C-4B18-88E2-E24F42B5B514}"/>
    <dgm:cxn modelId="{8F73B4DA-79CC-428D-8A7A-179842EB6C67}" srcId="{18307A77-9E17-4E2A-B4B3-142910A24E68}" destId="{F02034B4-02D4-4A83-862E-55284B56DBE3}" srcOrd="2" destOrd="0" parTransId="{23A1E27A-2F42-43C9-B128-A3DE06C4F665}" sibTransId="{EC9FAD15-B6AF-4D6F-8B97-2CCF015EC4D1}"/>
    <dgm:cxn modelId="{E7BFF212-843D-4C7B-936C-E95AF77F5A2A}" type="presParOf" srcId="{AB8CFB4B-4F31-4FC8-889A-1E92B8E35A5B}" destId="{2ADF2100-3949-4265-814E-476F3546F817}" srcOrd="0" destOrd="0" presId="urn:microsoft.com/office/officeart/2005/8/layout/hProcess9"/>
    <dgm:cxn modelId="{ABE244F6-EF46-4C52-9F41-6F22A00B4D6A}" type="presParOf" srcId="{AB8CFB4B-4F31-4FC8-889A-1E92B8E35A5B}" destId="{8EE574E0-9713-4785-8B66-459DFD612707}" srcOrd="1" destOrd="0" presId="urn:microsoft.com/office/officeart/2005/8/layout/hProcess9"/>
    <dgm:cxn modelId="{4E9D733C-E73D-4CE8-A60D-EFB4C7A68CA5}" type="presParOf" srcId="{8EE574E0-9713-4785-8B66-459DFD612707}" destId="{94219A50-1845-478E-B664-EFF7ABDCA43E}" srcOrd="0" destOrd="0" presId="urn:microsoft.com/office/officeart/2005/8/layout/hProcess9"/>
    <dgm:cxn modelId="{8F671015-5C5C-4F4F-8190-AADDD4D7DF18}" type="presParOf" srcId="{8EE574E0-9713-4785-8B66-459DFD612707}" destId="{20207AFF-7AF8-454E-8EA1-A95B3F7A87FF}" srcOrd="1" destOrd="0" presId="urn:microsoft.com/office/officeart/2005/8/layout/hProcess9"/>
    <dgm:cxn modelId="{2E2BB940-26C2-4B25-9D70-E9DD4AB2A34E}" type="presParOf" srcId="{8EE574E0-9713-4785-8B66-459DFD612707}" destId="{EE17807D-8171-49B3-ACFA-FE752516D620}" srcOrd="2" destOrd="0" presId="urn:microsoft.com/office/officeart/2005/8/layout/hProcess9"/>
    <dgm:cxn modelId="{316479F0-2640-4D54-95F3-9179B8BF3F23}" type="presParOf" srcId="{8EE574E0-9713-4785-8B66-459DFD612707}" destId="{7BA754A5-1FD3-4D67-B8DD-13B6D3FDAE40}" srcOrd="3" destOrd="0" presId="urn:microsoft.com/office/officeart/2005/8/layout/hProcess9"/>
    <dgm:cxn modelId="{64EB3EF8-B67F-4F33-AB40-23ACF053EE17}" type="presParOf" srcId="{8EE574E0-9713-4785-8B66-459DFD612707}" destId="{5FD09600-BD55-4364-A46B-6D569308C3C5}" srcOrd="4" destOrd="0" presId="urn:microsoft.com/office/officeart/2005/8/layout/hProcess9"/>
    <dgm:cxn modelId="{82384520-DB35-4643-8E20-32FD7841043D}" type="presParOf" srcId="{8EE574E0-9713-4785-8B66-459DFD612707}" destId="{64AB9270-7FB2-420F-88BB-9E6FB0706A43}" srcOrd="5" destOrd="0" presId="urn:microsoft.com/office/officeart/2005/8/layout/hProcess9"/>
    <dgm:cxn modelId="{31B31207-D1BD-452D-ABF8-6B840B3D4CBA}" type="presParOf" srcId="{8EE574E0-9713-4785-8B66-459DFD612707}" destId="{16926B75-40BB-41F6-B8FA-1C35831FF822}" srcOrd="6" destOrd="0" presId="urn:microsoft.com/office/officeart/2005/8/layout/hProcess9"/>
    <dgm:cxn modelId="{0C1C84A8-ABB0-4110-AC01-341A9F5120C4}" type="presParOf" srcId="{8EE574E0-9713-4785-8B66-459DFD612707}" destId="{F211F443-423B-4B39-AE72-98F7FB9E635C}" srcOrd="7" destOrd="0" presId="urn:microsoft.com/office/officeart/2005/8/layout/hProcess9"/>
    <dgm:cxn modelId="{F90A6CD8-E84C-4C8A-8163-B64A0A7A51AD}" type="presParOf" srcId="{8EE574E0-9713-4785-8B66-459DFD612707}" destId="{DD9FE9CA-E3AD-4416-9DDF-EEC71EDF73D4}"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0FCD24-59B4-4C8F-9C7E-8E6595BA46F3}"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3B1BE660-6943-4BE4-9B1C-3D58DD254DAE}">
      <dgm:prSet custT="1"/>
      <dgm:spPr/>
      <dgm:t>
        <a:bodyPr/>
        <a:lstStyle/>
        <a:p>
          <a:r>
            <a:rPr lang="en-US" sz="2400" b="0" i="0" dirty="0">
              <a:latin typeface="Roboto" panose="02000000000000000000" pitchFamily="2" charset="0"/>
              <a:ea typeface="Roboto" panose="02000000000000000000" pitchFamily="2" charset="0"/>
              <a:cs typeface="Roboto" panose="02000000000000000000" pitchFamily="2" charset="0"/>
            </a:rPr>
            <a:t>Sharing information about community resources and needs</a:t>
          </a:r>
          <a:endParaRPr lang="en-US" sz="2400" dirty="0">
            <a:latin typeface="Roboto" panose="02000000000000000000" pitchFamily="2" charset="0"/>
            <a:ea typeface="Roboto" panose="02000000000000000000" pitchFamily="2" charset="0"/>
            <a:cs typeface="Roboto" panose="02000000000000000000" pitchFamily="2" charset="0"/>
          </a:endParaRPr>
        </a:p>
      </dgm:t>
    </dgm:pt>
    <dgm:pt modelId="{CD56E989-047E-4BDA-ADA8-0ABE27EE945D}" type="parTrans" cxnId="{4900558C-3CFE-4EB4-A7C1-EC6FC220127A}">
      <dgm:prSet/>
      <dgm:spPr/>
      <dgm:t>
        <a:bodyPr/>
        <a:lstStyle/>
        <a:p>
          <a:endParaRPr lang="en-US"/>
        </a:p>
      </dgm:t>
    </dgm:pt>
    <dgm:pt modelId="{D00C1AFE-5CBB-4BAA-9C96-2762300D82BB}" type="sibTrans" cxnId="{4900558C-3CFE-4EB4-A7C1-EC6FC220127A}">
      <dgm:prSet/>
      <dgm:spPr/>
      <dgm:t>
        <a:bodyPr/>
        <a:lstStyle/>
        <a:p>
          <a:endParaRPr lang="en-US"/>
        </a:p>
      </dgm:t>
    </dgm:pt>
    <dgm:pt modelId="{BECCF86C-7C4D-4B3C-A606-773A7A98990F}">
      <dgm:prSet custT="1"/>
      <dgm:spPr/>
      <dgm:t>
        <a:bodyPr/>
        <a:lstStyle/>
        <a:p>
          <a:r>
            <a:rPr lang="en-US" sz="2400" b="0" i="0" dirty="0">
              <a:latin typeface="Roboto" panose="02000000000000000000" pitchFamily="2" charset="0"/>
              <a:ea typeface="Roboto" panose="02000000000000000000" pitchFamily="2" charset="0"/>
              <a:cs typeface="Roboto" panose="02000000000000000000" pitchFamily="2" charset="0"/>
            </a:rPr>
            <a:t>Building the capacity of community groups</a:t>
          </a:r>
          <a:endParaRPr lang="en-US" sz="2400" dirty="0">
            <a:latin typeface="Roboto" panose="02000000000000000000" pitchFamily="2" charset="0"/>
            <a:ea typeface="Roboto" panose="02000000000000000000" pitchFamily="2" charset="0"/>
            <a:cs typeface="Roboto" panose="02000000000000000000" pitchFamily="2" charset="0"/>
          </a:endParaRPr>
        </a:p>
      </dgm:t>
    </dgm:pt>
    <dgm:pt modelId="{A8DEAA5F-A9C9-42AF-91C0-F05B1FAD50B6}" type="parTrans" cxnId="{1DAA1767-2AB0-40E3-AD86-0483B36E30CA}">
      <dgm:prSet/>
      <dgm:spPr/>
      <dgm:t>
        <a:bodyPr/>
        <a:lstStyle/>
        <a:p>
          <a:endParaRPr lang="en-US"/>
        </a:p>
      </dgm:t>
    </dgm:pt>
    <dgm:pt modelId="{F383ED79-9A77-4A11-A394-93FB38E73668}" type="sibTrans" cxnId="{1DAA1767-2AB0-40E3-AD86-0483B36E30CA}">
      <dgm:prSet/>
      <dgm:spPr/>
      <dgm:t>
        <a:bodyPr/>
        <a:lstStyle/>
        <a:p>
          <a:endParaRPr lang="en-US"/>
        </a:p>
      </dgm:t>
    </dgm:pt>
    <dgm:pt modelId="{574F070D-3441-4DB1-8E42-AF206BC8912A}">
      <dgm:prSet custT="1"/>
      <dgm:spPr/>
      <dgm:t>
        <a:bodyPr/>
        <a:lstStyle/>
        <a:p>
          <a:r>
            <a:rPr lang="en-US" sz="2400" b="0" i="0" dirty="0">
              <a:latin typeface="Roboto" panose="02000000000000000000" pitchFamily="2" charset="0"/>
              <a:ea typeface="Roboto" panose="02000000000000000000" pitchFamily="2" charset="0"/>
              <a:cs typeface="Roboto" panose="02000000000000000000" pitchFamily="2" charset="0"/>
            </a:rPr>
            <a:t>Supporting AHN Jefferson Hospital by focusing on the social determinants of health</a:t>
          </a:r>
          <a:endParaRPr lang="en-US" sz="2400" dirty="0">
            <a:latin typeface="Roboto" panose="02000000000000000000" pitchFamily="2" charset="0"/>
            <a:ea typeface="Roboto" panose="02000000000000000000" pitchFamily="2" charset="0"/>
            <a:cs typeface="Roboto" panose="02000000000000000000" pitchFamily="2" charset="0"/>
          </a:endParaRPr>
        </a:p>
      </dgm:t>
    </dgm:pt>
    <dgm:pt modelId="{75E5D0B0-7D0B-442C-A49F-05BBD6E5F563}" type="parTrans" cxnId="{335A5AD0-5B3A-4E81-BF57-D365A059BAD7}">
      <dgm:prSet/>
      <dgm:spPr/>
      <dgm:t>
        <a:bodyPr/>
        <a:lstStyle/>
        <a:p>
          <a:endParaRPr lang="en-US"/>
        </a:p>
      </dgm:t>
    </dgm:pt>
    <dgm:pt modelId="{6623BA53-C260-497E-ABD4-ABF3BEDE78A2}" type="sibTrans" cxnId="{335A5AD0-5B3A-4E81-BF57-D365A059BAD7}">
      <dgm:prSet/>
      <dgm:spPr/>
      <dgm:t>
        <a:bodyPr/>
        <a:lstStyle/>
        <a:p>
          <a:endParaRPr lang="en-US"/>
        </a:p>
      </dgm:t>
    </dgm:pt>
    <dgm:pt modelId="{741DBC46-A3A0-4CEE-9B3F-0D24ADB08393}">
      <dgm:prSet custT="1"/>
      <dgm:spPr/>
      <dgm:t>
        <a:bodyPr/>
        <a:lstStyle/>
        <a:p>
          <a:r>
            <a:rPr lang="en-US" sz="2400" b="0" i="0" dirty="0">
              <a:latin typeface="Roboto" panose="02000000000000000000" pitchFamily="2" charset="0"/>
              <a:ea typeface="Roboto" panose="02000000000000000000" pitchFamily="2" charset="0"/>
              <a:cs typeface="Roboto" panose="02000000000000000000" pitchFamily="2" charset="0"/>
            </a:rPr>
            <a:t>Supporting the development of programs that demonstrate promising practices</a:t>
          </a:r>
          <a:endParaRPr lang="en-US" sz="2400" dirty="0">
            <a:latin typeface="Roboto" panose="02000000000000000000" pitchFamily="2" charset="0"/>
            <a:ea typeface="Roboto" panose="02000000000000000000" pitchFamily="2" charset="0"/>
            <a:cs typeface="Roboto" panose="02000000000000000000" pitchFamily="2" charset="0"/>
          </a:endParaRPr>
        </a:p>
      </dgm:t>
    </dgm:pt>
    <dgm:pt modelId="{2829191E-E3A3-4913-BC53-CB9FC5E568D5}" type="sibTrans" cxnId="{DAB93606-C5AE-454A-BD4D-F205CCD5A371}">
      <dgm:prSet/>
      <dgm:spPr/>
      <dgm:t>
        <a:bodyPr/>
        <a:lstStyle/>
        <a:p>
          <a:endParaRPr lang="en-US"/>
        </a:p>
      </dgm:t>
    </dgm:pt>
    <dgm:pt modelId="{20D840C4-E688-42DF-AA44-909182EF091C}" type="parTrans" cxnId="{DAB93606-C5AE-454A-BD4D-F205CCD5A371}">
      <dgm:prSet/>
      <dgm:spPr/>
      <dgm:t>
        <a:bodyPr/>
        <a:lstStyle/>
        <a:p>
          <a:endParaRPr lang="en-US"/>
        </a:p>
      </dgm:t>
    </dgm:pt>
    <dgm:pt modelId="{8F44C906-58EF-4425-8E2D-FF1BBE254B63}" type="pres">
      <dgm:prSet presAssocID="{B70FCD24-59B4-4C8F-9C7E-8E6595BA46F3}" presName="CompostProcess" presStyleCnt="0">
        <dgm:presLayoutVars>
          <dgm:dir/>
          <dgm:resizeHandles val="exact"/>
        </dgm:presLayoutVars>
      </dgm:prSet>
      <dgm:spPr/>
    </dgm:pt>
    <dgm:pt modelId="{E7046B61-3BE9-46D0-8FCF-569F5FB45792}" type="pres">
      <dgm:prSet presAssocID="{B70FCD24-59B4-4C8F-9C7E-8E6595BA46F3}" presName="arrow" presStyleLbl="bgShp" presStyleIdx="0" presStyleCnt="1"/>
      <dgm:spPr/>
    </dgm:pt>
    <dgm:pt modelId="{9FA14255-C866-4502-82A8-180DD31DC181}" type="pres">
      <dgm:prSet presAssocID="{B70FCD24-59B4-4C8F-9C7E-8E6595BA46F3}" presName="linearProcess" presStyleCnt="0"/>
      <dgm:spPr/>
    </dgm:pt>
    <dgm:pt modelId="{4893122C-C6A8-4FD8-9B71-7DBFC23FE2DA}" type="pres">
      <dgm:prSet presAssocID="{3B1BE660-6943-4BE4-9B1C-3D58DD254DAE}" presName="textNode" presStyleLbl="node1" presStyleIdx="0" presStyleCnt="4" custScaleY="169180">
        <dgm:presLayoutVars>
          <dgm:bulletEnabled val="1"/>
        </dgm:presLayoutVars>
      </dgm:prSet>
      <dgm:spPr/>
    </dgm:pt>
    <dgm:pt modelId="{75A97855-AB0F-465D-A652-9C55666FE0AF}" type="pres">
      <dgm:prSet presAssocID="{D00C1AFE-5CBB-4BAA-9C96-2762300D82BB}" presName="sibTrans" presStyleCnt="0"/>
      <dgm:spPr/>
    </dgm:pt>
    <dgm:pt modelId="{5287C537-352D-4851-9256-51E2676A12BC}" type="pres">
      <dgm:prSet presAssocID="{BECCF86C-7C4D-4B3C-A606-773A7A98990F}" presName="textNode" presStyleLbl="node1" presStyleIdx="1" presStyleCnt="4" custScaleY="169180">
        <dgm:presLayoutVars>
          <dgm:bulletEnabled val="1"/>
        </dgm:presLayoutVars>
      </dgm:prSet>
      <dgm:spPr/>
    </dgm:pt>
    <dgm:pt modelId="{E037E701-B01C-49DF-B678-2C4FD18CAA3D}" type="pres">
      <dgm:prSet presAssocID="{F383ED79-9A77-4A11-A394-93FB38E73668}" presName="sibTrans" presStyleCnt="0"/>
      <dgm:spPr/>
    </dgm:pt>
    <dgm:pt modelId="{FDF685FC-C582-4197-AA1D-9D3429616BFE}" type="pres">
      <dgm:prSet presAssocID="{741DBC46-A3A0-4CEE-9B3F-0D24ADB08393}" presName="textNode" presStyleLbl="node1" presStyleIdx="2" presStyleCnt="4" custScaleY="169180">
        <dgm:presLayoutVars>
          <dgm:bulletEnabled val="1"/>
        </dgm:presLayoutVars>
      </dgm:prSet>
      <dgm:spPr/>
    </dgm:pt>
    <dgm:pt modelId="{ED7421A8-A094-4811-9995-497A363EC57B}" type="pres">
      <dgm:prSet presAssocID="{2829191E-E3A3-4913-BC53-CB9FC5E568D5}" presName="sibTrans" presStyleCnt="0"/>
      <dgm:spPr/>
    </dgm:pt>
    <dgm:pt modelId="{1485A296-3229-46EC-B6D4-098E650B9D34}" type="pres">
      <dgm:prSet presAssocID="{574F070D-3441-4DB1-8E42-AF206BC8912A}" presName="textNode" presStyleLbl="node1" presStyleIdx="3" presStyleCnt="4" custScaleY="169180">
        <dgm:presLayoutVars>
          <dgm:bulletEnabled val="1"/>
        </dgm:presLayoutVars>
      </dgm:prSet>
      <dgm:spPr/>
    </dgm:pt>
  </dgm:ptLst>
  <dgm:cxnLst>
    <dgm:cxn modelId="{DAB93606-C5AE-454A-BD4D-F205CCD5A371}" srcId="{B70FCD24-59B4-4C8F-9C7E-8E6595BA46F3}" destId="{741DBC46-A3A0-4CEE-9B3F-0D24ADB08393}" srcOrd="2" destOrd="0" parTransId="{20D840C4-E688-42DF-AA44-909182EF091C}" sibTransId="{2829191E-E3A3-4913-BC53-CB9FC5E568D5}"/>
    <dgm:cxn modelId="{0EE90942-510E-474A-A8A4-E8E2219E182A}" type="presOf" srcId="{B70FCD24-59B4-4C8F-9C7E-8E6595BA46F3}" destId="{8F44C906-58EF-4425-8E2D-FF1BBE254B63}" srcOrd="0" destOrd="0" presId="urn:microsoft.com/office/officeart/2005/8/layout/hProcess9"/>
    <dgm:cxn modelId="{1DAA1767-2AB0-40E3-AD86-0483B36E30CA}" srcId="{B70FCD24-59B4-4C8F-9C7E-8E6595BA46F3}" destId="{BECCF86C-7C4D-4B3C-A606-773A7A98990F}" srcOrd="1" destOrd="0" parTransId="{A8DEAA5F-A9C9-42AF-91C0-F05B1FAD50B6}" sibTransId="{F383ED79-9A77-4A11-A394-93FB38E73668}"/>
    <dgm:cxn modelId="{623FE950-A247-474C-A3CF-D6DA18354B3C}" type="presOf" srcId="{BECCF86C-7C4D-4B3C-A606-773A7A98990F}" destId="{5287C537-352D-4851-9256-51E2676A12BC}" srcOrd="0" destOrd="0" presId="urn:microsoft.com/office/officeart/2005/8/layout/hProcess9"/>
    <dgm:cxn modelId="{3B5E6472-B16E-4A01-9B90-64BAA60411AF}" type="presOf" srcId="{574F070D-3441-4DB1-8E42-AF206BC8912A}" destId="{1485A296-3229-46EC-B6D4-098E650B9D34}" srcOrd="0" destOrd="0" presId="urn:microsoft.com/office/officeart/2005/8/layout/hProcess9"/>
    <dgm:cxn modelId="{E74F0E7C-486F-44CB-AC32-C5EE96E1AB74}" type="presOf" srcId="{741DBC46-A3A0-4CEE-9B3F-0D24ADB08393}" destId="{FDF685FC-C582-4197-AA1D-9D3429616BFE}" srcOrd="0" destOrd="0" presId="urn:microsoft.com/office/officeart/2005/8/layout/hProcess9"/>
    <dgm:cxn modelId="{4900558C-3CFE-4EB4-A7C1-EC6FC220127A}" srcId="{B70FCD24-59B4-4C8F-9C7E-8E6595BA46F3}" destId="{3B1BE660-6943-4BE4-9B1C-3D58DD254DAE}" srcOrd="0" destOrd="0" parTransId="{CD56E989-047E-4BDA-ADA8-0ABE27EE945D}" sibTransId="{D00C1AFE-5CBB-4BAA-9C96-2762300D82BB}"/>
    <dgm:cxn modelId="{783288C7-0C12-41B8-B810-89CE406EF082}" type="presOf" srcId="{3B1BE660-6943-4BE4-9B1C-3D58DD254DAE}" destId="{4893122C-C6A8-4FD8-9B71-7DBFC23FE2DA}" srcOrd="0" destOrd="0" presId="urn:microsoft.com/office/officeart/2005/8/layout/hProcess9"/>
    <dgm:cxn modelId="{335A5AD0-5B3A-4E81-BF57-D365A059BAD7}" srcId="{B70FCD24-59B4-4C8F-9C7E-8E6595BA46F3}" destId="{574F070D-3441-4DB1-8E42-AF206BC8912A}" srcOrd="3" destOrd="0" parTransId="{75E5D0B0-7D0B-442C-A49F-05BBD6E5F563}" sibTransId="{6623BA53-C260-497E-ABD4-ABF3BEDE78A2}"/>
    <dgm:cxn modelId="{2B6B8652-CA0A-4C64-932E-B1CB070C4E48}" type="presParOf" srcId="{8F44C906-58EF-4425-8E2D-FF1BBE254B63}" destId="{E7046B61-3BE9-46D0-8FCF-569F5FB45792}" srcOrd="0" destOrd="0" presId="urn:microsoft.com/office/officeart/2005/8/layout/hProcess9"/>
    <dgm:cxn modelId="{2435B19B-4FAF-4208-9F5D-A5F7FAA2416E}" type="presParOf" srcId="{8F44C906-58EF-4425-8E2D-FF1BBE254B63}" destId="{9FA14255-C866-4502-82A8-180DD31DC181}" srcOrd="1" destOrd="0" presId="urn:microsoft.com/office/officeart/2005/8/layout/hProcess9"/>
    <dgm:cxn modelId="{8BBFF6F1-A49B-4172-B09B-93683C2B2C88}" type="presParOf" srcId="{9FA14255-C866-4502-82A8-180DD31DC181}" destId="{4893122C-C6A8-4FD8-9B71-7DBFC23FE2DA}" srcOrd="0" destOrd="0" presId="urn:microsoft.com/office/officeart/2005/8/layout/hProcess9"/>
    <dgm:cxn modelId="{10A2ACE3-3485-4551-8C85-FF0EB3F66AD8}" type="presParOf" srcId="{9FA14255-C866-4502-82A8-180DD31DC181}" destId="{75A97855-AB0F-465D-A652-9C55666FE0AF}" srcOrd="1" destOrd="0" presId="urn:microsoft.com/office/officeart/2005/8/layout/hProcess9"/>
    <dgm:cxn modelId="{5CB154F5-8B1A-4E44-A953-D97D58FC0968}" type="presParOf" srcId="{9FA14255-C866-4502-82A8-180DD31DC181}" destId="{5287C537-352D-4851-9256-51E2676A12BC}" srcOrd="2" destOrd="0" presId="urn:microsoft.com/office/officeart/2005/8/layout/hProcess9"/>
    <dgm:cxn modelId="{0A23E293-6766-4AEE-A8AD-3DFE619BE9C5}" type="presParOf" srcId="{9FA14255-C866-4502-82A8-180DD31DC181}" destId="{E037E701-B01C-49DF-B678-2C4FD18CAA3D}" srcOrd="3" destOrd="0" presId="urn:microsoft.com/office/officeart/2005/8/layout/hProcess9"/>
    <dgm:cxn modelId="{04042469-F4C0-4999-8FFF-F8A07D076CCF}" type="presParOf" srcId="{9FA14255-C866-4502-82A8-180DD31DC181}" destId="{FDF685FC-C582-4197-AA1D-9D3429616BFE}" srcOrd="4" destOrd="0" presId="urn:microsoft.com/office/officeart/2005/8/layout/hProcess9"/>
    <dgm:cxn modelId="{A38ED8C5-1B28-4305-ACE7-9F9F5931621B}" type="presParOf" srcId="{9FA14255-C866-4502-82A8-180DD31DC181}" destId="{ED7421A8-A094-4811-9995-497A363EC57B}" srcOrd="5" destOrd="0" presId="urn:microsoft.com/office/officeart/2005/8/layout/hProcess9"/>
    <dgm:cxn modelId="{F253A397-184D-44BF-8235-D0807FD6DE4A}" type="presParOf" srcId="{9FA14255-C866-4502-82A8-180DD31DC181}" destId="{1485A296-3229-46EC-B6D4-098E650B9D34}"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DB4F4B-E589-4B25-A0DD-901BAF963502}"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84800947-A8FD-4CE3-AC39-0A2297F362BB}">
      <dgm:prSet/>
      <dgm:spPr/>
      <dgm:t>
        <a:bodyPr/>
        <a:lstStyle/>
        <a:p>
          <a:r>
            <a:rPr lang="en-US" b="1" i="0" dirty="0">
              <a:latin typeface="Roboto" panose="02000000000000000000" pitchFamily="2" charset="0"/>
              <a:ea typeface="Roboto" panose="02000000000000000000" pitchFamily="2" charset="0"/>
              <a:cs typeface="Roboto" panose="02000000000000000000" pitchFamily="2" charset="0"/>
            </a:rPr>
            <a:t>Diversity</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F3679B15-989B-4FDF-8D41-7DB8049F3653}" type="parTrans" cxnId="{ABCEA09C-657B-40E0-826E-229FBEF7624A}">
      <dgm:prSet/>
      <dgm:spPr/>
      <dgm:t>
        <a:bodyPr/>
        <a:lstStyle/>
        <a:p>
          <a:endParaRPr lang="en-US"/>
        </a:p>
      </dgm:t>
    </dgm:pt>
    <dgm:pt modelId="{BE30AA01-6B85-43B1-B153-57C5BEB1E30A}" type="sibTrans" cxnId="{ABCEA09C-657B-40E0-826E-229FBEF7624A}">
      <dgm:prSet/>
      <dgm:spPr/>
      <dgm:t>
        <a:bodyPr/>
        <a:lstStyle/>
        <a:p>
          <a:endParaRPr lang="en-US"/>
        </a:p>
      </dgm:t>
    </dgm:pt>
    <dgm:pt modelId="{1AE54017-A091-4433-874F-703F1867C062}">
      <dgm:prSet/>
      <dgm:spPr/>
      <dgm:t>
        <a:bodyPr/>
        <a:lstStyle/>
        <a:p>
          <a:r>
            <a:rPr lang="en-US" b="0" i="0" dirty="0">
              <a:latin typeface="Roboto" panose="02000000000000000000" pitchFamily="2" charset="0"/>
              <a:ea typeface="Roboto" panose="02000000000000000000" pitchFamily="2" charset="0"/>
              <a:cs typeface="Roboto" panose="02000000000000000000" pitchFamily="2" charset="0"/>
            </a:rPr>
            <a:t>The representation of all our varied identities and differences collectively and as individuals.</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A3B9446F-2EBD-47E5-96E6-57E6F48D6EAD}" type="parTrans" cxnId="{47AA74C3-285F-4E56-8295-EC3B0CE54749}">
      <dgm:prSet/>
      <dgm:spPr/>
      <dgm:t>
        <a:bodyPr/>
        <a:lstStyle/>
        <a:p>
          <a:endParaRPr lang="en-US"/>
        </a:p>
      </dgm:t>
    </dgm:pt>
    <dgm:pt modelId="{83C471E2-3D23-4D84-BD2D-4CC4CD355FEF}" type="sibTrans" cxnId="{47AA74C3-285F-4E56-8295-EC3B0CE54749}">
      <dgm:prSet/>
      <dgm:spPr/>
      <dgm:t>
        <a:bodyPr/>
        <a:lstStyle/>
        <a:p>
          <a:endParaRPr lang="en-US"/>
        </a:p>
      </dgm:t>
    </dgm:pt>
    <dgm:pt modelId="{BCC17AA1-79C9-430E-9306-9D3DBD0C638A}">
      <dgm:prSet/>
      <dgm:spPr/>
      <dgm:t>
        <a:bodyPr/>
        <a:lstStyle/>
        <a:p>
          <a:r>
            <a:rPr lang="en-US" b="1" i="0">
              <a:latin typeface="Roboto" panose="02000000000000000000" pitchFamily="2" charset="0"/>
              <a:ea typeface="Roboto" panose="02000000000000000000" pitchFamily="2" charset="0"/>
              <a:cs typeface="Roboto" panose="02000000000000000000" pitchFamily="2" charset="0"/>
            </a:rPr>
            <a:t>Equity</a:t>
          </a:r>
          <a:endParaRPr lang="en-US">
            <a:latin typeface="Roboto" panose="02000000000000000000" pitchFamily="2" charset="0"/>
            <a:ea typeface="Roboto" panose="02000000000000000000" pitchFamily="2" charset="0"/>
            <a:cs typeface="Roboto" panose="02000000000000000000" pitchFamily="2" charset="0"/>
          </a:endParaRPr>
        </a:p>
      </dgm:t>
    </dgm:pt>
    <dgm:pt modelId="{7DF80EF8-A473-41DE-A652-A18E9FBE91EC}" type="parTrans" cxnId="{613944EC-0A56-466C-BA06-18F829F8A79B}">
      <dgm:prSet/>
      <dgm:spPr/>
      <dgm:t>
        <a:bodyPr/>
        <a:lstStyle/>
        <a:p>
          <a:endParaRPr lang="en-US"/>
        </a:p>
      </dgm:t>
    </dgm:pt>
    <dgm:pt modelId="{755B1A5D-60EB-44CC-8AC9-A4340CA9B0A9}" type="sibTrans" cxnId="{613944EC-0A56-466C-BA06-18F829F8A79B}">
      <dgm:prSet/>
      <dgm:spPr/>
      <dgm:t>
        <a:bodyPr/>
        <a:lstStyle/>
        <a:p>
          <a:endParaRPr lang="en-US"/>
        </a:p>
      </dgm:t>
    </dgm:pt>
    <dgm:pt modelId="{A677190D-042E-49A9-9634-ACC18C11AB83}">
      <dgm:prSet/>
      <dgm:spPr/>
      <dgm:t>
        <a:bodyPr/>
        <a:lstStyle/>
        <a:p>
          <a:r>
            <a:rPr lang="en-US" b="0" i="0" dirty="0">
              <a:latin typeface="Roboto" panose="02000000000000000000" pitchFamily="2" charset="0"/>
              <a:ea typeface="Roboto" panose="02000000000000000000" pitchFamily="2" charset="0"/>
              <a:cs typeface="Roboto" panose="02000000000000000000" pitchFamily="2" charset="0"/>
            </a:rPr>
            <a:t>Ensuring unhindered access to resources, information, and opportunities for individuals and communities to prosper.</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28DF80E5-4A2C-4C3F-9489-805EE056585D}" type="parTrans" cxnId="{DE7BB2B2-9F2F-4650-BFFE-0240A426AE4C}">
      <dgm:prSet/>
      <dgm:spPr/>
      <dgm:t>
        <a:bodyPr/>
        <a:lstStyle/>
        <a:p>
          <a:endParaRPr lang="en-US"/>
        </a:p>
      </dgm:t>
    </dgm:pt>
    <dgm:pt modelId="{1EC537FF-F83F-49FC-95BA-A2E0783A1BB4}" type="sibTrans" cxnId="{DE7BB2B2-9F2F-4650-BFFE-0240A426AE4C}">
      <dgm:prSet/>
      <dgm:spPr/>
      <dgm:t>
        <a:bodyPr/>
        <a:lstStyle/>
        <a:p>
          <a:endParaRPr lang="en-US"/>
        </a:p>
      </dgm:t>
    </dgm:pt>
    <dgm:pt modelId="{5B3E57CD-2C4E-4DFA-9417-5602377BB5B9}">
      <dgm:prSet/>
      <dgm:spPr/>
      <dgm:t>
        <a:bodyPr/>
        <a:lstStyle/>
        <a:p>
          <a:r>
            <a:rPr lang="en-US" b="1" i="0" dirty="0">
              <a:latin typeface="Roboto" panose="02000000000000000000" pitchFamily="2" charset="0"/>
              <a:ea typeface="Roboto" panose="02000000000000000000" pitchFamily="2" charset="0"/>
              <a:cs typeface="Roboto" panose="02000000000000000000" pitchFamily="2" charset="0"/>
            </a:rPr>
            <a:t>Inclusion</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3DF5A896-1086-4732-AF79-F44855659853}" type="parTrans" cxnId="{3E647CBF-9450-4B75-8B87-C948F934641E}">
      <dgm:prSet/>
      <dgm:spPr/>
      <dgm:t>
        <a:bodyPr/>
        <a:lstStyle/>
        <a:p>
          <a:endParaRPr lang="en-US"/>
        </a:p>
      </dgm:t>
    </dgm:pt>
    <dgm:pt modelId="{1BB7C584-8573-4A63-900D-3F82EC0BAFB5}" type="sibTrans" cxnId="{3E647CBF-9450-4B75-8B87-C948F934641E}">
      <dgm:prSet/>
      <dgm:spPr/>
      <dgm:t>
        <a:bodyPr/>
        <a:lstStyle/>
        <a:p>
          <a:endParaRPr lang="en-US"/>
        </a:p>
      </dgm:t>
    </dgm:pt>
    <dgm:pt modelId="{0B7976E9-BE37-4CB6-9258-76ED5A9A8CE2}">
      <dgm:prSet/>
      <dgm:spPr/>
      <dgm:t>
        <a:bodyPr/>
        <a:lstStyle/>
        <a:p>
          <a:r>
            <a:rPr lang="en-US" b="0" i="0" dirty="0">
              <a:latin typeface="Roboto" panose="02000000000000000000" pitchFamily="2" charset="0"/>
              <a:ea typeface="Roboto" panose="02000000000000000000" pitchFamily="2" charset="0"/>
              <a:cs typeface="Roboto" panose="02000000000000000000" pitchFamily="2" charset="0"/>
            </a:rPr>
            <a:t>Sharing power to create a culture of authentic participation and contributions. We measure our effectiveness through a sense of </a:t>
          </a:r>
          <a:r>
            <a:rPr lang="en-US" b="1" i="0" dirty="0">
              <a:latin typeface="Roboto" panose="02000000000000000000" pitchFamily="2" charset="0"/>
              <a:ea typeface="Roboto" panose="02000000000000000000" pitchFamily="2" charset="0"/>
              <a:cs typeface="Roboto" panose="02000000000000000000" pitchFamily="2" charset="0"/>
            </a:rPr>
            <a:t>belonging</a:t>
          </a:r>
          <a:r>
            <a:rPr lang="en-US" b="0" i="0" dirty="0">
              <a:latin typeface="Roboto" panose="02000000000000000000" pitchFamily="2" charset="0"/>
              <a:ea typeface="Roboto" panose="02000000000000000000" pitchFamily="2" charset="0"/>
              <a:cs typeface="Roboto" panose="02000000000000000000" pitchFamily="2" charset="0"/>
            </a:rPr>
            <a:t> where people feel seen, connected, and supported.</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5DB73C5E-7FFC-4E6C-9CE0-DCD055121066}" type="parTrans" cxnId="{54DF9754-3AC5-409E-87D4-4EFF0371C404}">
      <dgm:prSet/>
      <dgm:spPr/>
      <dgm:t>
        <a:bodyPr/>
        <a:lstStyle/>
        <a:p>
          <a:endParaRPr lang="en-US"/>
        </a:p>
      </dgm:t>
    </dgm:pt>
    <dgm:pt modelId="{46801D9B-82AC-408E-B462-1854A802CFDB}" type="sibTrans" cxnId="{54DF9754-3AC5-409E-87D4-4EFF0371C404}">
      <dgm:prSet/>
      <dgm:spPr/>
      <dgm:t>
        <a:bodyPr/>
        <a:lstStyle/>
        <a:p>
          <a:endParaRPr lang="en-US"/>
        </a:p>
      </dgm:t>
    </dgm:pt>
    <dgm:pt modelId="{5D7D30A3-20C0-403E-927A-E0D712558EB5}" type="pres">
      <dgm:prSet presAssocID="{9EDB4F4B-E589-4B25-A0DD-901BAF963502}" presName="linear" presStyleCnt="0">
        <dgm:presLayoutVars>
          <dgm:animLvl val="lvl"/>
          <dgm:resizeHandles val="exact"/>
        </dgm:presLayoutVars>
      </dgm:prSet>
      <dgm:spPr/>
    </dgm:pt>
    <dgm:pt modelId="{7C758C9C-0711-4C2C-B8A9-3BCF75B4B85C}" type="pres">
      <dgm:prSet presAssocID="{84800947-A8FD-4CE3-AC39-0A2297F362BB}" presName="parentText" presStyleLbl="node1" presStyleIdx="0" presStyleCnt="3">
        <dgm:presLayoutVars>
          <dgm:chMax val="0"/>
          <dgm:bulletEnabled val="1"/>
        </dgm:presLayoutVars>
      </dgm:prSet>
      <dgm:spPr/>
    </dgm:pt>
    <dgm:pt modelId="{F991319C-F369-4FB6-A7A1-8C0FE76C46F7}" type="pres">
      <dgm:prSet presAssocID="{84800947-A8FD-4CE3-AC39-0A2297F362BB}" presName="childText" presStyleLbl="revTx" presStyleIdx="0" presStyleCnt="3">
        <dgm:presLayoutVars>
          <dgm:bulletEnabled val="1"/>
        </dgm:presLayoutVars>
      </dgm:prSet>
      <dgm:spPr/>
    </dgm:pt>
    <dgm:pt modelId="{4CEE14B4-EFE7-4BC5-BF0E-F130C092750E}" type="pres">
      <dgm:prSet presAssocID="{BCC17AA1-79C9-430E-9306-9D3DBD0C638A}" presName="parentText" presStyleLbl="node1" presStyleIdx="1" presStyleCnt="3">
        <dgm:presLayoutVars>
          <dgm:chMax val="0"/>
          <dgm:bulletEnabled val="1"/>
        </dgm:presLayoutVars>
      </dgm:prSet>
      <dgm:spPr/>
    </dgm:pt>
    <dgm:pt modelId="{C13547A1-07EE-4E2C-B718-022A619177C8}" type="pres">
      <dgm:prSet presAssocID="{BCC17AA1-79C9-430E-9306-9D3DBD0C638A}" presName="childText" presStyleLbl="revTx" presStyleIdx="1" presStyleCnt="3">
        <dgm:presLayoutVars>
          <dgm:bulletEnabled val="1"/>
        </dgm:presLayoutVars>
      </dgm:prSet>
      <dgm:spPr/>
    </dgm:pt>
    <dgm:pt modelId="{3F4157FC-BC99-42A9-B9C8-676CDE104CB2}" type="pres">
      <dgm:prSet presAssocID="{5B3E57CD-2C4E-4DFA-9417-5602377BB5B9}" presName="parentText" presStyleLbl="node1" presStyleIdx="2" presStyleCnt="3">
        <dgm:presLayoutVars>
          <dgm:chMax val="0"/>
          <dgm:bulletEnabled val="1"/>
        </dgm:presLayoutVars>
      </dgm:prSet>
      <dgm:spPr/>
    </dgm:pt>
    <dgm:pt modelId="{ACD06E30-357E-4650-8C9C-DE05BF7A5412}" type="pres">
      <dgm:prSet presAssocID="{5B3E57CD-2C4E-4DFA-9417-5602377BB5B9}" presName="childText" presStyleLbl="revTx" presStyleIdx="2" presStyleCnt="3">
        <dgm:presLayoutVars>
          <dgm:bulletEnabled val="1"/>
        </dgm:presLayoutVars>
      </dgm:prSet>
      <dgm:spPr/>
    </dgm:pt>
  </dgm:ptLst>
  <dgm:cxnLst>
    <dgm:cxn modelId="{35C2FB64-E864-476B-A427-1C2BAFB53A45}" type="presOf" srcId="{1AE54017-A091-4433-874F-703F1867C062}" destId="{F991319C-F369-4FB6-A7A1-8C0FE76C46F7}" srcOrd="0" destOrd="0" presId="urn:microsoft.com/office/officeart/2005/8/layout/vList2"/>
    <dgm:cxn modelId="{63D6294A-874C-4654-AFAA-802787B4AA3C}" type="presOf" srcId="{A677190D-042E-49A9-9634-ACC18C11AB83}" destId="{C13547A1-07EE-4E2C-B718-022A619177C8}" srcOrd="0" destOrd="0" presId="urn:microsoft.com/office/officeart/2005/8/layout/vList2"/>
    <dgm:cxn modelId="{54DF9754-3AC5-409E-87D4-4EFF0371C404}" srcId="{5B3E57CD-2C4E-4DFA-9417-5602377BB5B9}" destId="{0B7976E9-BE37-4CB6-9258-76ED5A9A8CE2}" srcOrd="0" destOrd="0" parTransId="{5DB73C5E-7FFC-4E6C-9CE0-DCD055121066}" sibTransId="{46801D9B-82AC-408E-B462-1854A802CFDB}"/>
    <dgm:cxn modelId="{739D1057-53FF-4D9B-BD9F-DB78EB0374E6}" type="presOf" srcId="{9EDB4F4B-E589-4B25-A0DD-901BAF963502}" destId="{5D7D30A3-20C0-403E-927A-E0D712558EB5}" srcOrd="0" destOrd="0" presId="urn:microsoft.com/office/officeart/2005/8/layout/vList2"/>
    <dgm:cxn modelId="{ABCEA09C-657B-40E0-826E-229FBEF7624A}" srcId="{9EDB4F4B-E589-4B25-A0DD-901BAF963502}" destId="{84800947-A8FD-4CE3-AC39-0A2297F362BB}" srcOrd="0" destOrd="0" parTransId="{F3679B15-989B-4FDF-8D41-7DB8049F3653}" sibTransId="{BE30AA01-6B85-43B1-B153-57C5BEB1E30A}"/>
    <dgm:cxn modelId="{DE7BB2B2-9F2F-4650-BFFE-0240A426AE4C}" srcId="{BCC17AA1-79C9-430E-9306-9D3DBD0C638A}" destId="{A677190D-042E-49A9-9634-ACC18C11AB83}" srcOrd="0" destOrd="0" parTransId="{28DF80E5-4A2C-4C3F-9489-805EE056585D}" sibTransId="{1EC537FF-F83F-49FC-95BA-A2E0783A1BB4}"/>
    <dgm:cxn modelId="{3E647CBF-9450-4B75-8B87-C948F934641E}" srcId="{9EDB4F4B-E589-4B25-A0DD-901BAF963502}" destId="{5B3E57CD-2C4E-4DFA-9417-5602377BB5B9}" srcOrd="2" destOrd="0" parTransId="{3DF5A896-1086-4732-AF79-F44855659853}" sibTransId="{1BB7C584-8573-4A63-900D-3F82EC0BAFB5}"/>
    <dgm:cxn modelId="{47AA74C3-285F-4E56-8295-EC3B0CE54749}" srcId="{84800947-A8FD-4CE3-AC39-0A2297F362BB}" destId="{1AE54017-A091-4433-874F-703F1867C062}" srcOrd="0" destOrd="0" parTransId="{A3B9446F-2EBD-47E5-96E6-57E6F48D6EAD}" sibTransId="{83C471E2-3D23-4D84-BD2D-4CC4CD355FEF}"/>
    <dgm:cxn modelId="{9C5E4ED4-EEA6-4E0E-857B-518B37DEF2ED}" type="presOf" srcId="{5B3E57CD-2C4E-4DFA-9417-5602377BB5B9}" destId="{3F4157FC-BC99-42A9-B9C8-676CDE104CB2}" srcOrd="0" destOrd="0" presId="urn:microsoft.com/office/officeart/2005/8/layout/vList2"/>
    <dgm:cxn modelId="{ADDB7EDB-BA8A-41A2-9DBF-C8C237CDC46F}" type="presOf" srcId="{BCC17AA1-79C9-430E-9306-9D3DBD0C638A}" destId="{4CEE14B4-EFE7-4BC5-BF0E-F130C092750E}" srcOrd="0" destOrd="0" presId="urn:microsoft.com/office/officeart/2005/8/layout/vList2"/>
    <dgm:cxn modelId="{307BCADC-4F81-4F2B-87A2-A10D6150BE29}" type="presOf" srcId="{0B7976E9-BE37-4CB6-9258-76ED5A9A8CE2}" destId="{ACD06E30-357E-4650-8C9C-DE05BF7A5412}" srcOrd="0" destOrd="0" presId="urn:microsoft.com/office/officeart/2005/8/layout/vList2"/>
    <dgm:cxn modelId="{613944EC-0A56-466C-BA06-18F829F8A79B}" srcId="{9EDB4F4B-E589-4B25-A0DD-901BAF963502}" destId="{BCC17AA1-79C9-430E-9306-9D3DBD0C638A}" srcOrd="1" destOrd="0" parTransId="{7DF80EF8-A473-41DE-A652-A18E9FBE91EC}" sibTransId="{755B1A5D-60EB-44CC-8AC9-A4340CA9B0A9}"/>
    <dgm:cxn modelId="{54F1E8F4-B248-4249-95F2-F1467C411199}" type="presOf" srcId="{84800947-A8FD-4CE3-AC39-0A2297F362BB}" destId="{7C758C9C-0711-4C2C-B8A9-3BCF75B4B85C}" srcOrd="0" destOrd="0" presId="urn:microsoft.com/office/officeart/2005/8/layout/vList2"/>
    <dgm:cxn modelId="{0B9AD9D5-F01D-4C02-8A9F-61AD19953E3B}" type="presParOf" srcId="{5D7D30A3-20C0-403E-927A-E0D712558EB5}" destId="{7C758C9C-0711-4C2C-B8A9-3BCF75B4B85C}" srcOrd="0" destOrd="0" presId="urn:microsoft.com/office/officeart/2005/8/layout/vList2"/>
    <dgm:cxn modelId="{AE271F3E-3714-45C0-9C0C-7A80C6FE8279}" type="presParOf" srcId="{5D7D30A3-20C0-403E-927A-E0D712558EB5}" destId="{F991319C-F369-4FB6-A7A1-8C0FE76C46F7}" srcOrd="1" destOrd="0" presId="urn:microsoft.com/office/officeart/2005/8/layout/vList2"/>
    <dgm:cxn modelId="{627FCDE7-B08B-4FB3-8CF7-2309E3392B85}" type="presParOf" srcId="{5D7D30A3-20C0-403E-927A-E0D712558EB5}" destId="{4CEE14B4-EFE7-4BC5-BF0E-F130C092750E}" srcOrd="2" destOrd="0" presId="urn:microsoft.com/office/officeart/2005/8/layout/vList2"/>
    <dgm:cxn modelId="{FA85CCFE-5398-4E70-9523-9085976A8EC7}" type="presParOf" srcId="{5D7D30A3-20C0-403E-927A-E0D712558EB5}" destId="{C13547A1-07EE-4E2C-B718-022A619177C8}" srcOrd="3" destOrd="0" presId="urn:microsoft.com/office/officeart/2005/8/layout/vList2"/>
    <dgm:cxn modelId="{5740387B-1296-41C8-932E-F6CC447F6B7D}" type="presParOf" srcId="{5D7D30A3-20C0-403E-927A-E0D712558EB5}" destId="{3F4157FC-BC99-42A9-B9C8-676CDE104CB2}" srcOrd="4" destOrd="0" presId="urn:microsoft.com/office/officeart/2005/8/layout/vList2"/>
    <dgm:cxn modelId="{59D53256-7EF8-4C29-A05E-A7E5A608AEE9}" type="presParOf" srcId="{5D7D30A3-20C0-403E-927A-E0D712558EB5}" destId="{ACD06E30-357E-4650-8C9C-DE05BF7A5412}"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52F4D2-5667-4D32-8893-96DA4368FEC8}"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3390A5E3-F934-40C1-8DFF-48F1B1E3889F}">
      <dgm:prSet/>
      <dgm:spPr/>
      <dgm:t>
        <a:bodyPr/>
        <a:lstStyle/>
        <a:p>
          <a:r>
            <a:rPr lang="en-US" b="1" i="0"/>
            <a:t>Accessibility</a:t>
          </a:r>
          <a:endParaRPr lang="en-US"/>
        </a:p>
      </dgm:t>
    </dgm:pt>
    <dgm:pt modelId="{DFEFE160-6D2E-4E8B-A37F-F5439D5A1662}" type="parTrans" cxnId="{FCA9574F-CD3A-42D0-83B1-CC0F6C18421B}">
      <dgm:prSet/>
      <dgm:spPr/>
      <dgm:t>
        <a:bodyPr/>
        <a:lstStyle/>
        <a:p>
          <a:endParaRPr lang="en-US"/>
        </a:p>
      </dgm:t>
    </dgm:pt>
    <dgm:pt modelId="{93A23077-0AB0-4405-B7C0-98B3EBCF9857}" type="sibTrans" cxnId="{FCA9574F-CD3A-42D0-83B1-CC0F6C18421B}">
      <dgm:prSet/>
      <dgm:spPr/>
      <dgm:t>
        <a:bodyPr/>
        <a:lstStyle/>
        <a:p>
          <a:endParaRPr lang="en-US"/>
        </a:p>
      </dgm:t>
    </dgm:pt>
    <dgm:pt modelId="{391151DE-F177-4A68-AA0A-71B7FAF0437A}">
      <dgm:prSet/>
      <dgm:spPr/>
      <dgm:t>
        <a:bodyPr/>
        <a:lstStyle/>
        <a:p>
          <a:r>
            <a:rPr lang="en-US" b="0" i="0"/>
            <a:t>Intentional commitment to enable participation that takes into account human ability and experience.</a:t>
          </a:r>
          <a:endParaRPr lang="en-US"/>
        </a:p>
      </dgm:t>
    </dgm:pt>
    <dgm:pt modelId="{FD0075BC-64D8-439A-9260-30C1424A57DC}" type="parTrans" cxnId="{DE68F21C-C1BB-423A-86E5-087525535E07}">
      <dgm:prSet/>
      <dgm:spPr/>
      <dgm:t>
        <a:bodyPr/>
        <a:lstStyle/>
        <a:p>
          <a:endParaRPr lang="en-US"/>
        </a:p>
      </dgm:t>
    </dgm:pt>
    <dgm:pt modelId="{98B7DA5E-0789-488B-A0B0-4C7CE4819E02}" type="sibTrans" cxnId="{DE68F21C-C1BB-423A-86E5-087525535E07}">
      <dgm:prSet/>
      <dgm:spPr/>
      <dgm:t>
        <a:bodyPr/>
        <a:lstStyle/>
        <a:p>
          <a:endParaRPr lang="en-US"/>
        </a:p>
      </dgm:t>
    </dgm:pt>
    <dgm:pt modelId="{5842F1CC-DEBA-4D95-9D18-333A2AFB96DD}">
      <dgm:prSet/>
      <dgm:spPr/>
      <dgm:t>
        <a:bodyPr/>
        <a:lstStyle/>
        <a:p>
          <a:r>
            <a:rPr lang="en-US" b="1" i="0"/>
            <a:t>Justice</a:t>
          </a:r>
          <a:endParaRPr lang="en-US"/>
        </a:p>
      </dgm:t>
    </dgm:pt>
    <dgm:pt modelId="{BBB25EC3-8E94-424C-9A59-247DD3CEF5E4}" type="parTrans" cxnId="{650E6B08-12D4-4F51-A49A-06C02E572ADF}">
      <dgm:prSet/>
      <dgm:spPr/>
      <dgm:t>
        <a:bodyPr/>
        <a:lstStyle/>
        <a:p>
          <a:endParaRPr lang="en-US"/>
        </a:p>
      </dgm:t>
    </dgm:pt>
    <dgm:pt modelId="{F4FB6366-6E7C-4A38-8C9B-045DB2767AE8}" type="sibTrans" cxnId="{650E6B08-12D4-4F51-A49A-06C02E572ADF}">
      <dgm:prSet/>
      <dgm:spPr/>
      <dgm:t>
        <a:bodyPr/>
        <a:lstStyle/>
        <a:p>
          <a:endParaRPr lang="en-US"/>
        </a:p>
      </dgm:t>
    </dgm:pt>
    <dgm:pt modelId="{298B52EA-748B-44EC-ABF0-7CC213DB6512}">
      <dgm:prSet/>
      <dgm:spPr/>
      <dgm:t>
        <a:bodyPr/>
        <a:lstStyle/>
        <a:p>
          <a:r>
            <a:rPr lang="en-US" b="0" i="0"/>
            <a:t>Corrective action to eliminate barriers by reforming practices, policies, laws, and regulations. We acknowledge that race alone and the intersection of identities disproportionately influence life outcomes. Further, we believe people have the right to live and thrive in communities free of a disproportionate burden of harmful environmental conditions. Hence, racial and environmental justice work are embedded in our practice.</a:t>
          </a:r>
          <a:endParaRPr lang="en-US"/>
        </a:p>
      </dgm:t>
    </dgm:pt>
    <dgm:pt modelId="{A8F65FE7-2905-4411-A5E2-AA244E0BCE88}" type="parTrans" cxnId="{947C9CC0-5DAA-410C-9D7D-D001AF86A2E1}">
      <dgm:prSet/>
      <dgm:spPr/>
      <dgm:t>
        <a:bodyPr/>
        <a:lstStyle/>
        <a:p>
          <a:endParaRPr lang="en-US"/>
        </a:p>
      </dgm:t>
    </dgm:pt>
    <dgm:pt modelId="{AF32CB59-EA26-4F19-9E4E-BADA8BA586C7}" type="sibTrans" cxnId="{947C9CC0-5DAA-410C-9D7D-D001AF86A2E1}">
      <dgm:prSet/>
      <dgm:spPr/>
      <dgm:t>
        <a:bodyPr/>
        <a:lstStyle/>
        <a:p>
          <a:endParaRPr lang="en-US"/>
        </a:p>
      </dgm:t>
    </dgm:pt>
    <dgm:pt modelId="{2A6C3AB2-A592-4E75-B94E-CCE067141AEA}" type="pres">
      <dgm:prSet presAssocID="{9552F4D2-5667-4D32-8893-96DA4368FEC8}" presName="linear" presStyleCnt="0">
        <dgm:presLayoutVars>
          <dgm:animLvl val="lvl"/>
          <dgm:resizeHandles val="exact"/>
        </dgm:presLayoutVars>
      </dgm:prSet>
      <dgm:spPr/>
    </dgm:pt>
    <dgm:pt modelId="{E5471DA2-7257-4C2A-95CD-CF1D57532EFF}" type="pres">
      <dgm:prSet presAssocID="{3390A5E3-F934-40C1-8DFF-48F1B1E3889F}" presName="parentText" presStyleLbl="node1" presStyleIdx="0" presStyleCnt="2">
        <dgm:presLayoutVars>
          <dgm:chMax val="0"/>
          <dgm:bulletEnabled val="1"/>
        </dgm:presLayoutVars>
      </dgm:prSet>
      <dgm:spPr/>
    </dgm:pt>
    <dgm:pt modelId="{EB9118F0-193F-480D-8275-FF41262A99A5}" type="pres">
      <dgm:prSet presAssocID="{3390A5E3-F934-40C1-8DFF-48F1B1E3889F}" presName="childText" presStyleLbl="revTx" presStyleIdx="0" presStyleCnt="2">
        <dgm:presLayoutVars>
          <dgm:bulletEnabled val="1"/>
        </dgm:presLayoutVars>
      </dgm:prSet>
      <dgm:spPr/>
    </dgm:pt>
    <dgm:pt modelId="{4F32FA7D-B2CD-49FD-B3FB-FC4EC22111F8}" type="pres">
      <dgm:prSet presAssocID="{5842F1CC-DEBA-4D95-9D18-333A2AFB96DD}" presName="parentText" presStyleLbl="node1" presStyleIdx="1" presStyleCnt="2">
        <dgm:presLayoutVars>
          <dgm:chMax val="0"/>
          <dgm:bulletEnabled val="1"/>
        </dgm:presLayoutVars>
      </dgm:prSet>
      <dgm:spPr/>
    </dgm:pt>
    <dgm:pt modelId="{90340DFE-C7E7-4E55-BECF-978F9879EB1F}" type="pres">
      <dgm:prSet presAssocID="{5842F1CC-DEBA-4D95-9D18-333A2AFB96DD}" presName="childText" presStyleLbl="revTx" presStyleIdx="1" presStyleCnt="2">
        <dgm:presLayoutVars>
          <dgm:bulletEnabled val="1"/>
        </dgm:presLayoutVars>
      </dgm:prSet>
      <dgm:spPr/>
    </dgm:pt>
  </dgm:ptLst>
  <dgm:cxnLst>
    <dgm:cxn modelId="{650E6B08-12D4-4F51-A49A-06C02E572ADF}" srcId="{9552F4D2-5667-4D32-8893-96DA4368FEC8}" destId="{5842F1CC-DEBA-4D95-9D18-333A2AFB96DD}" srcOrd="1" destOrd="0" parTransId="{BBB25EC3-8E94-424C-9A59-247DD3CEF5E4}" sibTransId="{F4FB6366-6E7C-4A38-8C9B-045DB2767AE8}"/>
    <dgm:cxn modelId="{DE68F21C-C1BB-423A-86E5-087525535E07}" srcId="{3390A5E3-F934-40C1-8DFF-48F1B1E3889F}" destId="{391151DE-F177-4A68-AA0A-71B7FAF0437A}" srcOrd="0" destOrd="0" parTransId="{FD0075BC-64D8-439A-9260-30C1424A57DC}" sibTransId="{98B7DA5E-0789-488B-A0B0-4C7CE4819E02}"/>
    <dgm:cxn modelId="{6151BB28-AA65-4FD8-A9D5-72984988476B}" type="presOf" srcId="{391151DE-F177-4A68-AA0A-71B7FAF0437A}" destId="{EB9118F0-193F-480D-8275-FF41262A99A5}" srcOrd="0" destOrd="0" presId="urn:microsoft.com/office/officeart/2005/8/layout/vList2"/>
    <dgm:cxn modelId="{032BAE3C-6480-412F-843D-081B67314B89}" type="presOf" srcId="{3390A5E3-F934-40C1-8DFF-48F1B1E3889F}" destId="{E5471DA2-7257-4C2A-95CD-CF1D57532EFF}" srcOrd="0" destOrd="0" presId="urn:microsoft.com/office/officeart/2005/8/layout/vList2"/>
    <dgm:cxn modelId="{FCA9574F-CD3A-42D0-83B1-CC0F6C18421B}" srcId="{9552F4D2-5667-4D32-8893-96DA4368FEC8}" destId="{3390A5E3-F934-40C1-8DFF-48F1B1E3889F}" srcOrd="0" destOrd="0" parTransId="{DFEFE160-6D2E-4E8B-A37F-F5439D5A1662}" sibTransId="{93A23077-0AB0-4405-B7C0-98B3EBCF9857}"/>
    <dgm:cxn modelId="{E3147477-710D-4C22-9198-4A55D09DD170}" type="presOf" srcId="{298B52EA-748B-44EC-ABF0-7CC213DB6512}" destId="{90340DFE-C7E7-4E55-BECF-978F9879EB1F}" srcOrd="0" destOrd="0" presId="urn:microsoft.com/office/officeart/2005/8/layout/vList2"/>
    <dgm:cxn modelId="{AE21F499-0672-4D1B-B50A-0C24E4B63166}" type="presOf" srcId="{5842F1CC-DEBA-4D95-9D18-333A2AFB96DD}" destId="{4F32FA7D-B2CD-49FD-B3FB-FC4EC22111F8}" srcOrd="0" destOrd="0" presId="urn:microsoft.com/office/officeart/2005/8/layout/vList2"/>
    <dgm:cxn modelId="{947C9CC0-5DAA-410C-9D7D-D001AF86A2E1}" srcId="{5842F1CC-DEBA-4D95-9D18-333A2AFB96DD}" destId="{298B52EA-748B-44EC-ABF0-7CC213DB6512}" srcOrd="0" destOrd="0" parTransId="{A8F65FE7-2905-4411-A5E2-AA244E0BCE88}" sibTransId="{AF32CB59-EA26-4F19-9E4E-BADA8BA586C7}"/>
    <dgm:cxn modelId="{7F21B3DB-9493-4CEF-B55F-9AE5D8042FAE}" type="presOf" srcId="{9552F4D2-5667-4D32-8893-96DA4368FEC8}" destId="{2A6C3AB2-A592-4E75-B94E-CCE067141AEA}" srcOrd="0" destOrd="0" presId="urn:microsoft.com/office/officeart/2005/8/layout/vList2"/>
    <dgm:cxn modelId="{B48CD1D5-52AD-46A6-B449-1D983F75CD07}" type="presParOf" srcId="{2A6C3AB2-A592-4E75-B94E-CCE067141AEA}" destId="{E5471DA2-7257-4C2A-95CD-CF1D57532EFF}" srcOrd="0" destOrd="0" presId="urn:microsoft.com/office/officeart/2005/8/layout/vList2"/>
    <dgm:cxn modelId="{BC907D0A-BADB-42C5-9D55-95D82EB97904}" type="presParOf" srcId="{2A6C3AB2-A592-4E75-B94E-CCE067141AEA}" destId="{EB9118F0-193F-480D-8275-FF41262A99A5}" srcOrd="1" destOrd="0" presId="urn:microsoft.com/office/officeart/2005/8/layout/vList2"/>
    <dgm:cxn modelId="{8B30A416-9362-4FD1-89DC-7955633E4C97}" type="presParOf" srcId="{2A6C3AB2-A592-4E75-B94E-CCE067141AEA}" destId="{4F32FA7D-B2CD-49FD-B3FB-FC4EC22111F8}" srcOrd="2" destOrd="0" presId="urn:microsoft.com/office/officeart/2005/8/layout/vList2"/>
    <dgm:cxn modelId="{D9931B63-F024-430F-93D9-B08C6C2FCD4F}" type="presParOf" srcId="{2A6C3AB2-A592-4E75-B94E-CCE067141AEA}" destId="{90340DFE-C7E7-4E55-BECF-978F9879EB1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673C08-9BCD-4F7E-A3BC-61AB4D1801DF}"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756868AB-6667-4CDE-A5EC-CFE373C83FCD}">
      <dgm:prSet custT="1"/>
      <dgm:spPr/>
      <dgm:t>
        <a:bodyPr/>
        <a:lstStyle/>
        <a:p>
          <a:r>
            <a:rPr lang="en-US" sz="2400" b="0" i="0" baseline="0" dirty="0">
              <a:latin typeface="Roboto" panose="02000000000000000000" pitchFamily="2" charset="0"/>
              <a:ea typeface="Roboto" panose="02000000000000000000" pitchFamily="2" charset="0"/>
              <a:cs typeface="Roboto" panose="02000000000000000000" pitchFamily="2" charset="0"/>
            </a:rPr>
            <a:t>Intentionally leverage and distribute resources to equitably support the current and emerging needs of the Jefferson Hospital service area </a:t>
          </a:r>
          <a:endParaRPr lang="en-US" sz="2400" dirty="0">
            <a:latin typeface="Roboto" panose="02000000000000000000" pitchFamily="2" charset="0"/>
            <a:ea typeface="Roboto" panose="02000000000000000000" pitchFamily="2" charset="0"/>
            <a:cs typeface="Roboto" panose="02000000000000000000" pitchFamily="2" charset="0"/>
          </a:endParaRPr>
        </a:p>
      </dgm:t>
    </dgm:pt>
    <dgm:pt modelId="{7B3FD08D-7562-4E06-9561-A0B1AC544676}" type="parTrans" cxnId="{6320718F-9401-43AD-AFC1-F83F66DC294E}">
      <dgm:prSet/>
      <dgm:spPr/>
      <dgm:t>
        <a:bodyPr/>
        <a:lstStyle/>
        <a:p>
          <a:endParaRPr lang="en-US"/>
        </a:p>
      </dgm:t>
    </dgm:pt>
    <dgm:pt modelId="{21602943-FB24-4C3C-BBFF-8EB13895AF23}" type="sibTrans" cxnId="{6320718F-9401-43AD-AFC1-F83F66DC294E}">
      <dgm:prSet/>
      <dgm:spPr/>
      <dgm:t>
        <a:bodyPr/>
        <a:lstStyle/>
        <a:p>
          <a:endParaRPr lang="en-US"/>
        </a:p>
      </dgm:t>
    </dgm:pt>
    <dgm:pt modelId="{39210028-D68C-4D87-BED4-4D2F650665E5}">
      <dgm:prSet custT="1"/>
      <dgm:spPr/>
      <dgm:t>
        <a:bodyPr/>
        <a:lstStyle/>
        <a:p>
          <a:r>
            <a:rPr lang="en-US" sz="2400" b="0" i="0" baseline="0" dirty="0">
              <a:latin typeface="Roboto" panose="02000000000000000000" pitchFamily="2" charset="0"/>
              <a:ea typeface="Roboto" panose="02000000000000000000" pitchFamily="2" charset="0"/>
              <a:cs typeface="Roboto" panose="02000000000000000000" pitchFamily="2" charset="0"/>
            </a:rPr>
            <a:t>Integrate community voice and partnerships across all aspects of work </a:t>
          </a:r>
          <a:endParaRPr lang="en-US" sz="2400" dirty="0">
            <a:latin typeface="Roboto" panose="02000000000000000000" pitchFamily="2" charset="0"/>
            <a:ea typeface="Roboto" panose="02000000000000000000" pitchFamily="2" charset="0"/>
            <a:cs typeface="Roboto" panose="02000000000000000000" pitchFamily="2" charset="0"/>
          </a:endParaRPr>
        </a:p>
      </dgm:t>
    </dgm:pt>
    <dgm:pt modelId="{1F7FBD8F-2367-46E1-ADD8-826A8756BCD8}" type="parTrans" cxnId="{545D8042-0C60-49B0-9278-A9E258797092}">
      <dgm:prSet/>
      <dgm:spPr/>
      <dgm:t>
        <a:bodyPr/>
        <a:lstStyle/>
        <a:p>
          <a:endParaRPr lang="en-US"/>
        </a:p>
      </dgm:t>
    </dgm:pt>
    <dgm:pt modelId="{78AEF937-D654-4427-9B1C-E9C58421982F}" type="sibTrans" cxnId="{545D8042-0C60-49B0-9278-A9E258797092}">
      <dgm:prSet/>
      <dgm:spPr/>
      <dgm:t>
        <a:bodyPr/>
        <a:lstStyle/>
        <a:p>
          <a:endParaRPr lang="en-US"/>
        </a:p>
      </dgm:t>
    </dgm:pt>
    <dgm:pt modelId="{23024E14-A2DA-4395-B7B6-D9CC56112504}">
      <dgm:prSet custT="1"/>
      <dgm:spPr/>
      <dgm:t>
        <a:bodyPr/>
        <a:lstStyle/>
        <a:p>
          <a:r>
            <a:rPr lang="en-US" sz="2400" b="0" i="0" baseline="0" dirty="0">
              <a:latin typeface="Roboto" panose="02000000000000000000" pitchFamily="2" charset="0"/>
              <a:ea typeface="Roboto" panose="02000000000000000000" pitchFamily="2" charset="0"/>
              <a:cs typeface="Roboto" panose="02000000000000000000" pitchFamily="2" charset="0"/>
            </a:rPr>
            <a:t>Prioritize organizational excellence as a model for innovative philanthropy </a:t>
          </a:r>
          <a:endParaRPr lang="en-US" sz="2400" dirty="0">
            <a:latin typeface="Roboto" panose="02000000000000000000" pitchFamily="2" charset="0"/>
            <a:ea typeface="Roboto" panose="02000000000000000000" pitchFamily="2" charset="0"/>
            <a:cs typeface="Roboto" panose="02000000000000000000" pitchFamily="2" charset="0"/>
          </a:endParaRPr>
        </a:p>
      </dgm:t>
    </dgm:pt>
    <dgm:pt modelId="{DF1C93AF-2732-4846-B4B9-B27FEAE0626E}" type="parTrans" cxnId="{08927B58-1103-4360-ACAB-5E3564B6DA18}">
      <dgm:prSet/>
      <dgm:spPr/>
      <dgm:t>
        <a:bodyPr/>
        <a:lstStyle/>
        <a:p>
          <a:endParaRPr lang="en-US"/>
        </a:p>
      </dgm:t>
    </dgm:pt>
    <dgm:pt modelId="{7651C922-2217-4D6C-B1D2-7AE391296AC7}" type="sibTrans" cxnId="{08927B58-1103-4360-ACAB-5E3564B6DA18}">
      <dgm:prSet/>
      <dgm:spPr/>
      <dgm:t>
        <a:bodyPr/>
        <a:lstStyle/>
        <a:p>
          <a:endParaRPr lang="en-US"/>
        </a:p>
      </dgm:t>
    </dgm:pt>
    <dgm:pt modelId="{DC46BFCB-F50F-47D9-9C97-D17F39F11E58}" type="pres">
      <dgm:prSet presAssocID="{FC673C08-9BCD-4F7E-A3BC-61AB4D1801DF}" presName="diagram" presStyleCnt="0">
        <dgm:presLayoutVars>
          <dgm:chPref val="1"/>
          <dgm:dir/>
          <dgm:animOne val="branch"/>
          <dgm:animLvl val="lvl"/>
          <dgm:resizeHandles/>
        </dgm:presLayoutVars>
      </dgm:prSet>
      <dgm:spPr/>
    </dgm:pt>
    <dgm:pt modelId="{F614F7AD-5D86-457B-A140-1139CE270B9C}" type="pres">
      <dgm:prSet presAssocID="{756868AB-6667-4CDE-A5EC-CFE373C83FCD}" presName="root" presStyleCnt="0"/>
      <dgm:spPr/>
    </dgm:pt>
    <dgm:pt modelId="{CF04F0ED-0758-4B07-A284-DACFF3935207}" type="pres">
      <dgm:prSet presAssocID="{756868AB-6667-4CDE-A5EC-CFE373C83FCD}" presName="rootComposite" presStyleCnt="0"/>
      <dgm:spPr/>
    </dgm:pt>
    <dgm:pt modelId="{7627A19F-D78F-4072-864F-C92C9702AE4A}" type="pres">
      <dgm:prSet presAssocID="{756868AB-6667-4CDE-A5EC-CFE373C83FCD}" presName="rootText" presStyleLbl="node1" presStyleIdx="0" presStyleCnt="3" custScaleY="272358"/>
      <dgm:spPr/>
    </dgm:pt>
    <dgm:pt modelId="{28C45CDD-97D5-454B-BCB2-26402E6E1C4A}" type="pres">
      <dgm:prSet presAssocID="{756868AB-6667-4CDE-A5EC-CFE373C83FCD}" presName="rootConnector" presStyleLbl="node1" presStyleIdx="0" presStyleCnt="3"/>
      <dgm:spPr/>
    </dgm:pt>
    <dgm:pt modelId="{B6B807F4-07BD-4D5F-9404-E6C389BB6D51}" type="pres">
      <dgm:prSet presAssocID="{756868AB-6667-4CDE-A5EC-CFE373C83FCD}" presName="childShape" presStyleCnt="0"/>
      <dgm:spPr/>
    </dgm:pt>
    <dgm:pt modelId="{14AE594F-B6AA-41B6-88C1-445552DF0195}" type="pres">
      <dgm:prSet presAssocID="{39210028-D68C-4D87-BED4-4D2F650665E5}" presName="root" presStyleCnt="0"/>
      <dgm:spPr/>
    </dgm:pt>
    <dgm:pt modelId="{3F59AA0F-0506-45AB-8F32-DCEF7B072591}" type="pres">
      <dgm:prSet presAssocID="{39210028-D68C-4D87-BED4-4D2F650665E5}" presName="rootComposite" presStyleCnt="0"/>
      <dgm:spPr/>
    </dgm:pt>
    <dgm:pt modelId="{CFD6D08C-AB91-49C2-9F2B-59D07A4DB1AD}" type="pres">
      <dgm:prSet presAssocID="{39210028-D68C-4D87-BED4-4D2F650665E5}" presName="rootText" presStyleLbl="node1" presStyleIdx="1" presStyleCnt="3" custScaleY="272358"/>
      <dgm:spPr/>
    </dgm:pt>
    <dgm:pt modelId="{B3067C33-1250-4673-B85D-692295CB9685}" type="pres">
      <dgm:prSet presAssocID="{39210028-D68C-4D87-BED4-4D2F650665E5}" presName="rootConnector" presStyleLbl="node1" presStyleIdx="1" presStyleCnt="3"/>
      <dgm:spPr/>
    </dgm:pt>
    <dgm:pt modelId="{92F9688E-59A9-4A16-8C04-36255BF34721}" type="pres">
      <dgm:prSet presAssocID="{39210028-D68C-4D87-BED4-4D2F650665E5}" presName="childShape" presStyleCnt="0"/>
      <dgm:spPr/>
    </dgm:pt>
    <dgm:pt modelId="{881B3B0B-2F90-447F-B597-C9B58E93CBA6}" type="pres">
      <dgm:prSet presAssocID="{23024E14-A2DA-4395-B7B6-D9CC56112504}" presName="root" presStyleCnt="0"/>
      <dgm:spPr/>
    </dgm:pt>
    <dgm:pt modelId="{99E4BCC5-3F6F-4744-BD63-07C9F11D6B1E}" type="pres">
      <dgm:prSet presAssocID="{23024E14-A2DA-4395-B7B6-D9CC56112504}" presName="rootComposite" presStyleCnt="0"/>
      <dgm:spPr/>
    </dgm:pt>
    <dgm:pt modelId="{F007F561-BBA6-469A-A2B7-0911B577AC97}" type="pres">
      <dgm:prSet presAssocID="{23024E14-A2DA-4395-B7B6-D9CC56112504}" presName="rootText" presStyleLbl="node1" presStyleIdx="2" presStyleCnt="3" custScaleY="272358"/>
      <dgm:spPr/>
    </dgm:pt>
    <dgm:pt modelId="{9FB62852-E6ED-46D9-AE44-7E193424AB8C}" type="pres">
      <dgm:prSet presAssocID="{23024E14-A2DA-4395-B7B6-D9CC56112504}" presName="rootConnector" presStyleLbl="node1" presStyleIdx="2" presStyleCnt="3"/>
      <dgm:spPr/>
    </dgm:pt>
    <dgm:pt modelId="{3D0226CB-00B5-4AA4-B3C9-881B3814D3CA}" type="pres">
      <dgm:prSet presAssocID="{23024E14-A2DA-4395-B7B6-D9CC56112504}" presName="childShape" presStyleCnt="0"/>
      <dgm:spPr/>
    </dgm:pt>
  </dgm:ptLst>
  <dgm:cxnLst>
    <dgm:cxn modelId="{29C71D10-2C96-47AF-BE99-F0100804DB78}" type="presOf" srcId="{23024E14-A2DA-4395-B7B6-D9CC56112504}" destId="{F007F561-BBA6-469A-A2B7-0911B577AC97}" srcOrd="0" destOrd="0" presId="urn:microsoft.com/office/officeart/2005/8/layout/hierarchy3"/>
    <dgm:cxn modelId="{B1835A23-79D2-4021-8171-8AB67D5E02DC}" type="presOf" srcId="{39210028-D68C-4D87-BED4-4D2F650665E5}" destId="{CFD6D08C-AB91-49C2-9F2B-59D07A4DB1AD}" srcOrd="0" destOrd="0" presId="urn:microsoft.com/office/officeart/2005/8/layout/hierarchy3"/>
    <dgm:cxn modelId="{49592F37-2AFE-4ED3-A158-C610342F2E2A}" type="presOf" srcId="{39210028-D68C-4D87-BED4-4D2F650665E5}" destId="{B3067C33-1250-4673-B85D-692295CB9685}" srcOrd="1" destOrd="0" presId="urn:microsoft.com/office/officeart/2005/8/layout/hierarchy3"/>
    <dgm:cxn modelId="{545D8042-0C60-49B0-9278-A9E258797092}" srcId="{FC673C08-9BCD-4F7E-A3BC-61AB4D1801DF}" destId="{39210028-D68C-4D87-BED4-4D2F650665E5}" srcOrd="1" destOrd="0" parTransId="{1F7FBD8F-2367-46E1-ADD8-826A8756BCD8}" sibTransId="{78AEF937-D654-4427-9B1C-E9C58421982F}"/>
    <dgm:cxn modelId="{08927B58-1103-4360-ACAB-5E3564B6DA18}" srcId="{FC673C08-9BCD-4F7E-A3BC-61AB4D1801DF}" destId="{23024E14-A2DA-4395-B7B6-D9CC56112504}" srcOrd="2" destOrd="0" parTransId="{DF1C93AF-2732-4846-B4B9-B27FEAE0626E}" sibTransId="{7651C922-2217-4D6C-B1D2-7AE391296AC7}"/>
    <dgm:cxn modelId="{6320718F-9401-43AD-AFC1-F83F66DC294E}" srcId="{FC673C08-9BCD-4F7E-A3BC-61AB4D1801DF}" destId="{756868AB-6667-4CDE-A5EC-CFE373C83FCD}" srcOrd="0" destOrd="0" parTransId="{7B3FD08D-7562-4E06-9561-A0B1AC544676}" sibTransId="{21602943-FB24-4C3C-BBFF-8EB13895AF23}"/>
    <dgm:cxn modelId="{16B95F94-0154-4DAA-B3E7-543E4352AD64}" type="presOf" srcId="{756868AB-6667-4CDE-A5EC-CFE373C83FCD}" destId="{7627A19F-D78F-4072-864F-C92C9702AE4A}" srcOrd="0" destOrd="0" presId="urn:microsoft.com/office/officeart/2005/8/layout/hierarchy3"/>
    <dgm:cxn modelId="{D9EFFBC5-E6AF-48D7-B66B-FA7931FFD7C7}" type="presOf" srcId="{756868AB-6667-4CDE-A5EC-CFE373C83FCD}" destId="{28C45CDD-97D5-454B-BCB2-26402E6E1C4A}" srcOrd="1" destOrd="0" presId="urn:microsoft.com/office/officeart/2005/8/layout/hierarchy3"/>
    <dgm:cxn modelId="{F0BD87ED-CE7A-46CA-A0D6-EE890F306A92}" type="presOf" srcId="{23024E14-A2DA-4395-B7B6-D9CC56112504}" destId="{9FB62852-E6ED-46D9-AE44-7E193424AB8C}" srcOrd="1" destOrd="0" presId="urn:microsoft.com/office/officeart/2005/8/layout/hierarchy3"/>
    <dgm:cxn modelId="{A63B7BF1-0E5D-43F2-BA2E-53D5276A08C4}" type="presOf" srcId="{FC673C08-9BCD-4F7E-A3BC-61AB4D1801DF}" destId="{DC46BFCB-F50F-47D9-9C97-D17F39F11E58}" srcOrd="0" destOrd="0" presId="urn:microsoft.com/office/officeart/2005/8/layout/hierarchy3"/>
    <dgm:cxn modelId="{9F900326-854A-41A2-B499-D8029B139CA7}" type="presParOf" srcId="{DC46BFCB-F50F-47D9-9C97-D17F39F11E58}" destId="{F614F7AD-5D86-457B-A140-1139CE270B9C}" srcOrd="0" destOrd="0" presId="urn:microsoft.com/office/officeart/2005/8/layout/hierarchy3"/>
    <dgm:cxn modelId="{B3B0B79B-EE20-4518-8E16-78F32CD2E632}" type="presParOf" srcId="{F614F7AD-5D86-457B-A140-1139CE270B9C}" destId="{CF04F0ED-0758-4B07-A284-DACFF3935207}" srcOrd="0" destOrd="0" presId="urn:microsoft.com/office/officeart/2005/8/layout/hierarchy3"/>
    <dgm:cxn modelId="{83C78ACF-8448-4C6D-B12B-ED2C2F234A78}" type="presParOf" srcId="{CF04F0ED-0758-4B07-A284-DACFF3935207}" destId="{7627A19F-D78F-4072-864F-C92C9702AE4A}" srcOrd="0" destOrd="0" presId="urn:microsoft.com/office/officeart/2005/8/layout/hierarchy3"/>
    <dgm:cxn modelId="{59DBD108-62E6-473D-95BF-AEFEAA5707C5}" type="presParOf" srcId="{CF04F0ED-0758-4B07-A284-DACFF3935207}" destId="{28C45CDD-97D5-454B-BCB2-26402E6E1C4A}" srcOrd="1" destOrd="0" presId="urn:microsoft.com/office/officeart/2005/8/layout/hierarchy3"/>
    <dgm:cxn modelId="{C47DC729-FC1B-4D89-9246-BCA69129E0C2}" type="presParOf" srcId="{F614F7AD-5D86-457B-A140-1139CE270B9C}" destId="{B6B807F4-07BD-4D5F-9404-E6C389BB6D51}" srcOrd="1" destOrd="0" presId="urn:microsoft.com/office/officeart/2005/8/layout/hierarchy3"/>
    <dgm:cxn modelId="{25F776DE-775A-4D0E-9D8E-C5EBE78883FC}" type="presParOf" srcId="{DC46BFCB-F50F-47D9-9C97-D17F39F11E58}" destId="{14AE594F-B6AA-41B6-88C1-445552DF0195}" srcOrd="1" destOrd="0" presId="urn:microsoft.com/office/officeart/2005/8/layout/hierarchy3"/>
    <dgm:cxn modelId="{2B297EDF-DEC5-4570-90CF-100DC58BEBFA}" type="presParOf" srcId="{14AE594F-B6AA-41B6-88C1-445552DF0195}" destId="{3F59AA0F-0506-45AB-8F32-DCEF7B072591}" srcOrd="0" destOrd="0" presId="urn:microsoft.com/office/officeart/2005/8/layout/hierarchy3"/>
    <dgm:cxn modelId="{9B7130E1-4038-4865-B2EE-EA7001CC6947}" type="presParOf" srcId="{3F59AA0F-0506-45AB-8F32-DCEF7B072591}" destId="{CFD6D08C-AB91-49C2-9F2B-59D07A4DB1AD}" srcOrd="0" destOrd="0" presId="urn:microsoft.com/office/officeart/2005/8/layout/hierarchy3"/>
    <dgm:cxn modelId="{3A7402B2-F64E-48ED-B973-10A0A17AF29E}" type="presParOf" srcId="{3F59AA0F-0506-45AB-8F32-DCEF7B072591}" destId="{B3067C33-1250-4673-B85D-692295CB9685}" srcOrd="1" destOrd="0" presId="urn:microsoft.com/office/officeart/2005/8/layout/hierarchy3"/>
    <dgm:cxn modelId="{09CD329A-0819-477B-9EAA-722E9B9B6295}" type="presParOf" srcId="{14AE594F-B6AA-41B6-88C1-445552DF0195}" destId="{92F9688E-59A9-4A16-8C04-36255BF34721}" srcOrd="1" destOrd="0" presId="urn:microsoft.com/office/officeart/2005/8/layout/hierarchy3"/>
    <dgm:cxn modelId="{D9DCB9D3-1F89-476B-8EE0-4FFD29793F8E}" type="presParOf" srcId="{DC46BFCB-F50F-47D9-9C97-D17F39F11E58}" destId="{881B3B0B-2F90-447F-B597-C9B58E93CBA6}" srcOrd="2" destOrd="0" presId="urn:microsoft.com/office/officeart/2005/8/layout/hierarchy3"/>
    <dgm:cxn modelId="{A38AC8ED-ABA6-4803-ADBC-21EF6D53914B}" type="presParOf" srcId="{881B3B0B-2F90-447F-B597-C9B58E93CBA6}" destId="{99E4BCC5-3F6F-4744-BD63-07C9F11D6B1E}" srcOrd="0" destOrd="0" presId="urn:microsoft.com/office/officeart/2005/8/layout/hierarchy3"/>
    <dgm:cxn modelId="{9D13985B-CFB5-4BB9-9632-CB93DF8C6041}" type="presParOf" srcId="{99E4BCC5-3F6F-4744-BD63-07C9F11D6B1E}" destId="{F007F561-BBA6-469A-A2B7-0911B577AC97}" srcOrd="0" destOrd="0" presId="urn:microsoft.com/office/officeart/2005/8/layout/hierarchy3"/>
    <dgm:cxn modelId="{359A9472-85A2-47C0-9123-FADAC80039AB}" type="presParOf" srcId="{99E4BCC5-3F6F-4744-BD63-07C9F11D6B1E}" destId="{9FB62852-E6ED-46D9-AE44-7E193424AB8C}" srcOrd="1" destOrd="0" presId="urn:microsoft.com/office/officeart/2005/8/layout/hierarchy3"/>
    <dgm:cxn modelId="{F81D34DF-6277-4407-87D5-E475A75B0EA3}" type="presParOf" srcId="{881B3B0B-2F90-447F-B597-C9B58E93CBA6}" destId="{3D0226CB-00B5-4AA4-B3C9-881B3814D3C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89D57-9F58-4B58-AE5C-2DFE73D56473}">
      <dsp:nvSpPr>
        <dsp:cNvPr id="0" name=""/>
        <dsp:cNvSpPr/>
      </dsp:nvSpPr>
      <dsp:spPr>
        <a:xfrm>
          <a:off x="896654" y="0"/>
          <a:ext cx="10162083" cy="47909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329383-A971-4BD4-B42D-DC878938341D}">
      <dsp:nvSpPr>
        <dsp:cNvPr id="0" name=""/>
        <dsp:cNvSpPr/>
      </dsp:nvSpPr>
      <dsp:spPr>
        <a:xfrm>
          <a:off x="6006" y="835327"/>
          <a:ext cx="1353842" cy="31202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Strategic Plan</a:t>
          </a:r>
        </a:p>
      </dsp:txBody>
      <dsp:txXfrm>
        <a:off x="72095" y="901416"/>
        <a:ext cx="1221664" cy="2988097"/>
      </dsp:txXfrm>
    </dsp:sp>
    <dsp:sp modelId="{33E693E5-CA3E-4723-B4D1-759204D78567}">
      <dsp:nvSpPr>
        <dsp:cNvPr id="0" name=""/>
        <dsp:cNvSpPr/>
      </dsp:nvSpPr>
      <dsp:spPr>
        <a:xfrm>
          <a:off x="1570586" y="835327"/>
          <a:ext cx="1264422" cy="31202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Comms Strategy</a:t>
          </a:r>
        </a:p>
      </dsp:txBody>
      <dsp:txXfrm>
        <a:off x="1632310" y="897051"/>
        <a:ext cx="1140974" cy="2996827"/>
      </dsp:txXfrm>
    </dsp:sp>
    <dsp:sp modelId="{A61D955A-C1FF-467C-B3A3-A8ADB754335D}">
      <dsp:nvSpPr>
        <dsp:cNvPr id="0" name=""/>
        <dsp:cNvSpPr/>
      </dsp:nvSpPr>
      <dsp:spPr>
        <a:xfrm>
          <a:off x="3045746" y="835327"/>
          <a:ext cx="1264422" cy="31202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Mon Valley Clean Air Fund</a:t>
          </a:r>
        </a:p>
      </dsp:txBody>
      <dsp:txXfrm>
        <a:off x="3107470" y="897051"/>
        <a:ext cx="1140974" cy="2996827"/>
      </dsp:txXfrm>
    </dsp:sp>
    <dsp:sp modelId="{26386B8C-2867-48DD-87E6-C02E59CD5EEA}">
      <dsp:nvSpPr>
        <dsp:cNvPr id="0" name=""/>
        <dsp:cNvSpPr/>
      </dsp:nvSpPr>
      <dsp:spPr>
        <a:xfrm>
          <a:off x="4520906" y="835327"/>
          <a:ext cx="1357749" cy="31202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Grant Priorities</a:t>
          </a:r>
        </a:p>
      </dsp:txBody>
      <dsp:txXfrm>
        <a:off x="4587186" y="901607"/>
        <a:ext cx="1225189" cy="2987715"/>
      </dsp:txXfrm>
    </dsp:sp>
    <dsp:sp modelId="{C5248CF0-251C-4BBD-8CA2-6F5C5C633A9B}">
      <dsp:nvSpPr>
        <dsp:cNvPr id="0" name=""/>
        <dsp:cNvSpPr/>
      </dsp:nvSpPr>
      <dsp:spPr>
        <a:xfrm>
          <a:off x="6089393" y="835327"/>
          <a:ext cx="1264422" cy="31202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Capacity Building</a:t>
          </a:r>
        </a:p>
      </dsp:txBody>
      <dsp:txXfrm>
        <a:off x="6151117" y="897051"/>
        <a:ext cx="1140974" cy="2996827"/>
      </dsp:txXfrm>
    </dsp:sp>
    <dsp:sp modelId="{5CD838ED-5F1F-4A07-AA60-1B6B467D3983}">
      <dsp:nvSpPr>
        <dsp:cNvPr id="0" name=""/>
        <dsp:cNvSpPr/>
      </dsp:nvSpPr>
      <dsp:spPr>
        <a:xfrm>
          <a:off x="7564552" y="835327"/>
          <a:ext cx="1264422" cy="31202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DEIRJ</a:t>
          </a:r>
        </a:p>
      </dsp:txBody>
      <dsp:txXfrm>
        <a:off x="7626276" y="897051"/>
        <a:ext cx="1140974" cy="2996827"/>
      </dsp:txXfrm>
    </dsp:sp>
    <dsp:sp modelId="{B0C8CE90-6539-42EB-87AB-EC0D97EA3930}">
      <dsp:nvSpPr>
        <dsp:cNvPr id="0" name=""/>
        <dsp:cNvSpPr/>
      </dsp:nvSpPr>
      <dsp:spPr>
        <a:xfrm>
          <a:off x="9039712" y="835327"/>
          <a:ext cx="1264422" cy="31202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Vision Council</a:t>
          </a:r>
        </a:p>
      </dsp:txBody>
      <dsp:txXfrm>
        <a:off x="9101436" y="897051"/>
        <a:ext cx="1140974" cy="2996827"/>
      </dsp:txXfrm>
    </dsp:sp>
    <dsp:sp modelId="{3081B6FA-1F90-40AB-B2B1-95AF55A7EA77}">
      <dsp:nvSpPr>
        <dsp:cNvPr id="0" name=""/>
        <dsp:cNvSpPr/>
      </dsp:nvSpPr>
      <dsp:spPr>
        <a:xfrm>
          <a:off x="10514872" y="835327"/>
          <a:ext cx="1434512" cy="31202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Jefferson Votes</a:t>
          </a:r>
        </a:p>
      </dsp:txBody>
      <dsp:txXfrm>
        <a:off x="10584899" y="905354"/>
        <a:ext cx="1294458" cy="29802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1603F-AECC-4F3E-A87A-65F98D63FE72}">
      <dsp:nvSpPr>
        <dsp:cNvPr id="0" name=""/>
        <dsp:cNvSpPr/>
      </dsp:nvSpPr>
      <dsp:spPr>
        <a:xfrm>
          <a:off x="0" y="364759"/>
          <a:ext cx="10515600" cy="2176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Roboto" panose="02000000000000000000" pitchFamily="2" charset="0"/>
              <a:ea typeface="Roboto" panose="02000000000000000000" pitchFamily="2" charset="0"/>
              <a:cs typeface="Roboto" panose="02000000000000000000" pitchFamily="2" charset="0"/>
            </a:rPr>
            <a:t>A settlement due to Litigation between PennEnvironment, Clean Air Council, Allegheny County Health Department vs. U.S. Steel resulting in an agreement from U.S. Steel to pay $5 Million in settlement funds.</a:t>
          </a:r>
        </a:p>
      </dsp:txBody>
      <dsp:txXfrm>
        <a:off x="106233" y="470992"/>
        <a:ext cx="10303134" cy="1963734"/>
      </dsp:txXfrm>
    </dsp:sp>
    <dsp:sp modelId="{88F7BCE6-88C9-4EB3-A05D-D518731C4D03}">
      <dsp:nvSpPr>
        <dsp:cNvPr id="0" name=""/>
        <dsp:cNvSpPr/>
      </dsp:nvSpPr>
      <dsp:spPr>
        <a:xfrm>
          <a:off x="0" y="2630239"/>
          <a:ext cx="10515600" cy="135633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Roboto" panose="02000000000000000000" pitchFamily="2" charset="0"/>
              <a:ea typeface="Roboto" panose="02000000000000000000" pitchFamily="2" charset="0"/>
              <a:cs typeface="Roboto" panose="02000000000000000000" pitchFamily="2" charset="0"/>
            </a:rPr>
            <a:t>ACHD asked Jefferson Regional Foundation to distribute $2.25 Million of the settlement funds via grantmaking. </a:t>
          </a:r>
        </a:p>
      </dsp:txBody>
      <dsp:txXfrm>
        <a:off x="66211" y="2696450"/>
        <a:ext cx="10383178" cy="12239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EBD42-CEE3-4B02-85D1-2E8C9D60C03D}">
      <dsp:nvSpPr>
        <dsp:cNvPr id="0" name=""/>
        <dsp:cNvSpPr/>
      </dsp:nvSpPr>
      <dsp:spPr>
        <a:xfrm>
          <a:off x="0" y="56737"/>
          <a:ext cx="10515600" cy="7195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Roboto" panose="02000000000000000000" pitchFamily="2" charset="0"/>
              <a:ea typeface="Roboto" panose="02000000000000000000" pitchFamily="2" charset="0"/>
              <a:cs typeface="Roboto" panose="02000000000000000000" pitchFamily="2" charset="0"/>
            </a:rPr>
            <a:t>JRF was not part of the litigation. </a:t>
          </a:r>
        </a:p>
      </dsp:txBody>
      <dsp:txXfrm>
        <a:off x="35125" y="91862"/>
        <a:ext cx="10445350" cy="649299"/>
      </dsp:txXfrm>
    </dsp:sp>
    <dsp:sp modelId="{42D08BA6-53F9-44E0-B17A-987859E72696}">
      <dsp:nvSpPr>
        <dsp:cNvPr id="0" name=""/>
        <dsp:cNvSpPr/>
      </dsp:nvSpPr>
      <dsp:spPr>
        <a:xfrm>
          <a:off x="0" y="862687"/>
          <a:ext cx="10515600" cy="7195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Roboto" panose="02000000000000000000" pitchFamily="2" charset="0"/>
              <a:ea typeface="Roboto" panose="02000000000000000000" pitchFamily="2" charset="0"/>
              <a:cs typeface="Roboto" panose="02000000000000000000" pitchFamily="2" charset="0"/>
            </a:rPr>
            <a:t>This fund is called the </a:t>
          </a:r>
          <a:r>
            <a:rPr lang="en-US" sz="3000" b="1" kern="1200" dirty="0">
              <a:latin typeface="Roboto" panose="02000000000000000000" pitchFamily="2" charset="0"/>
              <a:ea typeface="Roboto" panose="02000000000000000000" pitchFamily="2" charset="0"/>
              <a:cs typeface="Roboto" panose="02000000000000000000" pitchFamily="2" charset="0"/>
            </a:rPr>
            <a:t>Mon Valley Clean Air Fund</a:t>
          </a:r>
          <a:r>
            <a:rPr lang="en-US" sz="3000" kern="1200" dirty="0">
              <a:latin typeface="Roboto" panose="02000000000000000000" pitchFamily="2" charset="0"/>
              <a:ea typeface="Roboto" panose="02000000000000000000" pitchFamily="2" charset="0"/>
              <a:cs typeface="Roboto" panose="02000000000000000000" pitchFamily="2" charset="0"/>
            </a:rPr>
            <a:t>. </a:t>
          </a:r>
        </a:p>
      </dsp:txBody>
      <dsp:txXfrm>
        <a:off x="35125" y="897812"/>
        <a:ext cx="10445350" cy="649299"/>
      </dsp:txXfrm>
    </dsp:sp>
    <dsp:sp modelId="{BEBFFE7B-7612-4241-8398-90767CB10014}">
      <dsp:nvSpPr>
        <dsp:cNvPr id="0" name=""/>
        <dsp:cNvSpPr/>
      </dsp:nvSpPr>
      <dsp:spPr>
        <a:xfrm>
          <a:off x="0" y="1668636"/>
          <a:ext cx="10515600" cy="7195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Roboto" panose="02000000000000000000" pitchFamily="2" charset="0"/>
              <a:ea typeface="Roboto" panose="02000000000000000000" pitchFamily="2" charset="0"/>
              <a:cs typeface="Roboto" panose="02000000000000000000" pitchFamily="2" charset="0"/>
            </a:rPr>
            <a:t>Communities included that are part of the JRF footprint are:</a:t>
          </a:r>
        </a:p>
      </dsp:txBody>
      <dsp:txXfrm>
        <a:off x="35125" y="1703761"/>
        <a:ext cx="10445350" cy="649299"/>
      </dsp:txXfrm>
    </dsp:sp>
    <dsp:sp modelId="{986F0A6C-0CD8-46B0-A141-A4F3EB582390}">
      <dsp:nvSpPr>
        <dsp:cNvPr id="0" name=""/>
        <dsp:cNvSpPr/>
      </dsp:nvSpPr>
      <dsp:spPr>
        <a:xfrm>
          <a:off x="0" y="2388186"/>
          <a:ext cx="10515600" cy="211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latin typeface="Roboto" panose="02000000000000000000" pitchFamily="2" charset="0"/>
              <a:ea typeface="Roboto" panose="02000000000000000000" pitchFamily="2" charset="0"/>
              <a:cs typeface="Roboto" panose="02000000000000000000" pitchFamily="2" charset="0"/>
            </a:rPr>
            <a:t>Clairton, Dravosburg, Duquesne, Elizabeth Borough, Elizabeth Township, Forward, Glassport, Jefferson Hills, Liberty, Lincoln, McKeesport, Pleasant Hills, Port Vue, Versailles, West Elizabeth and West Mifflin.</a:t>
          </a:r>
        </a:p>
        <a:p>
          <a:pPr marL="228600" lvl="1" indent="-228600" algn="l" defTabSz="1022350">
            <a:lnSpc>
              <a:spcPct val="90000"/>
            </a:lnSpc>
            <a:spcBef>
              <a:spcPct val="0"/>
            </a:spcBef>
            <a:spcAft>
              <a:spcPct val="20000"/>
            </a:spcAft>
            <a:buChar char="•"/>
          </a:pPr>
          <a:r>
            <a:rPr lang="en-US" sz="2300" b="1" kern="1200" dirty="0">
              <a:latin typeface="Roboto" panose="02000000000000000000" pitchFamily="2" charset="0"/>
              <a:ea typeface="Roboto" panose="02000000000000000000" pitchFamily="2" charset="0"/>
              <a:cs typeface="Roboto" panose="02000000000000000000" pitchFamily="2" charset="0"/>
            </a:rPr>
            <a:t>Additional Communities that will be included for this fund are:</a:t>
          </a:r>
          <a:endParaRPr lang="en-US" sz="2300" kern="1200" dirty="0">
            <a:latin typeface="Roboto" panose="02000000000000000000" pitchFamily="2" charset="0"/>
            <a:ea typeface="Roboto" panose="02000000000000000000" pitchFamily="2" charset="0"/>
            <a:cs typeface="Roboto" panose="02000000000000000000" pitchFamily="2" charset="0"/>
          </a:endParaRPr>
        </a:p>
        <a:p>
          <a:pPr marL="457200" lvl="2" indent="-228600" algn="l" defTabSz="1022350">
            <a:lnSpc>
              <a:spcPct val="90000"/>
            </a:lnSpc>
            <a:spcBef>
              <a:spcPct val="0"/>
            </a:spcBef>
            <a:spcAft>
              <a:spcPct val="20000"/>
            </a:spcAft>
            <a:buChar char="•"/>
          </a:pPr>
          <a:r>
            <a:rPr lang="en-US" sz="2300" kern="1200" dirty="0">
              <a:latin typeface="Roboto" panose="02000000000000000000" pitchFamily="2" charset="0"/>
              <a:ea typeface="Roboto" panose="02000000000000000000" pitchFamily="2" charset="0"/>
              <a:cs typeface="Roboto" panose="02000000000000000000" pitchFamily="2" charset="0"/>
            </a:rPr>
            <a:t>Braddock, East McKeesport, East Pittsburgh, North Braddock, North Versailles &amp; Wall</a:t>
          </a:r>
        </a:p>
      </dsp:txBody>
      <dsp:txXfrm>
        <a:off x="0" y="2388186"/>
        <a:ext cx="10515600" cy="21114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EB10E-F151-4878-8F8F-5B4AACF51439}">
      <dsp:nvSpPr>
        <dsp:cNvPr id="0" name=""/>
        <dsp:cNvSpPr/>
      </dsp:nvSpPr>
      <dsp:spPr>
        <a:xfrm>
          <a:off x="0" y="245547"/>
          <a:ext cx="10515600" cy="1158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Roboto" panose="02000000000000000000" pitchFamily="2" charset="0"/>
              <a:ea typeface="Roboto" panose="02000000000000000000" pitchFamily="2" charset="0"/>
              <a:cs typeface="Roboto" panose="02000000000000000000" pitchFamily="2" charset="0"/>
            </a:rPr>
            <a:t>Funds will be released from U.S. Steel </a:t>
          </a:r>
          <a:r>
            <a:rPr lang="en-US" sz="2500" b="1" kern="1200" dirty="0">
              <a:latin typeface="Roboto" panose="02000000000000000000" pitchFamily="2" charset="0"/>
              <a:ea typeface="Roboto" panose="02000000000000000000" pitchFamily="2" charset="0"/>
              <a:cs typeface="Roboto" panose="02000000000000000000" pitchFamily="2" charset="0"/>
            </a:rPr>
            <a:t>over a period of 5 years resulting in $450,000 per year</a:t>
          </a:r>
          <a:r>
            <a:rPr lang="en-US" sz="2500" kern="1200" dirty="0">
              <a:latin typeface="Roboto" panose="02000000000000000000" pitchFamily="2" charset="0"/>
              <a:ea typeface="Roboto" panose="02000000000000000000" pitchFamily="2" charset="0"/>
              <a:cs typeface="Roboto" panose="02000000000000000000" pitchFamily="2" charset="0"/>
            </a:rPr>
            <a:t>.</a:t>
          </a:r>
        </a:p>
      </dsp:txBody>
      <dsp:txXfrm>
        <a:off x="56570" y="302117"/>
        <a:ext cx="10402460" cy="1045700"/>
      </dsp:txXfrm>
    </dsp:sp>
    <dsp:sp modelId="{7C2EB52D-DDD6-4CCC-A3E6-16F70471C697}">
      <dsp:nvSpPr>
        <dsp:cNvPr id="0" name=""/>
        <dsp:cNvSpPr/>
      </dsp:nvSpPr>
      <dsp:spPr>
        <a:xfrm>
          <a:off x="0" y="1482148"/>
          <a:ext cx="10515600" cy="147683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Roboto" panose="02000000000000000000" pitchFamily="2" charset="0"/>
              <a:ea typeface="Roboto" panose="02000000000000000000" pitchFamily="2" charset="0"/>
              <a:cs typeface="Roboto" panose="02000000000000000000" pitchFamily="2" charset="0"/>
            </a:rPr>
            <a:t>Grants will be available by application to </a:t>
          </a:r>
          <a:r>
            <a:rPr lang="en-US" sz="2500" b="1" kern="1200" dirty="0">
              <a:latin typeface="Roboto" panose="02000000000000000000" pitchFamily="2" charset="0"/>
              <a:ea typeface="Roboto" panose="02000000000000000000" pitchFamily="2" charset="0"/>
              <a:cs typeface="Roboto" panose="02000000000000000000" pitchFamily="2" charset="0"/>
            </a:rPr>
            <a:t>nonprofit organizations </a:t>
          </a:r>
          <a:r>
            <a:rPr lang="en-US" sz="2500" kern="1200" dirty="0">
              <a:latin typeface="Roboto" panose="02000000000000000000" pitchFamily="2" charset="0"/>
              <a:ea typeface="Roboto" panose="02000000000000000000" pitchFamily="2" charset="0"/>
              <a:cs typeface="Roboto" panose="02000000000000000000" pitchFamily="2" charset="0"/>
            </a:rPr>
            <a:t>serving the aforementioned areas. JRF’s commitment is to engage and elevate resident voice when planning begins.</a:t>
          </a:r>
        </a:p>
      </dsp:txBody>
      <dsp:txXfrm>
        <a:off x="72093" y="1554241"/>
        <a:ext cx="10371414" cy="1332646"/>
      </dsp:txXfrm>
    </dsp:sp>
    <dsp:sp modelId="{2BD9B206-64D9-4AF3-B143-59EBE0BA4663}">
      <dsp:nvSpPr>
        <dsp:cNvPr id="0" name=""/>
        <dsp:cNvSpPr/>
      </dsp:nvSpPr>
      <dsp:spPr>
        <a:xfrm>
          <a:off x="0" y="3036740"/>
          <a:ext cx="10515600" cy="10690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Roboto" panose="02000000000000000000" pitchFamily="2" charset="0"/>
              <a:ea typeface="Roboto" panose="02000000000000000000" pitchFamily="2" charset="0"/>
              <a:cs typeface="Roboto" panose="02000000000000000000" pitchFamily="2" charset="0"/>
            </a:rPr>
            <a:t>PURPOSE AS DICTATED BY SETTLEMENT: </a:t>
          </a:r>
          <a:r>
            <a:rPr lang="en-US" sz="2500" kern="1200" dirty="0">
              <a:latin typeface="Roboto" panose="02000000000000000000" pitchFamily="2" charset="0"/>
              <a:ea typeface="Roboto" panose="02000000000000000000" pitchFamily="2" charset="0"/>
              <a:cs typeface="Roboto" panose="02000000000000000000" pitchFamily="2" charset="0"/>
            </a:rPr>
            <a:t>To fund public health and/or air quality improvement projects in the impacted communities listed.</a:t>
          </a:r>
        </a:p>
      </dsp:txBody>
      <dsp:txXfrm>
        <a:off x="52187" y="3088927"/>
        <a:ext cx="10411226" cy="964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848DC-0FA5-4C3B-9D9F-8B3D857377A8}">
      <dsp:nvSpPr>
        <dsp:cNvPr id="0" name=""/>
        <dsp:cNvSpPr/>
      </dsp:nvSpPr>
      <dsp:spPr>
        <a:xfrm>
          <a:off x="873492" y="0"/>
          <a:ext cx="9899582" cy="4947384"/>
        </a:xfrm>
        <a:prstGeom prst="rightArrow">
          <a:avLst/>
        </a:prstGeom>
        <a:solidFill>
          <a:srgbClr val="B6E2CF"/>
        </a:solidFill>
        <a:ln>
          <a:noFill/>
        </a:ln>
        <a:effectLst/>
      </dsp:spPr>
      <dsp:style>
        <a:lnRef idx="0">
          <a:scrgbClr r="0" g="0" b="0"/>
        </a:lnRef>
        <a:fillRef idx="1">
          <a:scrgbClr r="0" g="0" b="0"/>
        </a:fillRef>
        <a:effectRef idx="0">
          <a:scrgbClr r="0" g="0" b="0"/>
        </a:effectRef>
        <a:fontRef idx="minor"/>
      </dsp:style>
    </dsp:sp>
    <dsp:sp modelId="{B19D0D1D-33EE-489F-B955-1A40BF80ECF4}">
      <dsp:nvSpPr>
        <dsp:cNvPr id="0" name=""/>
        <dsp:cNvSpPr/>
      </dsp:nvSpPr>
      <dsp:spPr>
        <a:xfrm>
          <a:off x="12510" y="1484215"/>
          <a:ext cx="3748739" cy="1978953"/>
        </a:xfrm>
        <a:prstGeom prst="roundRect">
          <a:avLst/>
        </a:prstGeom>
        <a:solidFill>
          <a:srgbClr val="28449C"/>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SzPts val="2800"/>
            <a:buNone/>
          </a:pPr>
          <a:r>
            <a:rPr lang="en-US" sz="2400" kern="1200" dirty="0">
              <a:solidFill>
                <a:srgbClr val="FFFFFF"/>
              </a:solidFill>
              <a:latin typeface="Roboto"/>
              <a:ea typeface="Roboto"/>
              <a:cs typeface="Roboto"/>
              <a:sym typeface="Roboto"/>
            </a:rPr>
            <a:t>Hosted a grantee focus group in February 2024</a:t>
          </a:r>
          <a:endParaRPr lang="en-US" sz="2400" kern="1200" dirty="0">
            <a:solidFill>
              <a:srgbClr val="FFFFFF"/>
            </a:solidFill>
            <a:latin typeface="Roboto"/>
            <a:ea typeface="Roboto"/>
            <a:cs typeface="Roboto"/>
          </a:endParaRPr>
        </a:p>
      </dsp:txBody>
      <dsp:txXfrm>
        <a:off x="109115" y="1580820"/>
        <a:ext cx="3555529" cy="1785743"/>
      </dsp:txXfrm>
    </dsp:sp>
    <dsp:sp modelId="{425EC6AC-0F5F-4236-9C14-B39C57621EAF}">
      <dsp:nvSpPr>
        <dsp:cNvPr id="0" name=""/>
        <dsp:cNvSpPr/>
      </dsp:nvSpPr>
      <dsp:spPr>
        <a:xfrm>
          <a:off x="3948914" y="1484215"/>
          <a:ext cx="3748739" cy="1978953"/>
        </a:xfrm>
        <a:prstGeom prst="roundRect">
          <a:avLst/>
        </a:prstGeom>
        <a:solidFill>
          <a:srgbClr val="28449C"/>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SzPts val="2800"/>
            <a:buNone/>
          </a:pPr>
          <a:r>
            <a:rPr lang="en-US" sz="2800" kern="1200" dirty="0">
              <a:solidFill>
                <a:srgbClr val="FFFFFF"/>
              </a:solidFill>
              <a:latin typeface="Roboto"/>
              <a:ea typeface="Roboto"/>
              <a:cs typeface="Roboto"/>
              <a:sym typeface="Roboto"/>
            </a:rPr>
            <a:t>Tested grant portal with past grantees</a:t>
          </a:r>
        </a:p>
      </dsp:txBody>
      <dsp:txXfrm>
        <a:off x="4045519" y="1580820"/>
        <a:ext cx="3555529" cy="1785743"/>
      </dsp:txXfrm>
    </dsp:sp>
    <dsp:sp modelId="{96EC1DBD-3CAC-4046-B179-3B5E3780026C}">
      <dsp:nvSpPr>
        <dsp:cNvPr id="0" name=""/>
        <dsp:cNvSpPr/>
      </dsp:nvSpPr>
      <dsp:spPr>
        <a:xfrm>
          <a:off x="7885317" y="1484215"/>
          <a:ext cx="3748739" cy="1978953"/>
        </a:xfrm>
        <a:prstGeom prst="roundRect">
          <a:avLst/>
        </a:prstGeom>
        <a:solidFill>
          <a:srgbClr val="28449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Roboto"/>
              <a:ea typeface="Roboto"/>
              <a:cs typeface="Roboto"/>
              <a:sym typeface="Roboto"/>
            </a:rPr>
            <a:t>New, user-friendly portal w/focus on equity and community engagement</a:t>
          </a:r>
        </a:p>
      </dsp:txBody>
      <dsp:txXfrm>
        <a:off x="7981922" y="1580820"/>
        <a:ext cx="3555529" cy="17857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447B0-16F2-4F49-B98B-1CBC4F6D8D63}">
      <dsp:nvSpPr>
        <dsp:cNvPr id="0" name=""/>
        <dsp:cNvSpPr/>
      </dsp:nvSpPr>
      <dsp:spPr>
        <a:xfrm>
          <a:off x="0" y="13198"/>
          <a:ext cx="10557192" cy="76758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Roboto" panose="02000000000000000000" pitchFamily="2" charset="0"/>
              <a:ea typeface="Roboto" panose="02000000000000000000" pitchFamily="2" charset="0"/>
              <a:cs typeface="Roboto" panose="02000000000000000000" pitchFamily="2" charset="0"/>
            </a:rPr>
            <a:t>Collaborative Partner DEI Survey (May 2024 Collaborative)</a:t>
          </a:r>
        </a:p>
      </dsp:txBody>
      <dsp:txXfrm>
        <a:off x="37471" y="50669"/>
        <a:ext cx="10482250" cy="692645"/>
      </dsp:txXfrm>
    </dsp:sp>
    <dsp:sp modelId="{07C64D87-C32E-45BB-B133-D3F407F74A74}">
      <dsp:nvSpPr>
        <dsp:cNvPr id="0" name=""/>
        <dsp:cNvSpPr/>
      </dsp:nvSpPr>
      <dsp:spPr>
        <a:xfrm>
          <a:off x="0" y="925338"/>
          <a:ext cx="10557192" cy="67056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Roboto" panose="02000000000000000000" pitchFamily="2" charset="0"/>
              <a:ea typeface="Roboto" panose="02000000000000000000" pitchFamily="2" charset="0"/>
              <a:cs typeface="Roboto" panose="02000000000000000000" pitchFamily="2" charset="0"/>
            </a:rPr>
            <a:t>Opportunities for continued DEIA work</a:t>
          </a:r>
        </a:p>
      </dsp:txBody>
      <dsp:txXfrm>
        <a:off x="32734" y="958072"/>
        <a:ext cx="10491724" cy="605101"/>
      </dsp:txXfrm>
    </dsp:sp>
    <dsp:sp modelId="{C3F5219C-1B43-4A84-B70B-FF2DFDF1BCD9}">
      <dsp:nvSpPr>
        <dsp:cNvPr id="0" name=""/>
        <dsp:cNvSpPr/>
      </dsp:nvSpPr>
      <dsp:spPr>
        <a:xfrm>
          <a:off x="0" y="1627035"/>
          <a:ext cx="10557192" cy="113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19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Roboto" panose="02000000000000000000" pitchFamily="2" charset="0"/>
              <a:ea typeface="Roboto" panose="02000000000000000000" pitchFamily="2" charset="0"/>
              <a:cs typeface="Roboto" panose="02000000000000000000" pitchFamily="2" charset="0"/>
            </a:rPr>
            <a:t>Racial Wealth Gap Simulation: November 21 Collaborative Meeting (United Way of SWPA)</a:t>
          </a:r>
        </a:p>
        <a:p>
          <a:pPr marL="228600" lvl="1" indent="-228600" algn="l" defTabSz="1066800">
            <a:lnSpc>
              <a:spcPct val="90000"/>
            </a:lnSpc>
            <a:spcBef>
              <a:spcPct val="0"/>
            </a:spcBef>
            <a:spcAft>
              <a:spcPct val="20000"/>
            </a:spcAft>
            <a:buChar char="•"/>
          </a:pPr>
          <a:r>
            <a:rPr lang="en-US" sz="2400" kern="1200" dirty="0">
              <a:latin typeface="Roboto" panose="02000000000000000000" pitchFamily="2" charset="0"/>
              <a:ea typeface="Roboto" panose="02000000000000000000" pitchFamily="2" charset="0"/>
              <a:cs typeface="Roboto" panose="02000000000000000000" pitchFamily="2" charset="0"/>
            </a:rPr>
            <a:t>DEIA Workshops: Spring 2025 (YWCA)</a:t>
          </a:r>
        </a:p>
      </dsp:txBody>
      <dsp:txXfrm>
        <a:off x="0" y="1627035"/>
        <a:ext cx="10557192" cy="1136430"/>
      </dsp:txXfrm>
    </dsp:sp>
    <dsp:sp modelId="{29890BF5-7297-49E4-89EA-F80FE58E6F72}">
      <dsp:nvSpPr>
        <dsp:cNvPr id="0" name=""/>
        <dsp:cNvSpPr/>
      </dsp:nvSpPr>
      <dsp:spPr>
        <a:xfrm>
          <a:off x="0" y="2763465"/>
          <a:ext cx="10557192" cy="7904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Roboto" panose="02000000000000000000" pitchFamily="2" charset="0"/>
              <a:ea typeface="Roboto" panose="02000000000000000000" pitchFamily="2" charset="0"/>
              <a:cs typeface="Roboto" panose="02000000000000000000" pitchFamily="2" charset="0"/>
            </a:rPr>
            <a:t>Collaborative Meetings Moving Forward: Partner DEIA Spotlights</a:t>
          </a:r>
        </a:p>
      </dsp:txBody>
      <dsp:txXfrm>
        <a:off x="38587" y="2802052"/>
        <a:ext cx="10480018" cy="713285"/>
      </dsp:txXfrm>
    </dsp:sp>
    <dsp:sp modelId="{C49B35C8-90F2-47FE-9F2E-CBC79A5524B7}">
      <dsp:nvSpPr>
        <dsp:cNvPr id="0" name=""/>
        <dsp:cNvSpPr/>
      </dsp:nvSpPr>
      <dsp:spPr>
        <a:xfrm>
          <a:off x="0" y="3729605"/>
          <a:ext cx="10557192" cy="7514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Roboto" panose="02000000000000000000" pitchFamily="2" charset="0"/>
              <a:ea typeface="Roboto" panose="02000000000000000000" pitchFamily="2" charset="0"/>
              <a:cs typeface="Roboto" panose="02000000000000000000" pitchFamily="2" charset="0"/>
            </a:rPr>
            <a:t>Outlining a recruitment process for DEIRJ</a:t>
          </a:r>
        </a:p>
      </dsp:txBody>
      <dsp:txXfrm>
        <a:off x="36685" y="3766290"/>
        <a:ext cx="10483822" cy="6781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F858E-AEC4-4C5E-AD96-C258E16EC92D}">
      <dsp:nvSpPr>
        <dsp:cNvPr id="0" name=""/>
        <dsp:cNvSpPr/>
      </dsp:nvSpPr>
      <dsp:spPr>
        <a:xfrm>
          <a:off x="0" y="397715"/>
          <a:ext cx="10429336" cy="1216800"/>
        </a:xfrm>
        <a:prstGeom prst="roundRect">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i="0" kern="1200" dirty="0">
              <a:solidFill>
                <a:schemeClr val="tx1"/>
              </a:solidFill>
              <a:latin typeface="Roboto" panose="02000000000000000000" pitchFamily="2" charset="0"/>
              <a:ea typeface="Roboto" panose="02000000000000000000" pitchFamily="2" charset="0"/>
              <a:cs typeface="Roboto" panose="02000000000000000000" pitchFamily="2" charset="0"/>
            </a:rPr>
            <a:t>19 Applicants for 5 Council Positions</a:t>
          </a:r>
          <a:endParaRPr lang="en-US" sz="40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59399" y="457114"/>
        <a:ext cx="10310538" cy="1098002"/>
      </dsp:txXfrm>
    </dsp:sp>
    <dsp:sp modelId="{54D20E9E-8C68-4E9E-9E67-C65B1B80DF13}">
      <dsp:nvSpPr>
        <dsp:cNvPr id="0" name=""/>
        <dsp:cNvSpPr/>
      </dsp:nvSpPr>
      <dsp:spPr>
        <a:xfrm>
          <a:off x="0" y="1614515"/>
          <a:ext cx="10429336"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131"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b="1" kern="1200" dirty="0">
              <a:solidFill>
                <a:schemeClr val="tx1"/>
              </a:solidFill>
              <a:latin typeface="Roboto" panose="02000000000000000000" pitchFamily="2" charset="0"/>
              <a:ea typeface="Roboto" panose="02000000000000000000" pitchFamily="2" charset="0"/>
              <a:cs typeface="Roboto" panose="02000000000000000000" pitchFamily="2" charset="0"/>
            </a:rPr>
            <a:t>Collaborative Focus</a:t>
          </a:r>
        </a:p>
        <a:p>
          <a:pPr marL="285750" lvl="1" indent="-285750" algn="l" defTabSz="1778000">
            <a:lnSpc>
              <a:spcPct val="90000"/>
            </a:lnSpc>
            <a:spcBef>
              <a:spcPct val="0"/>
            </a:spcBef>
            <a:spcAft>
              <a:spcPct val="20000"/>
            </a:spcAft>
            <a:buChar char="•"/>
          </a:pPr>
          <a:r>
            <a:rPr lang="en-US" sz="4000" b="1" kern="1200" dirty="0">
              <a:solidFill>
                <a:schemeClr val="tx1"/>
              </a:solidFill>
              <a:latin typeface="Roboto" panose="02000000000000000000" pitchFamily="2" charset="0"/>
              <a:ea typeface="Roboto" panose="02000000000000000000" pitchFamily="2" charset="0"/>
              <a:cs typeface="Roboto" panose="02000000000000000000" pitchFamily="2" charset="0"/>
            </a:rPr>
            <a:t>Organization Level</a:t>
          </a:r>
        </a:p>
        <a:p>
          <a:pPr marL="285750" lvl="1" indent="-285750" algn="l" defTabSz="1778000">
            <a:lnSpc>
              <a:spcPct val="90000"/>
            </a:lnSpc>
            <a:spcBef>
              <a:spcPct val="0"/>
            </a:spcBef>
            <a:spcAft>
              <a:spcPct val="20000"/>
            </a:spcAft>
            <a:buChar char="•"/>
          </a:pPr>
          <a:r>
            <a:rPr lang="en-US" sz="4000" b="1" kern="1200" dirty="0">
              <a:solidFill>
                <a:schemeClr val="tx1"/>
              </a:solidFill>
              <a:latin typeface="Roboto" panose="02000000000000000000" pitchFamily="2" charset="0"/>
              <a:ea typeface="Roboto" panose="02000000000000000000" pitchFamily="2" charset="0"/>
              <a:cs typeface="Roboto" panose="02000000000000000000" pitchFamily="2" charset="0"/>
            </a:rPr>
            <a:t>Jefferson Footprint</a:t>
          </a:r>
        </a:p>
        <a:p>
          <a:pPr marL="285750" lvl="1" indent="-285750" algn="l" defTabSz="1778000">
            <a:lnSpc>
              <a:spcPct val="90000"/>
            </a:lnSpc>
            <a:spcBef>
              <a:spcPct val="0"/>
            </a:spcBef>
            <a:spcAft>
              <a:spcPct val="20000"/>
            </a:spcAft>
            <a:buChar char="•"/>
          </a:pPr>
          <a:r>
            <a:rPr lang="en-US" sz="4000" b="1" kern="1200" dirty="0">
              <a:solidFill>
                <a:schemeClr val="tx1"/>
              </a:solidFill>
              <a:latin typeface="Roboto" panose="02000000000000000000" pitchFamily="2" charset="0"/>
              <a:ea typeface="Roboto" panose="02000000000000000000" pitchFamily="2" charset="0"/>
              <a:cs typeface="Roboto" panose="02000000000000000000" pitchFamily="2" charset="0"/>
            </a:rPr>
            <a:t>Community Voice</a:t>
          </a:r>
        </a:p>
      </dsp:txBody>
      <dsp:txXfrm>
        <a:off x="0" y="1614515"/>
        <a:ext cx="10429336" cy="2691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777E5-4D08-4DEC-96C5-134FDF870125}">
      <dsp:nvSpPr>
        <dsp:cNvPr id="0" name=""/>
        <dsp:cNvSpPr/>
      </dsp:nvSpPr>
      <dsp:spPr>
        <a:xfrm rot="5400000">
          <a:off x="6800106" y="-2924861"/>
          <a:ext cx="701002" cy="672998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tx1"/>
              </a:solidFill>
              <a:latin typeface="Roboto" panose="02000000000000000000" pitchFamily="2" charset="0"/>
              <a:ea typeface="Roboto" panose="02000000000000000000" pitchFamily="2" charset="0"/>
              <a:cs typeface="Roboto" panose="02000000000000000000" pitchFamily="2" charset="0"/>
            </a:rPr>
            <a:t>Director of Healthy Living</a:t>
          </a:r>
          <a:r>
            <a:rPr lang="en-US" sz="2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i="1" kern="1200" dirty="0">
              <a:solidFill>
                <a:schemeClr val="tx1"/>
              </a:solidFill>
              <a:latin typeface="Roboto" panose="02000000000000000000" pitchFamily="2" charset="0"/>
              <a:ea typeface="Roboto" panose="02000000000000000000" pitchFamily="2" charset="0"/>
              <a:cs typeface="Roboto" panose="02000000000000000000" pitchFamily="2" charset="0"/>
            </a:rPr>
            <a:t>Women for a Healthy Environment</a:t>
          </a:r>
        </a:p>
      </dsp:txBody>
      <dsp:txXfrm rot="-5400000">
        <a:off x="3785615" y="123850"/>
        <a:ext cx="6695764" cy="632562"/>
      </dsp:txXfrm>
    </dsp:sp>
    <dsp:sp modelId="{12CB4AD1-532C-41E7-BFE5-C38CDD23E68E}">
      <dsp:nvSpPr>
        <dsp:cNvPr id="0" name=""/>
        <dsp:cNvSpPr/>
      </dsp:nvSpPr>
      <dsp:spPr>
        <a:xfrm>
          <a:off x="0" y="2004"/>
          <a:ext cx="3785616" cy="876253"/>
        </a:xfrm>
        <a:prstGeom prst="round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Roboto" panose="02000000000000000000" pitchFamily="2" charset="0"/>
              <a:ea typeface="Roboto" panose="02000000000000000000" pitchFamily="2" charset="0"/>
              <a:cs typeface="Roboto" panose="02000000000000000000" pitchFamily="2" charset="0"/>
            </a:rPr>
            <a:t>Pecola Abele (Elizabeth Twp)</a:t>
          </a:r>
        </a:p>
      </dsp:txBody>
      <dsp:txXfrm>
        <a:off x="42775" y="44779"/>
        <a:ext cx="3700066" cy="790703"/>
      </dsp:txXfrm>
    </dsp:sp>
    <dsp:sp modelId="{4C7F6E82-A5AB-4E9F-9648-B66CDCE2BA38}">
      <dsp:nvSpPr>
        <dsp:cNvPr id="0" name=""/>
        <dsp:cNvSpPr/>
      </dsp:nvSpPr>
      <dsp:spPr>
        <a:xfrm rot="5400000">
          <a:off x="6800106" y="-2004794"/>
          <a:ext cx="701002" cy="672998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tx1"/>
              </a:solidFill>
              <a:latin typeface="Roboto" panose="02000000000000000000" pitchFamily="2" charset="0"/>
              <a:ea typeface="Roboto" panose="02000000000000000000" pitchFamily="2" charset="0"/>
              <a:cs typeface="Roboto" panose="02000000000000000000" pitchFamily="2" charset="0"/>
            </a:rPr>
            <a:t>President</a:t>
          </a:r>
          <a:r>
            <a:rPr lang="en-US" sz="2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i="1" kern="1200" dirty="0">
              <a:solidFill>
                <a:schemeClr val="tx1"/>
              </a:solidFill>
              <a:latin typeface="Roboto" panose="02000000000000000000" pitchFamily="2" charset="0"/>
              <a:ea typeface="Roboto" panose="02000000000000000000" pitchFamily="2" charset="0"/>
              <a:cs typeface="Roboto" panose="02000000000000000000" pitchFamily="2" charset="0"/>
            </a:rPr>
            <a:t>Unity Group of Clairton</a:t>
          </a:r>
        </a:p>
      </dsp:txBody>
      <dsp:txXfrm rot="-5400000">
        <a:off x="3785615" y="1043917"/>
        <a:ext cx="6695764" cy="632562"/>
      </dsp:txXfrm>
    </dsp:sp>
    <dsp:sp modelId="{492FC1C0-C877-4EA2-B6F9-DE65F0B439A0}">
      <dsp:nvSpPr>
        <dsp:cNvPr id="0" name=""/>
        <dsp:cNvSpPr/>
      </dsp:nvSpPr>
      <dsp:spPr>
        <a:xfrm>
          <a:off x="0" y="922070"/>
          <a:ext cx="3785616" cy="876253"/>
        </a:xfrm>
        <a:prstGeom prst="roundRect">
          <a:avLst/>
        </a:prstGeom>
        <a:solidFill>
          <a:schemeClr val="accent3">
            <a:alpha val="90000"/>
            <a:hueOff val="0"/>
            <a:satOff val="0"/>
            <a:lumOff val="0"/>
            <a:alpha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Roboto" panose="02000000000000000000" pitchFamily="2" charset="0"/>
              <a:ea typeface="Roboto" panose="02000000000000000000" pitchFamily="2" charset="0"/>
              <a:cs typeface="Roboto" panose="02000000000000000000" pitchFamily="2" charset="0"/>
            </a:rPr>
            <a:t>Richard Ford (Clairton)</a:t>
          </a:r>
        </a:p>
      </dsp:txBody>
      <dsp:txXfrm>
        <a:off x="42775" y="964845"/>
        <a:ext cx="3700066" cy="790703"/>
      </dsp:txXfrm>
    </dsp:sp>
    <dsp:sp modelId="{C1DF8CC3-1D96-4FD0-8C2B-FD8449B17949}">
      <dsp:nvSpPr>
        <dsp:cNvPr id="0" name=""/>
        <dsp:cNvSpPr/>
      </dsp:nvSpPr>
      <dsp:spPr>
        <a:xfrm rot="5400000">
          <a:off x="6800106" y="-1084728"/>
          <a:ext cx="701002" cy="672998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tx1"/>
              </a:solidFill>
              <a:latin typeface="Roboto" panose="02000000000000000000" pitchFamily="2" charset="0"/>
              <a:ea typeface="Roboto" panose="02000000000000000000" pitchFamily="2" charset="0"/>
              <a:cs typeface="Roboto" panose="02000000000000000000" pitchFamily="2" charset="0"/>
            </a:rPr>
            <a:t>Community Engagement Coordinator</a:t>
          </a:r>
          <a:r>
            <a:rPr lang="en-US" sz="2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i="1" kern="1200" dirty="0">
              <a:solidFill>
                <a:schemeClr val="tx1"/>
              </a:solidFill>
              <a:latin typeface="Roboto" panose="02000000000000000000" pitchFamily="2" charset="0"/>
              <a:ea typeface="Roboto" panose="02000000000000000000" pitchFamily="2" charset="0"/>
              <a:cs typeface="Roboto" panose="02000000000000000000" pitchFamily="2" charset="0"/>
            </a:rPr>
            <a:t>Veterans Breakfast Club</a:t>
          </a:r>
        </a:p>
      </dsp:txBody>
      <dsp:txXfrm rot="-5400000">
        <a:off x="3785615" y="1963983"/>
        <a:ext cx="6695764" cy="632562"/>
      </dsp:txXfrm>
    </dsp:sp>
    <dsp:sp modelId="{81474661-1643-47EF-9430-3F3CC5009745}">
      <dsp:nvSpPr>
        <dsp:cNvPr id="0" name=""/>
        <dsp:cNvSpPr/>
      </dsp:nvSpPr>
      <dsp:spPr>
        <a:xfrm>
          <a:off x="0" y="1842136"/>
          <a:ext cx="3785616" cy="876253"/>
        </a:xfrm>
        <a:prstGeom prst="roundRect">
          <a:avLst/>
        </a:prstGeom>
        <a:solidFill>
          <a:schemeClr val="accent3">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Roboto" panose="02000000000000000000" pitchFamily="2" charset="0"/>
              <a:ea typeface="Roboto" panose="02000000000000000000" pitchFamily="2" charset="0"/>
              <a:cs typeface="Roboto" panose="02000000000000000000" pitchFamily="2" charset="0"/>
            </a:rPr>
            <a:t>Betty Karleski (Whitehall)</a:t>
          </a:r>
        </a:p>
      </dsp:txBody>
      <dsp:txXfrm>
        <a:off x="42775" y="1884911"/>
        <a:ext cx="3700066" cy="790703"/>
      </dsp:txXfrm>
    </dsp:sp>
    <dsp:sp modelId="{8DFF5E50-B912-42A8-A4D4-78CBE60FDDDD}">
      <dsp:nvSpPr>
        <dsp:cNvPr id="0" name=""/>
        <dsp:cNvSpPr/>
      </dsp:nvSpPr>
      <dsp:spPr>
        <a:xfrm rot="5400000">
          <a:off x="6800106" y="-164662"/>
          <a:ext cx="701002" cy="672998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tx1"/>
              </a:solidFill>
              <a:latin typeface="Roboto" panose="02000000000000000000" pitchFamily="2" charset="0"/>
              <a:ea typeface="Roboto" panose="02000000000000000000" pitchFamily="2" charset="0"/>
              <a:cs typeface="Roboto" panose="02000000000000000000" pitchFamily="2" charset="0"/>
            </a:rPr>
            <a:t>Senior Program Manager</a:t>
          </a:r>
          <a:r>
            <a:rPr lang="en-US" sz="2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i="1" kern="1200" dirty="0">
              <a:solidFill>
                <a:schemeClr val="tx1"/>
              </a:solidFill>
              <a:latin typeface="Roboto" panose="02000000000000000000" pitchFamily="2" charset="0"/>
              <a:ea typeface="Roboto" panose="02000000000000000000" pitchFamily="2" charset="0"/>
              <a:cs typeface="Roboto" panose="02000000000000000000" pitchFamily="2" charset="0"/>
            </a:rPr>
            <a:t>When She Thrives</a:t>
          </a:r>
        </a:p>
      </dsp:txBody>
      <dsp:txXfrm rot="-5400000">
        <a:off x="3785615" y="2884049"/>
        <a:ext cx="6695764" cy="632562"/>
      </dsp:txXfrm>
    </dsp:sp>
    <dsp:sp modelId="{2E021AF4-98AD-4B7E-8E7D-E33B27CE2B70}">
      <dsp:nvSpPr>
        <dsp:cNvPr id="0" name=""/>
        <dsp:cNvSpPr/>
      </dsp:nvSpPr>
      <dsp:spPr>
        <a:xfrm>
          <a:off x="0" y="2762202"/>
          <a:ext cx="3785616" cy="876253"/>
        </a:xfrm>
        <a:prstGeom prst="roundRect">
          <a:avLst/>
        </a:prstGeom>
        <a:solidFill>
          <a:schemeClr val="accent3">
            <a:alpha val="90000"/>
            <a:hueOff val="0"/>
            <a:satOff val="0"/>
            <a:lumOff val="0"/>
            <a:alphaOff val="-3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Roboto" panose="02000000000000000000" pitchFamily="2" charset="0"/>
              <a:ea typeface="Roboto" panose="02000000000000000000" pitchFamily="2" charset="0"/>
              <a:cs typeface="Roboto" panose="02000000000000000000" pitchFamily="2" charset="0"/>
            </a:rPr>
            <a:t>Markeya Lowry (Homestead)</a:t>
          </a:r>
        </a:p>
      </dsp:txBody>
      <dsp:txXfrm>
        <a:off x="42775" y="2804977"/>
        <a:ext cx="3700066" cy="790703"/>
      </dsp:txXfrm>
    </dsp:sp>
    <dsp:sp modelId="{93129090-2E7B-4510-8F78-EABE81E58725}">
      <dsp:nvSpPr>
        <dsp:cNvPr id="0" name=""/>
        <dsp:cNvSpPr/>
      </dsp:nvSpPr>
      <dsp:spPr>
        <a:xfrm rot="5400000">
          <a:off x="6800106" y="755404"/>
          <a:ext cx="701002" cy="672998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tx1"/>
              </a:solidFill>
              <a:latin typeface="Roboto" panose="02000000000000000000" pitchFamily="2" charset="0"/>
              <a:ea typeface="Roboto" panose="02000000000000000000" pitchFamily="2" charset="0"/>
              <a:cs typeface="Roboto" panose="02000000000000000000" pitchFamily="2" charset="0"/>
            </a:rPr>
            <a:t>Executive Director</a:t>
          </a:r>
          <a:r>
            <a:rPr lang="en-US" sz="2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i="1" kern="1200" dirty="0">
              <a:solidFill>
                <a:schemeClr val="tx1"/>
              </a:solidFill>
              <a:latin typeface="Roboto" panose="02000000000000000000" pitchFamily="2" charset="0"/>
              <a:ea typeface="Roboto" panose="02000000000000000000" pitchFamily="2" charset="0"/>
              <a:cs typeface="Roboto" panose="02000000000000000000" pitchFamily="2" charset="0"/>
            </a:rPr>
            <a:t>Dragon’s Den</a:t>
          </a:r>
        </a:p>
      </dsp:txBody>
      <dsp:txXfrm rot="-5400000">
        <a:off x="3785615" y="3804115"/>
        <a:ext cx="6695764" cy="632562"/>
      </dsp:txXfrm>
    </dsp:sp>
    <dsp:sp modelId="{25C3B16B-44F1-49F9-8C94-57B33047EFE6}">
      <dsp:nvSpPr>
        <dsp:cNvPr id="0" name=""/>
        <dsp:cNvSpPr/>
      </dsp:nvSpPr>
      <dsp:spPr>
        <a:xfrm>
          <a:off x="0" y="3682269"/>
          <a:ext cx="3785616" cy="876253"/>
        </a:xfrm>
        <a:prstGeom prst="round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Roboto" panose="02000000000000000000" pitchFamily="2" charset="0"/>
              <a:ea typeface="Roboto" panose="02000000000000000000" pitchFamily="2" charset="0"/>
              <a:cs typeface="Roboto" panose="02000000000000000000" pitchFamily="2" charset="0"/>
            </a:rPr>
            <a:t>Giulia Lozza Petrucci</a:t>
          </a:r>
        </a:p>
      </dsp:txBody>
      <dsp:txXfrm>
        <a:off x="42775" y="3725044"/>
        <a:ext cx="3700066" cy="79070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AD5B9-887B-4367-956A-1B29C6C39E59}">
      <dsp:nvSpPr>
        <dsp:cNvPr id="0" name=""/>
        <dsp:cNvSpPr/>
      </dsp:nvSpPr>
      <dsp:spPr>
        <a:xfrm>
          <a:off x="5248" y="956675"/>
          <a:ext cx="2011912" cy="8047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cs typeface="Roboto" panose="02000000000000000000" pitchFamily="2" charset="0"/>
            </a:rPr>
            <a:t>Empowerment of Communities</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5248" y="956675"/>
        <a:ext cx="2011912" cy="804764"/>
      </dsp:txXfrm>
    </dsp:sp>
    <dsp:sp modelId="{D8D284DB-ECEE-4C83-B46B-A17EFA67AF1A}">
      <dsp:nvSpPr>
        <dsp:cNvPr id="0" name=""/>
        <dsp:cNvSpPr/>
      </dsp:nvSpPr>
      <dsp:spPr>
        <a:xfrm>
          <a:off x="5248" y="1761440"/>
          <a:ext cx="2011912"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Roboto" panose="02000000000000000000" pitchFamily="2" charset="0"/>
              <a:ea typeface="Roboto" panose="02000000000000000000" pitchFamily="2" charset="0"/>
              <a:cs typeface="Roboto" panose="02000000000000000000" pitchFamily="2" charset="0"/>
            </a:rPr>
            <a:t>Giving voice to underserved communities in decisions that affect their lives</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5248" y="1761440"/>
        <a:ext cx="2011912" cy="2810880"/>
      </dsp:txXfrm>
    </dsp:sp>
    <dsp:sp modelId="{878A168B-D6C3-4367-88D3-1DDBF4A36613}">
      <dsp:nvSpPr>
        <dsp:cNvPr id="0" name=""/>
        <dsp:cNvSpPr/>
      </dsp:nvSpPr>
      <dsp:spPr>
        <a:xfrm>
          <a:off x="2298828" y="956675"/>
          <a:ext cx="2011912" cy="8047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cs typeface="Roboto" panose="02000000000000000000" pitchFamily="2" charset="0"/>
            </a:rPr>
            <a:t>Alignment with Mission</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2298828" y="956675"/>
        <a:ext cx="2011912" cy="804764"/>
      </dsp:txXfrm>
    </dsp:sp>
    <dsp:sp modelId="{4F98702E-941B-4E62-9088-03831A61823E}">
      <dsp:nvSpPr>
        <dsp:cNvPr id="0" name=""/>
        <dsp:cNvSpPr/>
      </dsp:nvSpPr>
      <dsp:spPr>
        <a:xfrm>
          <a:off x="2298828" y="1761440"/>
          <a:ext cx="2011912"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Roboto" panose="02000000000000000000" pitchFamily="2" charset="0"/>
              <a:ea typeface="Roboto" panose="02000000000000000000" pitchFamily="2" charset="0"/>
              <a:cs typeface="Roboto" panose="02000000000000000000" pitchFamily="2" charset="0"/>
            </a:rPr>
            <a:t>Amplify community well-being</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2298828" y="1761440"/>
        <a:ext cx="2011912" cy="2810880"/>
      </dsp:txXfrm>
    </dsp:sp>
    <dsp:sp modelId="{C519E337-44AE-4FAC-A8A6-112BE60FA518}">
      <dsp:nvSpPr>
        <dsp:cNvPr id="0" name=""/>
        <dsp:cNvSpPr/>
      </dsp:nvSpPr>
      <dsp:spPr>
        <a:xfrm>
          <a:off x="4592407" y="956675"/>
          <a:ext cx="2011912" cy="8047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cs typeface="Roboto" panose="02000000000000000000" pitchFamily="2" charset="0"/>
            </a:rPr>
            <a:t>Enhanced Advocacy Efforts</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4592407" y="956675"/>
        <a:ext cx="2011912" cy="804764"/>
      </dsp:txXfrm>
    </dsp:sp>
    <dsp:sp modelId="{B093BEB5-45D1-41F3-9319-3EC10242FD99}">
      <dsp:nvSpPr>
        <dsp:cNvPr id="0" name=""/>
        <dsp:cNvSpPr/>
      </dsp:nvSpPr>
      <dsp:spPr>
        <a:xfrm>
          <a:off x="4592407" y="1761440"/>
          <a:ext cx="2011912"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Roboto" panose="02000000000000000000" pitchFamily="2" charset="0"/>
              <a:ea typeface="Roboto" panose="02000000000000000000" pitchFamily="2" charset="0"/>
              <a:cs typeface="Roboto" panose="02000000000000000000" pitchFamily="2" charset="0"/>
            </a:rPr>
            <a:t>Educated voters shape policies and legislation that align with goals</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4592407" y="1761440"/>
        <a:ext cx="2011912" cy="2810880"/>
      </dsp:txXfrm>
    </dsp:sp>
    <dsp:sp modelId="{16A578D4-FB1E-42AE-9836-1B4CC37AF07D}">
      <dsp:nvSpPr>
        <dsp:cNvPr id="0" name=""/>
        <dsp:cNvSpPr/>
      </dsp:nvSpPr>
      <dsp:spPr>
        <a:xfrm>
          <a:off x="6885987" y="956675"/>
          <a:ext cx="2011912" cy="8047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cs typeface="Roboto" panose="02000000000000000000" pitchFamily="2" charset="0"/>
            </a:rPr>
            <a:t>Increased Visibility</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6885987" y="956675"/>
        <a:ext cx="2011912" cy="804764"/>
      </dsp:txXfrm>
    </dsp:sp>
    <dsp:sp modelId="{1B844D5E-8D68-40A2-9C04-41DF733AD22C}">
      <dsp:nvSpPr>
        <dsp:cNvPr id="0" name=""/>
        <dsp:cNvSpPr/>
      </dsp:nvSpPr>
      <dsp:spPr>
        <a:xfrm>
          <a:off x="6885987" y="1761440"/>
          <a:ext cx="2011912"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Roboto" panose="02000000000000000000" pitchFamily="2" charset="0"/>
              <a:ea typeface="Roboto" panose="02000000000000000000" pitchFamily="2" charset="0"/>
              <a:cs typeface="Roboto" panose="02000000000000000000" pitchFamily="2" charset="0"/>
            </a:rPr>
            <a:t>Nonprofits are a credible source for community information</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6885987" y="1761440"/>
        <a:ext cx="2011912" cy="2810880"/>
      </dsp:txXfrm>
    </dsp:sp>
    <dsp:sp modelId="{1DAD82BA-56DF-4CEC-BDEC-7DC749FB37BD}">
      <dsp:nvSpPr>
        <dsp:cNvPr id="0" name=""/>
        <dsp:cNvSpPr/>
      </dsp:nvSpPr>
      <dsp:spPr>
        <a:xfrm>
          <a:off x="9179567" y="956675"/>
          <a:ext cx="2011912" cy="8047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cs typeface="Roboto" panose="02000000000000000000" pitchFamily="2" charset="0"/>
            </a:rPr>
            <a:t>Building a Stronger Democracy</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9179567" y="956675"/>
        <a:ext cx="2011912" cy="804764"/>
      </dsp:txXfrm>
    </dsp:sp>
    <dsp:sp modelId="{ABB9B6E4-B3AA-492C-B8CD-A174125F4FCF}">
      <dsp:nvSpPr>
        <dsp:cNvPr id="0" name=""/>
        <dsp:cNvSpPr/>
      </dsp:nvSpPr>
      <dsp:spPr>
        <a:xfrm>
          <a:off x="9179567" y="1761440"/>
          <a:ext cx="2011912"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Roboto" panose="02000000000000000000" pitchFamily="2" charset="0"/>
              <a:ea typeface="Roboto" panose="02000000000000000000" pitchFamily="2" charset="0"/>
              <a:cs typeface="Roboto" panose="02000000000000000000" pitchFamily="2" charset="0"/>
            </a:rPr>
            <a:t>Engaged electorate = more responsive governance</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9179567" y="1761440"/>
        <a:ext cx="2011912" cy="28108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AD5B9-887B-4367-956A-1B29C6C39E59}">
      <dsp:nvSpPr>
        <dsp:cNvPr id="0" name=""/>
        <dsp:cNvSpPr/>
      </dsp:nvSpPr>
      <dsp:spPr>
        <a:xfrm>
          <a:off x="5248" y="735821"/>
          <a:ext cx="2011912" cy="8047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cs typeface="Roboto" panose="02000000000000000000" pitchFamily="2" charset="0"/>
            </a:rPr>
            <a:t>Influencing Policy Change</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5248" y="735821"/>
        <a:ext cx="2011912" cy="804764"/>
      </dsp:txXfrm>
    </dsp:sp>
    <dsp:sp modelId="{D8D284DB-ECEE-4C83-B46B-A17EFA67AF1A}">
      <dsp:nvSpPr>
        <dsp:cNvPr id="0" name=""/>
        <dsp:cNvSpPr/>
      </dsp:nvSpPr>
      <dsp:spPr>
        <a:xfrm>
          <a:off x="5248" y="1540585"/>
          <a:ext cx="2011912"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effectLst/>
              <a:latin typeface="Roboto" panose="02000000000000000000" pitchFamily="2" charset="0"/>
              <a:ea typeface="Times New Roman" panose="02020603050405020304" pitchFamily="18" charset="0"/>
            </a:rPr>
            <a:t>Elected officials are more likely to address issues that their constituents care about</a:t>
          </a:r>
          <a:endParaRPr lang="en-US" sz="2000" b="1" kern="1200" dirty="0">
            <a:latin typeface="Roboto" panose="02000000000000000000" pitchFamily="2" charset="0"/>
            <a:ea typeface="Roboto" panose="02000000000000000000" pitchFamily="2" charset="0"/>
            <a:cs typeface="Roboto" panose="02000000000000000000" pitchFamily="2" charset="0"/>
          </a:endParaRPr>
        </a:p>
      </dsp:txBody>
      <dsp:txXfrm>
        <a:off x="5248" y="1540585"/>
        <a:ext cx="2011912" cy="2810880"/>
      </dsp:txXfrm>
    </dsp:sp>
    <dsp:sp modelId="{878A168B-D6C3-4367-88D3-1DDBF4A36613}">
      <dsp:nvSpPr>
        <dsp:cNvPr id="0" name=""/>
        <dsp:cNvSpPr/>
      </dsp:nvSpPr>
      <dsp:spPr>
        <a:xfrm>
          <a:off x="2298828" y="735821"/>
          <a:ext cx="2011912" cy="8047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cs typeface="Roboto" panose="02000000000000000000" pitchFamily="2" charset="0"/>
            </a:rPr>
            <a:t>Educational Opportunity</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2298828" y="735821"/>
        <a:ext cx="2011912" cy="804764"/>
      </dsp:txXfrm>
    </dsp:sp>
    <dsp:sp modelId="{4F98702E-941B-4E62-9088-03831A61823E}">
      <dsp:nvSpPr>
        <dsp:cNvPr id="0" name=""/>
        <dsp:cNvSpPr/>
      </dsp:nvSpPr>
      <dsp:spPr>
        <a:xfrm>
          <a:off x="2298828" y="1540585"/>
          <a:ext cx="2011912"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Roboto" panose="02000000000000000000" pitchFamily="2" charset="0"/>
              <a:ea typeface="Roboto" panose="02000000000000000000" pitchFamily="2" charset="0"/>
              <a:cs typeface="Roboto" panose="02000000000000000000" pitchFamily="2" charset="0"/>
            </a:rPr>
            <a:t>Inform  community about the importance of voting and how to navigate the process</a:t>
          </a:r>
        </a:p>
      </dsp:txBody>
      <dsp:txXfrm>
        <a:off x="2298828" y="1540585"/>
        <a:ext cx="2011912" cy="2810880"/>
      </dsp:txXfrm>
    </dsp:sp>
    <dsp:sp modelId="{C519E337-44AE-4FAC-A8A6-112BE60FA518}">
      <dsp:nvSpPr>
        <dsp:cNvPr id="0" name=""/>
        <dsp:cNvSpPr/>
      </dsp:nvSpPr>
      <dsp:spPr>
        <a:xfrm>
          <a:off x="4592407" y="735821"/>
          <a:ext cx="2011912" cy="8047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cs typeface="Roboto" panose="02000000000000000000" pitchFamily="2" charset="0"/>
            </a:rPr>
            <a:t>Strengthening Community Relationships</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4592407" y="735821"/>
        <a:ext cx="2011912" cy="804764"/>
      </dsp:txXfrm>
    </dsp:sp>
    <dsp:sp modelId="{B093BEB5-45D1-41F3-9319-3EC10242FD99}">
      <dsp:nvSpPr>
        <dsp:cNvPr id="0" name=""/>
        <dsp:cNvSpPr/>
      </dsp:nvSpPr>
      <dsp:spPr>
        <a:xfrm>
          <a:off x="4592407" y="1540585"/>
          <a:ext cx="2011912"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Roboto" panose="02000000000000000000" pitchFamily="2" charset="0"/>
              <a:ea typeface="Roboto" panose="02000000000000000000" pitchFamily="2" charset="0"/>
              <a:cs typeface="Roboto" panose="02000000000000000000" pitchFamily="2" charset="0"/>
            </a:rPr>
            <a:t>Fostering trust and collaboration between community and nonprofits</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4592407" y="1540585"/>
        <a:ext cx="2011912" cy="2810880"/>
      </dsp:txXfrm>
    </dsp:sp>
    <dsp:sp modelId="{16A578D4-FB1E-42AE-9836-1B4CC37AF07D}">
      <dsp:nvSpPr>
        <dsp:cNvPr id="0" name=""/>
        <dsp:cNvSpPr/>
      </dsp:nvSpPr>
      <dsp:spPr>
        <a:xfrm>
          <a:off x="6885987" y="735821"/>
          <a:ext cx="2011912" cy="8047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cs typeface="Roboto" panose="02000000000000000000" pitchFamily="2" charset="0"/>
            </a:rPr>
            <a:t>Long-Term Impact</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6885987" y="735821"/>
        <a:ext cx="2011912" cy="804764"/>
      </dsp:txXfrm>
    </dsp:sp>
    <dsp:sp modelId="{1B844D5E-8D68-40A2-9C04-41DF733AD22C}">
      <dsp:nvSpPr>
        <dsp:cNvPr id="0" name=""/>
        <dsp:cNvSpPr/>
      </dsp:nvSpPr>
      <dsp:spPr>
        <a:xfrm>
          <a:off x="6885987" y="1540585"/>
          <a:ext cx="2011912"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Roboto" panose="02000000000000000000" pitchFamily="2" charset="0"/>
              <a:ea typeface="Roboto" panose="02000000000000000000" pitchFamily="2" charset="0"/>
              <a:cs typeface="Roboto" panose="02000000000000000000" pitchFamily="2" charset="0"/>
            </a:rPr>
            <a:t>Building a foundation for sustained civic involvement within community</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6885987" y="1540585"/>
        <a:ext cx="2011912" cy="2810880"/>
      </dsp:txXfrm>
    </dsp:sp>
    <dsp:sp modelId="{1DAD82BA-56DF-4CEC-BDEC-7DC749FB37BD}">
      <dsp:nvSpPr>
        <dsp:cNvPr id="0" name=""/>
        <dsp:cNvSpPr/>
      </dsp:nvSpPr>
      <dsp:spPr>
        <a:xfrm>
          <a:off x="9179567" y="735821"/>
          <a:ext cx="2011912" cy="8047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Roboto" panose="02000000000000000000" pitchFamily="2" charset="0"/>
              <a:ea typeface="Roboto" panose="02000000000000000000" pitchFamily="2" charset="0"/>
              <a:cs typeface="Roboto" panose="02000000000000000000" pitchFamily="2" charset="0"/>
            </a:rPr>
            <a:t>Leveraging Existing Networks</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9179567" y="735821"/>
        <a:ext cx="2011912" cy="804764"/>
      </dsp:txXfrm>
    </dsp:sp>
    <dsp:sp modelId="{ABB9B6E4-B3AA-492C-B8CD-A174125F4FCF}">
      <dsp:nvSpPr>
        <dsp:cNvPr id="0" name=""/>
        <dsp:cNvSpPr/>
      </dsp:nvSpPr>
      <dsp:spPr>
        <a:xfrm>
          <a:off x="9179567" y="1540585"/>
          <a:ext cx="2011912" cy="28108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Roboto" panose="02000000000000000000" pitchFamily="2" charset="0"/>
              <a:ea typeface="Roboto" panose="02000000000000000000" pitchFamily="2" charset="0"/>
              <a:cs typeface="Roboto" panose="02000000000000000000" pitchFamily="2" charset="0"/>
            </a:rPr>
            <a:t>Maximize impact through existing connections</a:t>
          </a:r>
        </a:p>
      </dsp:txBody>
      <dsp:txXfrm>
        <a:off x="9179567" y="1540585"/>
        <a:ext cx="2011912" cy="28108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6DA40-326E-402B-B1AD-9732CF91CCB5}">
      <dsp:nvSpPr>
        <dsp:cNvPr id="0" name=""/>
        <dsp:cNvSpPr/>
      </dsp:nvSpPr>
      <dsp:spPr>
        <a:xfrm>
          <a:off x="4784" y="778739"/>
          <a:ext cx="2091935" cy="2843725"/>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latin typeface="Roboto" panose="02000000000000000000" pitchFamily="2" charset="0"/>
              <a:ea typeface="Roboto" panose="02000000000000000000" pitchFamily="2" charset="0"/>
              <a:cs typeface="Roboto" panose="02000000000000000000" pitchFamily="2" charset="0"/>
            </a:rPr>
            <a:t>Nonprofit</a:t>
          </a:r>
          <a:r>
            <a:rPr lang="en-US" sz="2300" b="0" i="0" kern="1200" baseline="0" dirty="0">
              <a:latin typeface="Roboto" panose="02000000000000000000" pitchFamily="2" charset="0"/>
              <a:ea typeface="Roboto" panose="02000000000000000000" pitchFamily="2" charset="0"/>
              <a:cs typeface="Roboto" panose="02000000000000000000" pitchFamily="2" charset="0"/>
            </a:rPr>
            <a:t> organizations support voting as indicator of individual and community health </a:t>
          </a:r>
          <a:endParaRPr lang="en-US" sz="2300" kern="1200" dirty="0">
            <a:latin typeface="Roboto" panose="02000000000000000000" pitchFamily="2" charset="0"/>
            <a:ea typeface="Roboto" panose="02000000000000000000" pitchFamily="2" charset="0"/>
            <a:cs typeface="Roboto" panose="02000000000000000000" pitchFamily="2" charset="0"/>
          </a:endParaRPr>
        </a:p>
      </dsp:txBody>
      <dsp:txXfrm>
        <a:off x="66055" y="840010"/>
        <a:ext cx="1969393" cy="2721183"/>
      </dsp:txXfrm>
    </dsp:sp>
    <dsp:sp modelId="{358FC61E-71C9-48E1-ADBF-C4DB9A84FFB3}">
      <dsp:nvSpPr>
        <dsp:cNvPr id="0" name=""/>
        <dsp:cNvSpPr/>
      </dsp:nvSpPr>
      <dsp:spPr>
        <a:xfrm>
          <a:off x="2305913" y="1941202"/>
          <a:ext cx="443490" cy="51880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05913" y="2044962"/>
        <a:ext cx="310443" cy="311280"/>
      </dsp:txXfrm>
    </dsp:sp>
    <dsp:sp modelId="{473B83C0-36B7-461C-8D74-CA9171D1DB74}">
      <dsp:nvSpPr>
        <dsp:cNvPr id="0" name=""/>
        <dsp:cNvSpPr/>
      </dsp:nvSpPr>
      <dsp:spPr>
        <a:xfrm>
          <a:off x="2933494" y="778739"/>
          <a:ext cx="2091935" cy="2843725"/>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latin typeface="Roboto" panose="02000000000000000000" pitchFamily="2" charset="0"/>
              <a:ea typeface="Roboto" panose="02000000000000000000" pitchFamily="2" charset="0"/>
              <a:cs typeface="Roboto" panose="02000000000000000000" pitchFamily="2" charset="0"/>
            </a:rPr>
            <a:t>Embed voter engagement into service delivery and advocacy </a:t>
          </a:r>
          <a:endParaRPr lang="en-US" sz="2300" kern="1200" dirty="0">
            <a:latin typeface="Roboto" panose="02000000000000000000" pitchFamily="2" charset="0"/>
            <a:ea typeface="Roboto" panose="02000000000000000000" pitchFamily="2" charset="0"/>
            <a:cs typeface="Roboto" panose="02000000000000000000" pitchFamily="2" charset="0"/>
          </a:endParaRPr>
        </a:p>
      </dsp:txBody>
      <dsp:txXfrm>
        <a:off x="2994765" y="840010"/>
        <a:ext cx="1969393" cy="2721183"/>
      </dsp:txXfrm>
    </dsp:sp>
    <dsp:sp modelId="{12B54114-EAF2-46C4-996E-8580CDE24045}">
      <dsp:nvSpPr>
        <dsp:cNvPr id="0" name=""/>
        <dsp:cNvSpPr/>
      </dsp:nvSpPr>
      <dsp:spPr>
        <a:xfrm>
          <a:off x="5234623" y="1941202"/>
          <a:ext cx="443490" cy="51880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34623" y="2044962"/>
        <a:ext cx="310443" cy="311280"/>
      </dsp:txXfrm>
    </dsp:sp>
    <dsp:sp modelId="{91FA043E-94F3-403A-9C8D-75E70137473C}">
      <dsp:nvSpPr>
        <dsp:cNvPr id="0" name=""/>
        <dsp:cNvSpPr/>
      </dsp:nvSpPr>
      <dsp:spPr>
        <a:xfrm>
          <a:off x="5862204" y="778739"/>
          <a:ext cx="2091935" cy="2843725"/>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latin typeface="Roboto" panose="02000000000000000000" pitchFamily="2" charset="0"/>
              <a:ea typeface="Roboto" panose="02000000000000000000" pitchFamily="2" charset="0"/>
              <a:cs typeface="Roboto" panose="02000000000000000000" pitchFamily="2" charset="0"/>
            </a:rPr>
            <a:t>Voters are more informed and  turnout increases</a:t>
          </a:r>
          <a:endParaRPr lang="en-US" sz="2300" kern="1200" dirty="0">
            <a:latin typeface="Roboto" panose="02000000000000000000" pitchFamily="2" charset="0"/>
            <a:ea typeface="Roboto" panose="02000000000000000000" pitchFamily="2" charset="0"/>
            <a:cs typeface="Roboto" panose="02000000000000000000" pitchFamily="2" charset="0"/>
          </a:endParaRPr>
        </a:p>
      </dsp:txBody>
      <dsp:txXfrm>
        <a:off x="5923475" y="840010"/>
        <a:ext cx="1969393" cy="2721183"/>
      </dsp:txXfrm>
    </dsp:sp>
    <dsp:sp modelId="{BF35E092-44F9-4E2C-9E8C-C0E0F7C3C4C9}">
      <dsp:nvSpPr>
        <dsp:cNvPr id="0" name=""/>
        <dsp:cNvSpPr/>
      </dsp:nvSpPr>
      <dsp:spPr>
        <a:xfrm>
          <a:off x="8163333" y="1941202"/>
          <a:ext cx="443490" cy="51880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163333" y="2044962"/>
        <a:ext cx="310443" cy="311280"/>
      </dsp:txXfrm>
    </dsp:sp>
    <dsp:sp modelId="{23388628-40A6-40F5-BF35-180E034818E3}">
      <dsp:nvSpPr>
        <dsp:cNvPr id="0" name=""/>
        <dsp:cNvSpPr/>
      </dsp:nvSpPr>
      <dsp:spPr>
        <a:xfrm>
          <a:off x="8790914" y="778739"/>
          <a:ext cx="2091935" cy="2843725"/>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latin typeface="Roboto" panose="02000000000000000000" pitchFamily="2" charset="0"/>
              <a:ea typeface="Roboto" panose="02000000000000000000" pitchFamily="2" charset="0"/>
              <a:cs typeface="Roboto" panose="02000000000000000000" pitchFamily="2" charset="0"/>
            </a:rPr>
            <a:t>Leaders are in place to support community needs</a:t>
          </a:r>
          <a:endParaRPr lang="en-US" sz="2300" kern="1200" dirty="0">
            <a:latin typeface="Roboto" panose="02000000000000000000" pitchFamily="2" charset="0"/>
            <a:ea typeface="Roboto" panose="02000000000000000000" pitchFamily="2" charset="0"/>
            <a:cs typeface="Roboto" panose="02000000000000000000" pitchFamily="2" charset="0"/>
          </a:endParaRPr>
        </a:p>
      </dsp:txBody>
      <dsp:txXfrm>
        <a:off x="8852185" y="840010"/>
        <a:ext cx="1969393" cy="2721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0CE08-4AFE-4862-B6D4-2A655B438815}">
      <dsp:nvSpPr>
        <dsp:cNvPr id="0" name=""/>
        <dsp:cNvSpPr/>
      </dsp:nvSpPr>
      <dsp:spPr>
        <a:xfrm rot="5400000">
          <a:off x="-979245" y="1721656"/>
          <a:ext cx="3792437" cy="1410203"/>
        </a:xfrm>
        <a:prstGeom prst="chevron">
          <a:avLst/>
        </a:prstGeom>
        <a:solidFill>
          <a:schemeClr val="accent2">
            <a:shade val="50000"/>
            <a:hueOff val="0"/>
            <a:satOff val="0"/>
            <a:lumOff val="0"/>
            <a:alphaOff val="0"/>
          </a:schemeClr>
        </a:solidFill>
        <a:ln w="1905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tx1"/>
              </a:solidFill>
              <a:latin typeface="Roboto" panose="02000000000000000000" pitchFamily="2" charset="0"/>
              <a:ea typeface="Roboto" panose="02000000000000000000" pitchFamily="2" charset="0"/>
              <a:cs typeface="Roboto" panose="02000000000000000000" pitchFamily="2" charset="0"/>
            </a:rPr>
            <a:t>Agenda</a:t>
          </a:r>
          <a:endParaRPr lang="en-US" sz="31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rot="-5400000">
        <a:off x="211871" y="1235642"/>
        <a:ext cx="1410203" cy="2382234"/>
      </dsp:txXfrm>
    </dsp:sp>
    <dsp:sp modelId="{3928E763-7862-43B1-921A-C2D847C65F6F}">
      <dsp:nvSpPr>
        <dsp:cNvPr id="0" name=""/>
        <dsp:cNvSpPr/>
      </dsp:nvSpPr>
      <dsp:spPr>
        <a:xfrm rot="5400000">
          <a:off x="3848914" y="-2152467"/>
          <a:ext cx="4583926" cy="9017079"/>
        </a:xfrm>
        <a:prstGeom prst="round2SameRect">
          <a:avLst/>
        </a:prstGeom>
        <a:solidFill>
          <a:schemeClr val="lt1">
            <a:alpha val="90000"/>
            <a:hueOff val="0"/>
            <a:satOff val="0"/>
            <a:lumOff val="0"/>
            <a:alphaOff val="0"/>
          </a:schemeClr>
        </a:solidFill>
        <a:ln w="1905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Roboto" panose="02000000000000000000" pitchFamily="2" charset="0"/>
              <a:ea typeface="Roboto" panose="02000000000000000000" pitchFamily="2" charset="0"/>
              <a:cs typeface="Roboto" panose="02000000000000000000" pitchFamily="2" charset="0"/>
            </a:rPr>
            <a:t>8:45 – 9:15am: </a:t>
          </a:r>
          <a:r>
            <a:rPr lang="en-US" sz="3200" b="0" i="0" kern="1200" dirty="0">
              <a:latin typeface="Roboto" panose="02000000000000000000" pitchFamily="2" charset="0"/>
              <a:ea typeface="Roboto" panose="02000000000000000000" pitchFamily="2" charset="0"/>
              <a:cs typeface="Roboto" panose="02000000000000000000" pitchFamily="2" charset="0"/>
            </a:rPr>
            <a:t>Foundation Updates</a:t>
          </a:r>
          <a:endParaRPr lang="en-US" sz="3200" b="0" i="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lvl="1" indent="-285750" algn="l" defTabSz="1422400">
            <a:lnSpc>
              <a:spcPct val="90000"/>
            </a:lnSpc>
            <a:spcBef>
              <a:spcPct val="0"/>
            </a:spcBef>
            <a:spcAft>
              <a:spcPct val="15000"/>
            </a:spcAft>
            <a:buChar char="•"/>
          </a:pPr>
          <a:r>
            <a:rPr lang="en-US" sz="3200" b="1" kern="1200" dirty="0">
              <a:latin typeface="Roboto" panose="02000000000000000000" pitchFamily="2" charset="0"/>
              <a:ea typeface="Roboto" panose="02000000000000000000" pitchFamily="2" charset="0"/>
              <a:cs typeface="Roboto" panose="02000000000000000000" pitchFamily="2" charset="0"/>
            </a:rPr>
            <a:t>9:15 – 9:30am: </a:t>
          </a:r>
          <a:r>
            <a:rPr lang="en-US" sz="3200" b="0" kern="1200" dirty="0">
              <a:latin typeface="Roboto" panose="02000000000000000000" pitchFamily="2" charset="0"/>
              <a:ea typeface="Roboto" panose="02000000000000000000" pitchFamily="2" charset="0"/>
              <a:cs typeface="Roboto" panose="02000000000000000000" pitchFamily="2" charset="0"/>
            </a:rPr>
            <a:t>Grantmaking Updates</a:t>
          </a:r>
          <a:endParaRPr lang="en-US" sz="3200" b="0" i="1" kern="1200" dirty="0">
            <a:latin typeface="Roboto" panose="02000000000000000000" pitchFamily="2" charset="0"/>
            <a:ea typeface="Roboto" panose="02000000000000000000" pitchFamily="2" charset="0"/>
            <a:cs typeface="Roboto" panose="02000000000000000000" pitchFamily="2" charset="0"/>
          </a:endParaRPr>
        </a:p>
        <a:p>
          <a:pPr marL="285750" lvl="1" indent="-285750" algn="l" defTabSz="1422400">
            <a:lnSpc>
              <a:spcPct val="90000"/>
            </a:lnSpc>
            <a:spcBef>
              <a:spcPct val="0"/>
            </a:spcBef>
            <a:spcAft>
              <a:spcPct val="15000"/>
            </a:spcAft>
            <a:buChar char="•"/>
          </a:pPr>
          <a:r>
            <a:rPr lang="en-US" sz="3200" b="1" kern="1200" dirty="0">
              <a:latin typeface="Roboto" panose="02000000000000000000" pitchFamily="2" charset="0"/>
              <a:ea typeface="Roboto" panose="02000000000000000000" pitchFamily="2" charset="0"/>
              <a:cs typeface="Roboto" panose="02000000000000000000" pitchFamily="2" charset="0"/>
            </a:rPr>
            <a:t>9:30 – 9:40am: </a:t>
          </a:r>
          <a:r>
            <a:rPr lang="en-US" sz="3200" b="0" kern="1200" dirty="0">
              <a:latin typeface="Roboto" panose="02000000000000000000" pitchFamily="2" charset="0"/>
              <a:ea typeface="Roboto" panose="02000000000000000000" pitchFamily="2" charset="0"/>
              <a:cs typeface="Roboto" panose="02000000000000000000" pitchFamily="2" charset="0"/>
            </a:rPr>
            <a:t>Grants Application Portal</a:t>
          </a:r>
          <a:endParaRPr lang="en-US" sz="3200" b="0" i="1" kern="1200" dirty="0">
            <a:latin typeface="Roboto" panose="02000000000000000000" pitchFamily="2" charset="0"/>
            <a:ea typeface="Roboto" panose="02000000000000000000" pitchFamily="2" charset="0"/>
            <a:cs typeface="Roboto" panose="02000000000000000000" pitchFamily="2" charset="0"/>
          </a:endParaRPr>
        </a:p>
        <a:p>
          <a:pPr marL="285750" lvl="1" indent="-285750" algn="l" defTabSz="1422400">
            <a:lnSpc>
              <a:spcPct val="90000"/>
            </a:lnSpc>
            <a:spcBef>
              <a:spcPct val="0"/>
            </a:spcBef>
            <a:spcAft>
              <a:spcPct val="15000"/>
            </a:spcAft>
            <a:buChar char="•"/>
          </a:pPr>
          <a:r>
            <a:rPr lang="en-US" sz="3200" b="1" kern="1200" dirty="0">
              <a:latin typeface="Roboto" panose="02000000000000000000" pitchFamily="2" charset="0"/>
              <a:ea typeface="Roboto" panose="02000000000000000000" pitchFamily="2" charset="0"/>
              <a:cs typeface="Roboto" panose="02000000000000000000" pitchFamily="2" charset="0"/>
            </a:rPr>
            <a:t>9:40 – 9:45am: </a:t>
          </a:r>
          <a:r>
            <a:rPr lang="en-US" sz="3200" b="0" kern="1200" dirty="0">
              <a:latin typeface="Roboto" panose="02000000000000000000" pitchFamily="2" charset="0"/>
              <a:ea typeface="Roboto" panose="02000000000000000000" pitchFamily="2" charset="0"/>
              <a:cs typeface="Roboto" panose="02000000000000000000" pitchFamily="2" charset="0"/>
            </a:rPr>
            <a:t>DEIRJ Update</a:t>
          </a:r>
          <a:endParaRPr lang="en-US" sz="3200" b="0" i="1" kern="1200" dirty="0">
            <a:latin typeface="Roboto" panose="02000000000000000000" pitchFamily="2" charset="0"/>
            <a:ea typeface="Roboto" panose="02000000000000000000" pitchFamily="2" charset="0"/>
            <a:cs typeface="Roboto" panose="02000000000000000000" pitchFamily="2" charset="0"/>
          </a:endParaRPr>
        </a:p>
        <a:p>
          <a:pPr marL="285750" lvl="1" indent="-285750" algn="l" defTabSz="1422400">
            <a:lnSpc>
              <a:spcPct val="90000"/>
            </a:lnSpc>
            <a:spcBef>
              <a:spcPct val="0"/>
            </a:spcBef>
            <a:spcAft>
              <a:spcPct val="15000"/>
            </a:spcAft>
            <a:buChar char="•"/>
          </a:pPr>
          <a:r>
            <a:rPr lang="en-US" sz="3200" b="1" kern="1200" dirty="0">
              <a:latin typeface="Roboto" panose="02000000000000000000" pitchFamily="2" charset="0"/>
              <a:ea typeface="Roboto" panose="02000000000000000000" pitchFamily="2" charset="0"/>
              <a:cs typeface="Roboto" panose="02000000000000000000" pitchFamily="2" charset="0"/>
            </a:rPr>
            <a:t>9:45 – 9:50am: </a:t>
          </a:r>
          <a:r>
            <a:rPr lang="en-US" sz="3200" b="0" i="0" kern="1200" dirty="0">
              <a:latin typeface="Roboto" panose="02000000000000000000" pitchFamily="2" charset="0"/>
              <a:ea typeface="Roboto" panose="02000000000000000000" pitchFamily="2" charset="0"/>
              <a:cs typeface="Roboto" panose="02000000000000000000" pitchFamily="2" charset="0"/>
            </a:rPr>
            <a:t>New Vision Council Members</a:t>
          </a:r>
        </a:p>
        <a:p>
          <a:pPr marL="285750" lvl="1" indent="-285750" algn="l" defTabSz="1422400">
            <a:lnSpc>
              <a:spcPct val="90000"/>
            </a:lnSpc>
            <a:spcBef>
              <a:spcPct val="0"/>
            </a:spcBef>
            <a:spcAft>
              <a:spcPct val="15000"/>
            </a:spcAft>
            <a:buChar char="•"/>
          </a:pPr>
          <a:r>
            <a:rPr lang="en-US" sz="3200" b="1" i="0" kern="1200" dirty="0">
              <a:latin typeface="Roboto" panose="02000000000000000000" pitchFamily="2" charset="0"/>
              <a:ea typeface="Roboto" panose="02000000000000000000" pitchFamily="2" charset="0"/>
              <a:cs typeface="Roboto" panose="02000000000000000000" pitchFamily="2" charset="0"/>
            </a:rPr>
            <a:t>9:50 – 10:50am: </a:t>
          </a:r>
          <a:r>
            <a:rPr lang="en-US" sz="3200" b="0" i="0" kern="1200" dirty="0">
              <a:latin typeface="Roboto" panose="02000000000000000000" pitchFamily="2" charset="0"/>
              <a:ea typeface="Roboto" panose="02000000000000000000" pitchFamily="2" charset="0"/>
              <a:cs typeface="Roboto" panose="02000000000000000000" pitchFamily="2" charset="0"/>
            </a:rPr>
            <a:t>Jefferson Votes &amp; Community Health</a:t>
          </a:r>
        </a:p>
        <a:p>
          <a:pPr marL="285750" lvl="1" indent="-285750" algn="l" defTabSz="1422400">
            <a:lnSpc>
              <a:spcPct val="90000"/>
            </a:lnSpc>
            <a:spcBef>
              <a:spcPct val="0"/>
            </a:spcBef>
            <a:spcAft>
              <a:spcPct val="15000"/>
            </a:spcAft>
            <a:buChar char="•"/>
          </a:pPr>
          <a:r>
            <a:rPr lang="en-US" sz="3200" b="1" kern="1200" dirty="0">
              <a:latin typeface="Roboto" panose="02000000000000000000" pitchFamily="2" charset="0"/>
              <a:ea typeface="Roboto" panose="02000000000000000000" pitchFamily="2" charset="0"/>
              <a:cs typeface="Roboto" panose="02000000000000000000" pitchFamily="2" charset="0"/>
            </a:rPr>
            <a:t>10:50 – 11:00am: </a:t>
          </a:r>
          <a:r>
            <a:rPr lang="en-US" sz="3200" b="0" i="0" kern="1200" dirty="0">
              <a:latin typeface="Roboto" panose="02000000000000000000" pitchFamily="2" charset="0"/>
              <a:ea typeface="Roboto" panose="02000000000000000000" pitchFamily="2" charset="0"/>
              <a:cs typeface="Roboto" panose="02000000000000000000" pitchFamily="2" charset="0"/>
            </a:rPr>
            <a:t>Community Shares</a:t>
          </a:r>
        </a:p>
      </dsp:txBody>
      <dsp:txXfrm rot="-5400000">
        <a:off x="1632338" y="287878"/>
        <a:ext cx="8793310" cy="41363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C6CC1-C189-4234-82EF-BF62D6F67C03}">
      <dsp:nvSpPr>
        <dsp:cNvPr id="0" name=""/>
        <dsp:cNvSpPr/>
      </dsp:nvSpPr>
      <dsp:spPr>
        <a:xfrm>
          <a:off x="0" y="160035"/>
          <a:ext cx="5553903" cy="1649700"/>
        </a:xfrm>
        <a:prstGeom prst="roundRect">
          <a:avLst/>
        </a:prstGeom>
        <a:solidFill>
          <a:schemeClr val="accent2">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1" kern="1200" dirty="0">
              <a:latin typeface="Roboto" panose="02000000000000000000" pitchFamily="2" charset="0"/>
              <a:ea typeface="Roboto" panose="02000000000000000000" pitchFamily="2" charset="0"/>
              <a:cs typeface="Roboto" panose="02000000000000000000" pitchFamily="2" charset="0"/>
            </a:rPr>
            <a:t>A community that participates in civic engagement is a healthy community!</a:t>
          </a:r>
          <a:endParaRPr lang="en-US" sz="3000" kern="1200" dirty="0">
            <a:latin typeface="Roboto" panose="02000000000000000000" pitchFamily="2" charset="0"/>
            <a:ea typeface="Roboto" panose="02000000000000000000" pitchFamily="2" charset="0"/>
            <a:cs typeface="Roboto" panose="02000000000000000000" pitchFamily="2" charset="0"/>
          </a:endParaRPr>
        </a:p>
      </dsp:txBody>
      <dsp:txXfrm>
        <a:off x="80532" y="240567"/>
        <a:ext cx="5392839" cy="148863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C4FE1-EC3C-49FB-ADC0-F768A06FA958}">
      <dsp:nvSpPr>
        <dsp:cNvPr id="0" name=""/>
        <dsp:cNvSpPr/>
      </dsp:nvSpPr>
      <dsp:spPr>
        <a:xfrm>
          <a:off x="0" y="8017"/>
          <a:ext cx="8740763" cy="88123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latin typeface="Roboto" panose="02000000000000000000" pitchFamily="2" charset="0"/>
              <a:ea typeface="Roboto" panose="02000000000000000000" pitchFamily="2" charset="0"/>
              <a:cs typeface="Roboto" panose="02000000000000000000" pitchFamily="2" charset="0"/>
            </a:rPr>
            <a:t>Collaborative Initiative led by the Civic and Policy Engagement Action Team and modeled after Jefferson Counts</a:t>
          </a:r>
          <a:endParaRPr lang="en-US" sz="2200" kern="1200" dirty="0">
            <a:latin typeface="Roboto" panose="02000000000000000000" pitchFamily="2" charset="0"/>
            <a:ea typeface="Roboto" panose="02000000000000000000" pitchFamily="2" charset="0"/>
            <a:cs typeface="Roboto" panose="02000000000000000000" pitchFamily="2" charset="0"/>
          </a:endParaRPr>
        </a:p>
      </dsp:txBody>
      <dsp:txXfrm>
        <a:off x="43018" y="51035"/>
        <a:ext cx="8654727" cy="795197"/>
      </dsp:txXfrm>
    </dsp:sp>
    <dsp:sp modelId="{F566C47B-4C4B-4015-A1F7-E1A1A9E1B90E}">
      <dsp:nvSpPr>
        <dsp:cNvPr id="0" name=""/>
        <dsp:cNvSpPr/>
      </dsp:nvSpPr>
      <dsp:spPr>
        <a:xfrm>
          <a:off x="0" y="889816"/>
          <a:ext cx="8740763" cy="6638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latin typeface="Roboto" panose="02000000000000000000" pitchFamily="2" charset="0"/>
              <a:ea typeface="Roboto" panose="02000000000000000000" pitchFamily="2" charset="0"/>
              <a:cs typeface="Roboto" panose="02000000000000000000" pitchFamily="2" charset="0"/>
            </a:rPr>
            <a:t>Objectives:</a:t>
          </a:r>
          <a:endParaRPr lang="en-US" sz="2200" kern="1200" dirty="0">
            <a:latin typeface="Roboto" panose="02000000000000000000" pitchFamily="2" charset="0"/>
            <a:ea typeface="Roboto" panose="02000000000000000000" pitchFamily="2" charset="0"/>
            <a:cs typeface="Roboto" panose="02000000000000000000" pitchFamily="2" charset="0"/>
          </a:endParaRPr>
        </a:p>
      </dsp:txBody>
      <dsp:txXfrm>
        <a:off x="32405" y="922221"/>
        <a:ext cx="8675953" cy="599018"/>
      </dsp:txXfrm>
    </dsp:sp>
    <dsp:sp modelId="{64495F9E-5E30-4718-B6DF-10A4EBC7981A}">
      <dsp:nvSpPr>
        <dsp:cNvPr id="0" name=""/>
        <dsp:cNvSpPr/>
      </dsp:nvSpPr>
      <dsp:spPr>
        <a:xfrm>
          <a:off x="0" y="1553645"/>
          <a:ext cx="8740763" cy="1753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51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b="0" i="0" kern="1200" dirty="0">
              <a:latin typeface="Roboto" panose="02000000000000000000" pitchFamily="2" charset="0"/>
              <a:ea typeface="Roboto" panose="02000000000000000000" pitchFamily="2" charset="0"/>
              <a:cs typeface="Roboto" panose="02000000000000000000" pitchFamily="2" charset="0"/>
            </a:rPr>
            <a:t>Offer resources to community partners to promote voter registration and participation</a:t>
          </a:r>
          <a:endParaRPr lang="en-US" sz="2200" kern="1200" dirty="0">
            <a:latin typeface="Roboto" panose="02000000000000000000" pitchFamily="2" charset="0"/>
            <a:ea typeface="Roboto" panose="02000000000000000000" pitchFamily="2" charset="0"/>
            <a:cs typeface="Roboto" panose="02000000000000000000" pitchFamily="2" charset="0"/>
          </a:endParaRPr>
        </a:p>
        <a:p>
          <a:pPr marL="228600" lvl="1" indent="-228600" algn="l" defTabSz="977900">
            <a:lnSpc>
              <a:spcPct val="90000"/>
            </a:lnSpc>
            <a:spcBef>
              <a:spcPct val="0"/>
            </a:spcBef>
            <a:spcAft>
              <a:spcPct val="20000"/>
            </a:spcAft>
            <a:buChar char="•"/>
          </a:pPr>
          <a:r>
            <a:rPr lang="en-US" sz="2200" b="0" i="0" kern="1200" dirty="0">
              <a:latin typeface="Roboto" panose="02000000000000000000" pitchFamily="2" charset="0"/>
              <a:ea typeface="Roboto" panose="02000000000000000000" pitchFamily="2" charset="0"/>
              <a:cs typeface="Roboto" panose="02000000000000000000" pitchFamily="2" charset="0"/>
            </a:rPr>
            <a:t>Increase confidence and access to the voting process</a:t>
          </a:r>
          <a:endParaRPr lang="en-US" sz="2200" kern="1200" dirty="0">
            <a:latin typeface="Roboto" panose="02000000000000000000" pitchFamily="2" charset="0"/>
            <a:ea typeface="Roboto" panose="02000000000000000000" pitchFamily="2" charset="0"/>
            <a:cs typeface="Roboto" panose="02000000000000000000" pitchFamily="2" charset="0"/>
          </a:endParaRPr>
        </a:p>
        <a:p>
          <a:pPr marL="228600" lvl="1" indent="-228600" algn="l" defTabSz="977900">
            <a:lnSpc>
              <a:spcPct val="90000"/>
            </a:lnSpc>
            <a:spcBef>
              <a:spcPct val="0"/>
            </a:spcBef>
            <a:spcAft>
              <a:spcPct val="20000"/>
            </a:spcAft>
            <a:buChar char="•"/>
          </a:pPr>
          <a:r>
            <a:rPr lang="en-US" sz="2200" b="0" i="0" kern="1200" dirty="0">
              <a:latin typeface="Roboto" panose="02000000000000000000" pitchFamily="2" charset="0"/>
              <a:ea typeface="Roboto" panose="02000000000000000000" pitchFamily="2" charset="0"/>
              <a:cs typeface="Roboto" panose="02000000000000000000" pitchFamily="2" charset="0"/>
            </a:rPr>
            <a:t>Raise enthusiasm in the civic process to promote a more inclusive community and equitable access to resources</a:t>
          </a:r>
          <a:endParaRPr lang="en-US" sz="2200" kern="1200" dirty="0">
            <a:latin typeface="Roboto" panose="02000000000000000000" pitchFamily="2" charset="0"/>
            <a:ea typeface="Roboto" panose="02000000000000000000" pitchFamily="2" charset="0"/>
            <a:cs typeface="Roboto" panose="02000000000000000000" pitchFamily="2" charset="0"/>
          </a:endParaRPr>
        </a:p>
      </dsp:txBody>
      <dsp:txXfrm>
        <a:off x="0" y="1553645"/>
        <a:ext cx="8740763" cy="1753897"/>
      </dsp:txXfrm>
    </dsp:sp>
    <dsp:sp modelId="{E25D8131-F507-4FA8-B91A-1BFF3FF14DC4}">
      <dsp:nvSpPr>
        <dsp:cNvPr id="0" name=""/>
        <dsp:cNvSpPr/>
      </dsp:nvSpPr>
      <dsp:spPr>
        <a:xfrm>
          <a:off x="0" y="3307543"/>
          <a:ext cx="8740763" cy="766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Roboto" panose="02000000000000000000" pitchFamily="2" charset="0"/>
              <a:ea typeface="Roboto" panose="02000000000000000000" pitchFamily="2" charset="0"/>
              <a:cs typeface="Roboto" panose="02000000000000000000" pitchFamily="2" charset="0"/>
            </a:rPr>
            <a:t>Two prongs of work:</a:t>
          </a:r>
        </a:p>
      </dsp:txBody>
      <dsp:txXfrm>
        <a:off x="37429" y="3344972"/>
        <a:ext cx="8665905" cy="691872"/>
      </dsp:txXfrm>
    </dsp:sp>
    <dsp:sp modelId="{2D9D054F-6429-4A16-8508-1985F66AFE68}">
      <dsp:nvSpPr>
        <dsp:cNvPr id="0" name=""/>
        <dsp:cNvSpPr/>
      </dsp:nvSpPr>
      <dsp:spPr>
        <a:xfrm>
          <a:off x="0" y="4074273"/>
          <a:ext cx="8740763" cy="29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51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latin typeface="Roboto" panose="02000000000000000000" pitchFamily="2" charset="0"/>
              <a:ea typeface="Roboto" panose="02000000000000000000" pitchFamily="2" charset="0"/>
              <a:cs typeface="Roboto" panose="02000000000000000000" pitchFamily="2" charset="0"/>
            </a:rPr>
            <a:t>Jefferson Votes Webpages</a:t>
          </a:r>
        </a:p>
        <a:p>
          <a:pPr marL="228600" lvl="1" indent="-228600" algn="l" defTabSz="977900">
            <a:lnSpc>
              <a:spcPct val="90000"/>
            </a:lnSpc>
            <a:spcBef>
              <a:spcPct val="0"/>
            </a:spcBef>
            <a:spcAft>
              <a:spcPct val="20000"/>
            </a:spcAft>
            <a:buChar char="•"/>
          </a:pPr>
          <a:r>
            <a:rPr lang="en-US" sz="2200" kern="1200" dirty="0">
              <a:latin typeface="Roboto" panose="02000000000000000000" pitchFamily="2" charset="0"/>
              <a:ea typeface="Roboto" panose="02000000000000000000" pitchFamily="2" charset="0"/>
              <a:cs typeface="Roboto" panose="02000000000000000000" pitchFamily="2" charset="0"/>
            </a:rPr>
            <a:t>Jefferson Votes Toolkit</a:t>
          </a:r>
        </a:p>
      </dsp:txBody>
      <dsp:txXfrm>
        <a:off x="0" y="4074273"/>
        <a:ext cx="8740763" cy="2986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1EC5D-F4E0-46BB-BC58-4247B912B718}">
      <dsp:nvSpPr>
        <dsp:cNvPr id="0" name=""/>
        <dsp:cNvSpPr/>
      </dsp:nvSpPr>
      <dsp:spPr>
        <a:xfrm>
          <a:off x="782726" y="0"/>
          <a:ext cx="8870898" cy="439139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E5BC3F-487F-46CB-8D66-FC3DAFEF9126}">
      <dsp:nvSpPr>
        <dsp:cNvPr id="0" name=""/>
        <dsp:cNvSpPr/>
      </dsp:nvSpPr>
      <dsp:spPr>
        <a:xfrm>
          <a:off x="5223" y="1317418"/>
          <a:ext cx="2512266" cy="1756558"/>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latin typeface="Roboto" panose="02000000000000000000" pitchFamily="2" charset="0"/>
              <a:ea typeface="Roboto" panose="02000000000000000000" pitchFamily="2" charset="0"/>
              <a:cs typeface="Roboto" panose="02000000000000000000" pitchFamily="2" charset="0"/>
            </a:rPr>
            <a:t>Nonprofit Voter Engagement</a:t>
          </a:r>
          <a:endParaRPr lang="en-US" sz="2700" kern="1200" dirty="0">
            <a:latin typeface="Roboto" panose="02000000000000000000" pitchFamily="2" charset="0"/>
            <a:ea typeface="Roboto" panose="02000000000000000000" pitchFamily="2" charset="0"/>
            <a:cs typeface="Roboto" panose="02000000000000000000" pitchFamily="2" charset="0"/>
          </a:endParaRPr>
        </a:p>
      </dsp:txBody>
      <dsp:txXfrm>
        <a:off x="90971" y="1403166"/>
        <a:ext cx="2340770" cy="1585062"/>
      </dsp:txXfrm>
    </dsp:sp>
    <dsp:sp modelId="{27CE0FA7-E614-4021-B21D-6850DFF9F51B}">
      <dsp:nvSpPr>
        <dsp:cNvPr id="0" name=""/>
        <dsp:cNvSpPr/>
      </dsp:nvSpPr>
      <dsp:spPr>
        <a:xfrm>
          <a:off x="2643102" y="1317418"/>
          <a:ext cx="2512266" cy="1756558"/>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latin typeface="Roboto" panose="02000000000000000000" pitchFamily="2" charset="0"/>
              <a:ea typeface="Roboto" panose="02000000000000000000" pitchFamily="2" charset="0"/>
              <a:cs typeface="Roboto" panose="02000000000000000000" pitchFamily="2" charset="0"/>
            </a:rPr>
            <a:t>First Time Voting</a:t>
          </a:r>
          <a:endParaRPr lang="en-US" sz="2700" kern="1200" dirty="0">
            <a:latin typeface="Roboto" panose="02000000000000000000" pitchFamily="2" charset="0"/>
            <a:ea typeface="Roboto" panose="02000000000000000000" pitchFamily="2" charset="0"/>
            <a:cs typeface="Roboto" panose="02000000000000000000" pitchFamily="2" charset="0"/>
          </a:endParaRPr>
        </a:p>
      </dsp:txBody>
      <dsp:txXfrm>
        <a:off x="2728850" y="1403166"/>
        <a:ext cx="2340770" cy="1585062"/>
      </dsp:txXfrm>
    </dsp:sp>
    <dsp:sp modelId="{5D7FB60B-04B9-4985-9FF1-536D9FB2CCB2}">
      <dsp:nvSpPr>
        <dsp:cNvPr id="0" name=""/>
        <dsp:cNvSpPr/>
      </dsp:nvSpPr>
      <dsp:spPr>
        <a:xfrm>
          <a:off x="5280982" y="1317418"/>
          <a:ext cx="2512266" cy="1756558"/>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latin typeface="Roboto" panose="02000000000000000000" pitchFamily="2" charset="0"/>
              <a:ea typeface="Roboto" panose="02000000000000000000" pitchFamily="2" charset="0"/>
              <a:cs typeface="Roboto" panose="02000000000000000000" pitchFamily="2" charset="0"/>
            </a:rPr>
            <a:t>Know Your Options To Vote</a:t>
          </a:r>
          <a:endParaRPr lang="en-US" sz="2700" kern="1200" dirty="0">
            <a:latin typeface="Roboto" panose="02000000000000000000" pitchFamily="2" charset="0"/>
            <a:ea typeface="Roboto" panose="02000000000000000000" pitchFamily="2" charset="0"/>
            <a:cs typeface="Roboto" panose="02000000000000000000" pitchFamily="2" charset="0"/>
          </a:endParaRPr>
        </a:p>
      </dsp:txBody>
      <dsp:txXfrm>
        <a:off x="5366730" y="1403166"/>
        <a:ext cx="2340770" cy="1585062"/>
      </dsp:txXfrm>
    </dsp:sp>
    <dsp:sp modelId="{CD23E4DB-A5B9-4765-B4CF-B4F785EE6148}">
      <dsp:nvSpPr>
        <dsp:cNvPr id="0" name=""/>
        <dsp:cNvSpPr/>
      </dsp:nvSpPr>
      <dsp:spPr>
        <a:xfrm>
          <a:off x="7918861" y="1317418"/>
          <a:ext cx="2512266" cy="1756558"/>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latin typeface="Roboto" panose="02000000000000000000" pitchFamily="2" charset="0"/>
              <a:ea typeface="Roboto" panose="02000000000000000000" pitchFamily="2" charset="0"/>
              <a:cs typeface="Roboto" panose="02000000000000000000" pitchFamily="2" charset="0"/>
            </a:rPr>
            <a:t>Election Rights/Voting Security</a:t>
          </a:r>
          <a:endParaRPr lang="en-US" sz="2700" kern="1200" dirty="0">
            <a:latin typeface="Roboto" panose="02000000000000000000" pitchFamily="2" charset="0"/>
            <a:ea typeface="Roboto" panose="02000000000000000000" pitchFamily="2" charset="0"/>
            <a:cs typeface="Roboto" panose="02000000000000000000" pitchFamily="2" charset="0"/>
          </a:endParaRPr>
        </a:p>
      </dsp:txBody>
      <dsp:txXfrm>
        <a:off x="8004609" y="1403166"/>
        <a:ext cx="2340770" cy="158506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E00F5-EECD-4976-8BF6-5496BAC23DDF}">
      <dsp:nvSpPr>
        <dsp:cNvPr id="0" name=""/>
        <dsp:cNvSpPr/>
      </dsp:nvSpPr>
      <dsp:spPr>
        <a:xfrm>
          <a:off x="0" y="42383"/>
          <a:ext cx="5833464" cy="235521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i="0" kern="1200" dirty="0"/>
            <a:t>Jefferson Votes Toolkit </a:t>
          </a:r>
          <a:r>
            <a:rPr lang="en-US" sz="3300" b="0" i="0" kern="1200" dirty="0"/>
            <a:t>= Nonpartisan resources that organizations can use in their voter engagement efforts</a:t>
          </a:r>
          <a:endParaRPr lang="en-US" sz="3300" kern="1200" dirty="0"/>
        </a:p>
      </dsp:txBody>
      <dsp:txXfrm>
        <a:off x="114972" y="157355"/>
        <a:ext cx="5603520" cy="212526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F42FD-2CC3-45C3-A8E2-229D8FE72A2E}">
      <dsp:nvSpPr>
        <dsp:cNvPr id="0" name=""/>
        <dsp:cNvSpPr/>
      </dsp:nvSpPr>
      <dsp:spPr>
        <a:xfrm>
          <a:off x="0" y="54962"/>
          <a:ext cx="6657067" cy="1432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i="0" kern="1200" dirty="0">
              <a:latin typeface="Roboto" panose="02000000000000000000" pitchFamily="2" charset="0"/>
              <a:ea typeface="Roboto" panose="02000000000000000000" pitchFamily="2" charset="0"/>
              <a:cs typeface="Roboto" panose="02000000000000000000" pitchFamily="2" charset="0"/>
            </a:rPr>
            <a:t>PA Voter Registration Deadline: </a:t>
          </a:r>
          <a:r>
            <a:rPr lang="en-US" sz="3600" b="1" i="0" kern="1200" dirty="0">
              <a:latin typeface="Roboto" panose="02000000000000000000" pitchFamily="2" charset="0"/>
              <a:ea typeface="Roboto" panose="02000000000000000000" pitchFamily="2" charset="0"/>
              <a:cs typeface="Roboto" panose="02000000000000000000" pitchFamily="2" charset="0"/>
            </a:rPr>
            <a:t>Monday, October 21</a:t>
          </a:r>
          <a:endParaRPr lang="en-US" sz="3600" b="1" kern="1200" dirty="0">
            <a:latin typeface="Roboto" panose="02000000000000000000" pitchFamily="2" charset="0"/>
            <a:ea typeface="Roboto" panose="02000000000000000000" pitchFamily="2" charset="0"/>
            <a:cs typeface="Roboto" panose="02000000000000000000" pitchFamily="2" charset="0"/>
          </a:endParaRPr>
        </a:p>
      </dsp:txBody>
      <dsp:txXfrm>
        <a:off x="69908" y="124870"/>
        <a:ext cx="6517251" cy="1292264"/>
      </dsp:txXfrm>
    </dsp:sp>
    <dsp:sp modelId="{AD403410-1B4F-46EC-B95E-8CA82CB61026}">
      <dsp:nvSpPr>
        <dsp:cNvPr id="0" name=""/>
        <dsp:cNvSpPr/>
      </dsp:nvSpPr>
      <dsp:spPr>
        <a:xfrm>
          <a:off x="0" y="1590723"/>
          <a:ext cx="6657067" cy="1432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Roboto" panose="02000000000000000000" pitchFamily="2" charset="0"/>
              <a:ea typeface="Roboto" panose="02000000000000000000" pitchFamily="2" charset="0"/>
              <a:cs typeface="Roboto" panose="02000000000000000000" pitchFamily="2" charset="0"/>
            </a:rPr>
            <a:t>General Election: </a:t>
          </a:r>
          <a:br>
            <a:rPr lang="en-US" sz="3600" kern="1200" dirty="0">
              <a:latin typeface="Roboto" panose="02000000000000000000" pitchFamily="2" charset="0"/>
              <a:ea typeface="Roboto" panose="02000000000000000000" pitchFamily="2" charset="0"/>
              <a:cs typeface="Roboto" panose="02000000000000000000" pitchFamily="2" charset="0"/>
            </a:rPr>
          </a:br>
          <a:r>
            <a:rPr lang="en-US" sz="3600" b="1" kern="1200" dirty="0">
              <a:latin typeface="Roboto" panose="02000000000000000000" pitchFamily="2" charset="0"/>
              <a:ea typeface="Roboto" panose="02000000000000000000" pitchFamily="2" charset="0"/>
              <a:cs typeface="Roboto" panose="02000000000000000000" pitchFamily="2" charset="0"/>
            </a:rPr>
            <a:t>Tuesday, November 5</a:t>
          </a:r>
        </a:p>
      </dsp:txBody>
      <dsp:txXfrm>
        <a:off x="69908" y="1660631"/>
        <a:ext cx="6517251" cy="129226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F3E59-E6D9-4268-ADA9-CB7B157CE243}">
      <dsp:nvSpPr>
        <dsp:cNvPr id="0" name=""/>
        <dsp:cNvSpPr/>
      </dsp:nvSpPr>
      <dsp:spPr>
        <a:xfrm rot="5400000">
          <a:off x="3610012" y="-944886"/>
          <a:ext cx="3970769" cy="5936289"/>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Roboto" panose="02000000000000000000" pitchFamily="2" charset="0"/>
              <a:ea typeface="Roboto" panose="02000000000000000000" pitchFamily="2" charset="0"/>
              <a:cs typeface="Roboto" panose="02000000000000000000" pitchFamily="2" charset="0"/>
            </a:rPr>
            <a:t>Each Table is a Team</a:t>
          </a:r>
        </a:p>
        <a:p>
          <a:pPr marL="285750" lvl="1" indent="-285750" algn="l" defTabSz="1422400">
            <a:lnSpc>
              <a:spcPct val="90000"/>
            </a:lnSpc>
            <a:spcBef>
              <a:spcPct val="0"/>
            </a:spcBef>
            <a:spcAft>
              <a:spcPct val="15000"/>
            </a:spcAft>
            <a:buChar char="•"/>
          </a:pPr>
          <a:r>
            <a:rPr lang="en-US" sz="3200" b="1" kern="1200" dirty="0">
              <a:latin typeface="Roboto" panose="02000000000000000000" pitchFamily="2" charset="0"/>
              <a:ea typeface="Roboto" panose="02000000000000000000" pitchFamily="2" charset="0"/>
              <a:cs typeface="Roboto" panose="02000000000000000000" pitchFamily="2" charset="0"/>
            </a:rPr>
            <a:t>6 Questions (1 Point Each)</a:t>
          </a:r>
        </a:p>
        <a:p>
          <a:pPr marL="285750" lvl="1" indent="-285750" algn="l" defTabSz="1422400">
            <a:lnSpc>
              <a:spcPct val="90000"/>
            </a:lnSpc>
            <a:spcBef>
              <a:spcPct val="0"/>
            </a:spcBef>
            <a:spcAft>
              <a:spcPct val="15000"/>
            </a:spcAft>
            <a:buChar char="•"/>
          </a:pPr>
          <a:r>
            <a:rPr lang="en-US" sz="3200" b="1" kern="1200" dirty="0">
              <a:latin typeface="Roboto" panose="02000000000000000000" pitchFamily="2" charset="0"/>
              <a:ea typeface="Roboto" panose="02000000000000000000" pitchFamily="2" charset="0"/>
              <a:cs typeface="Roboto" panose="02000000000000000000" pitchFamily="2" charset="0"/>
            </a:rPr>
            <a:t>First to Wave Flag with Correct Answer = 1 Point</a:t>
          </a:r>
        </a:p>
        <a:p>
          <a:pPr marL="285750" lvl="1" indent="-285750" algn="l" defTabSz="1422400">
            <a:lnSpc>
              <a:spcPct val="90000"/>
            </a:lnSpc>
            <a:spcBef>
              <a:spcPct val="0"/>
            </a:spcBef>
            <a:spcAft>
              <a:spcPct val="15000"/>
            </a:spcAft>
            <a:buChar char="•"/>
          </a:pPr>
          <a:r>
            <a:rPr lang="en-US" sz="3200" b="1" kern="1200" dirty="0">
              <a:latin typeface="Roboto" panose="02000000000000000000" pitchFamily="2" charset="0"/>
              <a:ea typeface="Roboto" panose="02000000000000000000" pitchFamily="2" charset="0"/>
              <a:cs typeface="Roboto" panose="02000000000000000000" pitchFamily="2" charset="0"/>
            </a:rPr>
            <a:t>Tiebreaker at End of 6 Questions</a:t>
          </a:r>
        </a:p>
      </dsp:txBody>
      <dsp:txXfrm rot="-5400000">
        <a:off x="2627253" y="231710"/>
        <a:ext cx="5742452" cy="3583095"/>
      </dsp:txXfrm>
    </dsp:sp>
    <dsp:sp modelId="{AF390880-DBFB-4942-9900-81E5D56ABB84}">
      <dsp:nvSpPr>
        <dsp:cNvPr id="0" name=""/>
        <dsp:cNvSpPr/>
      </dsp:nvSpPr>
      <dsp:spPr>
        <a:xfrm>
          <a:off x="0" y="0"/>
          <a:ext cx="2625975" cy="404256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1" kern="1200" dirty="0">
              <a:latin typeface="Roboto" panose="02000000000000000000" pitchFamily="2" charset="0"/>
              <a:ea typeface="Roboto" panose="02000000000000000000" pitchFamily="2" charset="0"/>
              <a:cs typeface="Roboto" panose="02000000000000000000" pitchFamily="2" charset="0"/>
            </a:rPr>
            <a:t>Rules of Play</a:t>
          </a:r>
          <a:endParaRPr lang="en-US" sz="5400" kern="1200" dirty="0">
            <a:latin typeface="Roboto" panose="02000000000000000000" pitchFamily="2" charset="0"/>
            <a:ea typeface="Roboto" panose="02000000000000000000" pitchFamily="2" charset="0"/>
            <a:cs typeface="Roboto" panose="02000000000000000000" pitchFamily="2" charset="0"/>
          </a:endParaRPr>
        </a:p>
      </dsp:txBody>
      <dsp:txXfrm>
        <a:off x="128190" y="128190"/>
        <a:ext cx="2369595" cy="378618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69FD4-A107-40D8-BADA-6C271318EF0A}">
      <dsp:nvSpPr>
        <dsp:cNvPr id="0" name=""/>
        <dsp:cNvSpPr/>
      </dsp:nvSpPr>
      <dsp:spPr>
        <a:xfrm>
          <a:off x="0" y="15884"/>
          <a:ext cx="9663148" cy="2527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b="1" kern="1200" dirty="0"/>
            <a:t>Task</a:t>
          </a:r>
          <a:r>
            <a:rPr lang="en-US" sz="4500" kern="1200" dirty="0"/>
            <a:t>: Working as a group, answer two questions regarding nonpartisan voter engagement:</a:t>
          </a:r>
          <a:endParaRPr lang="en-US" sz="4500" kern="1200" dirty="0">
            <a:latin typeface="Roboto" panose="02000000000000000000" pitchFamily="2" charset="0"/>
            <a:ea typeface="Roboto" panose="02000000000000000000" pitchFamily="2" charset="0"/>
            <a:cs typeface="Roboto" panose="02000000000000000000" pitchFamily="2" charset="0"/>
          </a:endParaRPr>
        </a:p>
      </dsp:txBody>
      <dsp:txXfrm>
        <a:off x="123368" y="139252"/>
        <a:ext cx="9416412" cy="2280464"/>
      </dsp:txXfrm>
    </dsp:sp>
    <dsp:sp modelId="{1CBB600C-8D30-4275-B151-D3AD0694DED0}">
      <dsp:nvSpPr>
        <dsp:cNvPr id="0" name=""/>
        <dsp:cNvSpPr/>
      </dsp:nvSpPr>
      <dsp:spPr>
        <a:xfrm>
          <a:off x="0" y="2543084"/>
          <a:ext cx="9663148" cy="181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805" tIns="57150" rIns="320040" bIns="57150" numCol="1" spcCol="1270" anchor="t" anchorCtr="0">
          <a:noAutofit/>
        </a:bodyPr>
        <a:lstStyle/>
        <a:p>
          <a:pPr marL="285750" lvl="1" indent="-285750" algn="l" defTabSz="1555750">
            <a:lnSpc>
              <a:spcPct val="90000"/>
            </a:lnSpc>
            <a:spcBef>
              <a:spcPct val="0"/>
            </a:spcBef>
            <a:spcAft>
              <a:spcPct val="20000"/>
            </a:spcAft>
            <a:buFont typeface="Symbol" panose="05050102010706020507" pitchFamily="18" charset="2"/>
            <a:buChar char=""/>
          </a:pPr>
          <a:r>
            <a:rPr lang="en-US" sz="3500" kern="1200" dirty="0"/>
            <a:t>Table Discussion Questions at Table</a:t>
          </a:r>
        </a:p>
        <a:p>
          <a:pPr marL="285750" lvl="1" indent="-285750" algn="l" defTabSz="1555750">
            <a:lnSpc>
              <a:spcPct val="90000"/>
            </a:lnSpc>
            <a:spcBef>
              <a:spcPct val="0"/>
            </a:spcBef>
            <a:spcAft>
              <a:spcPct val="20000"/>
            </a:spcAft>
            <a:buFont typeface="Symbol" panose="05050102010706020507" pitchFamily="18" charset="2"/>
            <a:buChar char=""/>
          </a:pPr>
          <a:r>
            <a:rPr lang="en-US" sz="3500" kern="1200"/>
            <a:t>30 </a:t>
          </a:r>
          <a:r>
            <a:rPr lang="en-US" sz="3500" kern="1200" dirty="0"/>
            <a:t>minutes to brainstorm as a group</a:t>
          </a:r>
        </a:p>
        <a:p>
          <a:pPr marL="285750" lvl="1" indent="-285750" algn="l" defTabSz="1555750">
            <a:lnSpc>
              <a:spcPct val="90000"/>
            </a:lnSpc>
            <a:spcBef>
              <a:spcPct val="0"/>
            </a:spcBef>
            <a:spcAft>
              <a:spcPct val="20000"/>
            </a:spcAft>
            <a:buFont typeface="Symbol" panose="05050102010706020507" pitchFamily="18" charset="2"/>
            <a:buChar char=""/>
          </a:pPr>
          <a:r>
            <a:rPr lang="en-US" sz="3500" kern="1200" dirty="0"/>
            <a:t>Groups will share out with the Collaborative</a:t>
          </a:r>
        </a:p>
      </dsp:txBody>
      <dsp:txXfrm>
        <a:off x="0" y="2543084"/>
        <a:ext cx="9663148" cy="181642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69FD4-A107-40D8-BADA-6C271318EF0A}">
      <dsp:nvSpPr>
        <dsp:cNvPr id="0" name=""/>
        <dsp:cNvSpPr/>
      </dsp:nvSpPr>
      <dsp:spPr>
        <a:xfrm>
          <a:off x="0" y="178356"/>
          <a:ext cx="9663148" cy="2396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Roboto" panose="02000000000000000000" pitchFamily="2" charset="0"/>
              <a:ea typeface="Roboto" panose="02000000000000000000" pitchFamily="2" charset="0"/>
              <a:cs typeface="Roboto" panose="02000000000000000000" pitchFamily="2" charset="0"/>
            </a:rPr>
            <a:t>Question 1:</a:t>
          </a:r>
          <a:r>
            <a:rPr lang="en-US" sz="2800" kern="1200" dirty="0">
              <a:latin typeface="Roboto" panose="02000000000000000000" pitchFamily="2" charset="0"/>
              <a:ea typeface="Roboto" panose="02000000000000000000" pitchFamily="2" charset="0"/>
              <a:cs typeface="Roboto" panose="02000000000000000000" pitchFamily="2" charset="0"/>
            </a:rPr>
            <a:t> How does your organization incorporate nonpartisan voter engagement in their work? How might your organization utilize the Jefferson Votes materials to enhance this work? What additional technical assistance would be helpful in nonpartisan voter engagement efforts? </a:t>
          </a:r>
        </a:p>
      </dsp:txBody>
      <dsp:txXfrm>
        <a:off x="116971" y="295327"/>
        <a:ext cx="9429206" cy="2162218"/>
      </dsp:txXfrm>
    </dsp:sp>
    <dsp:sp modelId="{D575E48B-B587-4822-A9CE-A598861F5965}">
      <dsp:nvSpPr>
        <dsp:cNvPr id="0" name=""/>
        <dsp:cNvSpPr/>
      </dsp:nvSpPr>
      <dsp:spPr>
        <a:xfrm>
          <a:off x="0" y="2758836"/>
          <a:ext cx="9663148" cy="14381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Roboto" panose="02000000000000000000" pitchFamily="2" charset="0"/>
              <a:ea typeface="Roboto" panose="02000000000000000000" pitchFamily="2" charset="0"/>
              <a:cs typeface="Roboto" panose="02000000000000000000" pitchFamily="2" charset="0"/>
            </a:rPr>
            <a:t>Question 2:</a:t>
          </a:r>
          <a:r>
            <a:rPr lang="en-US" sz="2800" kern="1200" dirty="0">
              <a:latin typeface="Roboto" panose="02000000000000000000" pitchFamily="2" charset="0"/>
              <a:ea typeface="Roboto" panose="02000000000000000000" pitchFamily="2" charset="0"/>
              <a:cs typeface="Roboto" panose="02000000000000000000" pitchFamily="2" charset="0"/>
            </a:rPr>
            <a:t> How can you leverage existing networks to amplify nonpartisan voter engagement efforts? Who are potential partners in this work? </a:t>
          </a:r>
        </a:p>
      </dsp:txBody>
      <dsp:txXfrm>
        <a:off x="70207" y="2829043"/>
        <a:ext cx="9522734" cy="129778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8AABB-CD1F-4A11-8878-A538B7AA49E2}">
      <dsp:nvSpPr>
        <dsp:cNvPr id="0" name=""/>
        <dsp:cNvSpPr/>
      </dsp:nvSpPr>
      <dsp:spPr>
        <a:xfrm>
          <a:off x="0" y="14211"/>
          <a:ext cx="6466902" cy="37264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kern="1200" dirty="0">
              <a:latin typeface="Roboto" panose="02000000000000000000" pitchFamily="2" charset="0"/>
              <a:ea typeface="Roboto" panose="02000000000000000000" pitchFamily="2" charset="0"/>
              <a:cs typeface="Roboto" panose="02000000000000000000" pitchFamily="2" charset="0"/>
            </a:rPr>
            <a:t>Please complete the </a:t>
          </a:r>
          <a:r>
            <a:rPr lang="en-US" sz="4400" b="1" kern="1200" dirty="0">
              <a:latin typeface="Roboto" panose="02000000000000000000" pitchFamily="2" charset="0"/>
              <a:ea typeface="Roboto" panose="02000000000000000000" pitchFamily="2" charset="0"/>
              <a:cs typeface="Roboto" panose="02000000000000000000" pitchFamily="2" charset="0"/>
            </a:rPr>
            <a:t>ANONYMOUS Collaborative Meeting Survey </a:t>
          </a:r>
          <a:r>
            <a:rPr lang="en-US" sz="4400" b="0" kern="1200" dirty="0">
              <a:latin typeface="Roboto" panose="02000000000000000000" pitchFamily="2" charset="0"/>
              <a:ea typeface="Roboto" panose="02000000000000000000" pitchFamily="2" charset="0"/>
              <a:cs typeface="Roboto" panose="02000000000000000000" pitchFamily="2" charset="0"/>
            </a:rPr>
            <a:t>during Community Shares</a:t>
          </a:r>
          <a:endParaRPr lang="en-US" sz="4400" kern="1200" dirty="0">
            <a:latin typeface="Roboto" panose="02000000000000000000" pitchFamily="2" charset="0"/>
            <a:ea typeface="Roboto" panose="02000000000000000000" pitchFamily="2" charset="0"/>
            <a:cs typeface="Roboto" panose="02000000000000000000" pitchFamily="2" charset="0"/>
          </a:endParaRPr>
        </a:p>
      </dsp:txBody>
      <dsp:txXfrm>
        <a:off x="181910" y="196121"/>
        <a:ext cx="6103082" cy="3362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31410-7CF7-451C-9D46-088752A6FC67}">
      <dsp:nvSpPr>
        <dsp:cNvPr id="0" name=""/>
        <dsp:cNvSpPr/>
      </dsp:nvSpPr>
      <dsp:spPr>
        <a:xfrm>
          <a:off x="419237" y="0"/>
          <a:ext cx="4751353" cy="415333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9A11C-8FCB-4E54-913D-3753DD6FD343}">
      <dsp:nvSpPr>
        <dsp:cNvPr id="0" name=""/>
        <dsp:cNvSpPr/>
      </dsp:nvSpPr>
      <dsp:spPr>
        <a:xfrm>
          <a:off x="3229" y="1159802"/>
          <a:ext cx="2737710" cy="1833731"/>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Scan the QR codes and follow us!</a:t>
          </a:r>
        </a:p>
      </dsp:txBody>
      <dsp:txXfrm>
        <a:off x="92744" y="1249317"/>
        <a:ext cx="2558680" cy="1654701"/>
      </dsp:txXfrm>
    </dsp:sp>
    <dsp:sp modelId="{CF2B195E-897D-4150-A165-91BE2CB53BF0}">
      <dsp:nvSpPr>
        <dsp:cNvPr id="0" name=""/>
        <dsp:cNvSpPr/>
      </dsp:nvSpPr>
      <dsp:spPr>
        <a:xfrm>
          <a:off x="2848888" y="1159802"/>
          <a:ext cx="2737710" cy="1833731"/>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Tag your pictures from today’s Collaborative meeting using </a:t>
          </a:r>
          <a:r>
            <a:rPr lang="en-US" sz="2400" b="1" kern="1200" dirty="0">
              <a:latin typeface="Roboto" panose="02000000000000000000" pitchFamily="2" charset="0"/>
              <a:ea typeface="Roboto" panose="02000000000000000000" pitchFamily="2" charset="0"/>
              <a:cs typeface="Roboto" panose="02000000000000000000" pitchFamily="2" charset="0"/>
            </a:rPr>
            <a:t>#JeffersonVotes</a:t>
          </a:r>
          <a:endParaRPr lang="en-US" sz="2400" kern="1200" dirty="0">
            <a:latin typeface="Roboto" panose="02000000000000000000" pitchFamily="2" charset="0"/>
            <a:ea typeface="Roboto" panose="02000000000000000000" pitchFamily="2" charset="0"/>
            <a:cs typeface="Roboto" panose="02000000000000000000" pitchFamily="2" charset="0"/>
          </a:endParaRPr>
        </a:p>
      </dsp:txBody>
      <dsp:txXfrm>
        <a:off x="2938403" y="1249317"/>
        <a:ext cx="2558680" cy="165470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8AABB-CD1F-4A11-8878-A538B7AA49E2}">
      <dsp:nvSpPr>
        <dsp:cNvPr id="0" name=""/>
        <dsp:cNvSpPr/>
      </dsp:nvSpPr>
      <dsp:spPr>
        <a:xfrm>
          <a:off x="0" y="355053"/>
          <a:ext cx="9397387" cy="17111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0" kern="1200" dirty="0">
              <a:latin typeface="Roboto" panose="02000000000000000000" pitchFamily="2" charset="0"/>
              <a:ea typeface="Roboto" panose="02000000000000000000" pitchFamily="2" charset="0"/>
              <a:cs typeface="Roboto" panose="02000000000000000000" pitchFamily="2" charset="0"/>
            </a:rPr>
            <a:t>Share a brief announcement or update with the Collaborative!</a:t>
          </a:r>
          <a:endParaRPr lang="en-US" sz="4400" kern="1200" dirty="0">
            <a:latin typeface="Roboto" panose="02000000000000000000" pitchFamily="2" charset="0"/>
            <a:ea typeface="Roboto" panose="02000000000000000000" pitchFamily="2" charset="0"/>
            <a:cs typeface="Roboto" panose="02000000000000000000" pitchFamily="2" charset="0"/>
          </a:endParaRPr>
        </a:p>
      </dsp:txBody>
      <dsp:txXfrm>
        <a:off x="83530" y="438583"/>
        <a:ext cx="9230327" cy="154406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1EFAF-F596-4C73-90A0-CF4563B666B2}">
      <dsp:nvSpPr>
        <dsp:cNvPr id="0" name=""/>
        <dsp:cNvSpPr/>
      </dsp:nvSpPr>
      <dsp:spPr>
        <a:xfrm rot="16200000">
          <a:off x="-697593" y="704041"/>
          <a:ext cx="4431983" cy="3023900"/>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latin typeface="Roboto" panose="02000000000000000000" pitchFamily="2" charset="0"/>
              <a:ea typeface="Roboto" panose="02000000000000000000" pitchFamily="2" charset="0"/>
              <a:cs typeface="Roboto" panose="02000000000000000000" pitchFamily="2" charset="0"/>
            </a:rPr>
            <a:t>Thursday, November 21: 8:30-11:00am</a:t>
          </a:r>
          <a:endParaRPr lang="en-US" sz="2800" kern="1200" dirty="0">
            <a:latin typeface="Roboto" panose="02000000000000000000" pitchFamily="2" charset="0"/>
            <a:ea typeface="Roboto" panose="02000000000000000000" pitchFamily="2" charset="0"/>
            <a:cs typeface="Roboto" panose="02000000000000000000" pitchFamily="2" charset="0"/>
          </a:endParaRPr>
        </a:p>
      </dsp:txBody>
      <dsp:txXfrm rot="5400000">
        <a:off x="6449" y="886396"/>
        <a:ext cx="3023900" cy="2659189"/>
      </dsp:txXfrm>
    </dsp:sp>
    <dsp:sp modelId="{0A03E9C2-5951-49EB-A7B9-81650A628B06}">
      <dsp:nvSpPr>
        <dsp:cNvPr id="0" name=""/>
        <dsp:cNvSpPr/>
      </dsp:nvSpPr>
      <dsp:spPr>
        <a:xfrm rot="16200000">
          <a:off x="2337647" y="704041"/>
          <a:ext cx="4431983" cy="3023900"/>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latin typeface="Roboto" panose="02000000000000000000" pitchFamily="2" charset="0"/>
              <a:ea typeface="Roboto" panose="02000000000000000000" pitchFamily="2" charset="0"/>
              <a:cs typeface="Roboto" panose="02000000000000000000" pitchFamily="2" charset="0"/>
            </a:rPr>
            <a:t>Commonwealth Charter Academy (Homestead)</a:t>
          </a:r>
          <a:endParaRPr lang="en-US" sz="2800" kern="1200" dirty="0">
            <a:latin typeface="Roboto" panose="02000000000000000000" pitchFamily="2" charset="0"/>
            <a:ea typeface="Roboto" panose="02000000000000000000" pitchFamily="2" charset="0"/>
            <a:cs typeface="Roboto" panose="02000000000000000000" pitchFamily="2" charset="0"/>
          </a:endParaRPr>
        </a:p>
      </dsp:txBody>
      <dsp:txXfrm rot="5400000">
        <a:off x="3041689" y="886396"/>
        <a:ext cx="3023900" cy="2659189"/>
      </dsp:txXfrm>
    </dsp:sp>
    <dsp:sp modelId="{3BD8C1A9-29CA-44E8-AC5F-6DEC7728EC19}">
      <dsp:nvSpPr>
        <dsp:cNvPr id="0" name=""/>
        <dsp:cNvSpPr/>
      </dsp:nvSpPr>
      <dsp:spPr>
        <a:xfrm rot="16200000">
          <a:off x="5372888" y="704041"/>
          <a:ext cx="4431983" cy="3023900"/>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latin typeface="Roboto" panose="02000000000000000000" pitchFamily="2" charset="0"/>
              <a:ea typeface="Roboto" panose="02000000000000000000" pitchFamily="2" charset="0"/>
              <a:cs typeface="Roboto" panose="02000000000000000000" pitchFamily="2" charset="0"/>
            </a:rPr>
            <a:t>Racial Wealth Gap Simulation (United Way)</a:t>
          </a:r>
          <a:endParaRPr lang="en-US" sz="2800" kern="1200" dirty="0">
            <a:latin typeface="Roboto" panose="02000000000000000000" pitchFamily="2" charset="0"/>
            <a:ea typeface="Roboto" panose="02000000000000000000" pitchFamily="2" charset="0"/>
            <a:cs typeface="Roboto" panose="02000000000000000000" pitchFamily="2" charset="0"/>
          </a:endParaRPr>
        </a:p>
      </dsp:txBody>
      <dsp:txXfrm rot="5400000">
        <a:off x="6076930" y="886396"/>
        <a:ext cx="3023900" cy="265918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8AABB-CD1F-4A11-8878-A538B7AA49E2}">
      <dsp:nvSpPr>
        <dsp:cNvPr id="0" name=""/>
        <dsp:cNvSpPr/>
      </dsp:nvSpPr>
      <dsp:spPr>
        <a:xfrm>
          <a:off x="0" y="15168"/>
          <a:ext cx="8731161" cy="104949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0" kern="1200" dirty="0">
              <a:latin typeface="Roboto" panose="02000000000000000000" pitchFamily="2" charset="0"/>
              <a:ea typeface="Roboto" panose="02000000000000000000" pitchFamily="2" charset="0"/>
              <a:cs typeface="Roboto" panose="02000000000000000000" pitchFamily="2" charset="0"/>
            </a:rPr>
            <a:t>Meeting Survey</a:t>
          </a:r>
          <a:endParaRPr lang="en-US" sz="4400" kern="1200" dirty="0">
            <a:latin typeface="Roboto" panose="02000000000000000000" pitchFamily="2" charset="0"/>
            <a:ea typeface="Roboto" panose="02000000000000000000" pitchFamily="2" charset="0"/>
            <a:cs typeface="Roboto" panose="02000000000000000000" pitchFamily="2" charset="0"/>
          </a:endParaRPr>
        </a:p>
      </dsp:txBody>
      <dsp:txXfrm>
        <a:off x="51232" y="66400"/>
        <a:ext cx="8628697" cy="947026"/>
      </dsp:txXfrm>
    </dsp:sp>
    <dsp:sp modelId="{ED79FA7C-2E2C-4C57-899B-A7ED56327936}">
      <dsp:nvSpPr>
        <dsp:cNvPr id="0" name=""/>
        <dsp:cNvSpPr/>
      </dsp:nvSpPr>
      <dsp:spPr>
        <a:xfrm>
          <a:off x="0" y="1130758"/>
          <a:ext cx="8731161" cy="104949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Roboto" panose="02000000000000000000" pitchFamily="2" charset="0"/>
              <a:ea typeface="Roboto" panose="02000000000000000000" pitchFamily="2" charset="0"/>
              <a:cs typeface="Roboto" panose="02000000000000000000" pitchFamily="2" charset="0"/>
            </a:rPr>
            <a:t>Jefferson Votes Materials</a:t>
          </a:r>
        </a:p>
      </dsp:txBody>
      <dsp:txXfrm>
        <a:off x="51232" y="1181990"/>
        <a:ext cx="8628697" cy="947026"/>
      </dsp:txXfrm>
    </dsp:sp>
    <dsp:sp modelId="{8D61A8F3-2DD6-4D78-92CD-E0BA71948A23}">
      <dsp:nvSpPr>
        <dsp:cNvPr id="0" name=""/>
        <dsp:cNvSpPr/>
      </dsp:nvSpPr>
      <dsp:spPr>
        <a:xfrm>
          <a:off x="0" y="2246489"/>
          <a:ext cx="8731161" cy="104949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Roboto" panose="02000000000000000000" pitchFamily="2" charset="0"/>
              <a:ea typeface="Roboto" panose="02000000000000000000" pitchFamily="2" charset="0"/>
              <a:cs typeface="Roboto" panose="02000000000000000000" pitchFamily="2" charset="0"/>
            </a:rPr>
            <a:t>MVCAF Convenings</a:t>
          </a:r>
        </a:p>
      </dsp:txBody>
      <dsp:txXfrm>
        <a:off x="51232" y="2297721"/>
        <a:ext cx="8628697" cy="947026"/>
      </dsp:txXfrm>
    </dsp:sp>
    <dsp:sp modelId="{1AE0DEB0-9266-4FC4-B533-F95F803BCC82}">
      <dsp:nvSpPr>
        <dsp:cNvPr id="0" name=""/>
        <dsp:cNvSpPr/>
      </dsp:nvSpPr>
      <dsp:spPr>
        <a:xfrm>
          <a:off x="0" y="3362219"/>
          <a:ext cx="8731161" cy="104949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Roboto" panose="02000000000000000000" pitchFamily="2" charset="0"/>
              <a:ea typeface="Roboto" panose="02000000000000000000" pitchFamily="2" charset="0"/>
              <a:cs typeface="Roboto" panose="02000000000000000000" pitchFamily="2" charset="0"/>
            </a:rPr>
            <a:t>Network</a:t>
          </a:r>
        </a:p>
      </dsp:txBody>
      <dsp:txXfrm>
        <a:off x="51232" y="3413451"/>
        <a:ext cx="8628697" cy="9470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91B77-AF08-4077-B715-15B97A45BE5C}">
      <dsp:nvSpPr>
        <dsp:cNvPr id="0" name=""/>
        <dsp:cNvSpPr/>
      </dsp:nvSpPr>
      <dsp:spPr>
        <a:xfrm>
          <a:off x="0" y="152481"/>
          <a:ext cx="9144000" cy="17111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latin typeface="Roboto" panose="02000000000000000000" pitchFamily="2" charset="0"/>
              <a:ea typeface="Roboto" panose="02000000000000000000" pitchFamily="2" charset="0"/>
              <a:cs typeface="Roboto" panose="02000000000000000000" pitchFamily="2" charset="0"/>
            </a:rPr>
            <a:t>Thank you for sharing your time, passion and insights with us!</a:t>
          </a:r>
          <a:endParaRPr lang="en-US" sz="4400" kern="1200" dirty="0">
            <a:latin typeface="Roboto" panose="02000000000000000000" pitchFamily="2" charset="0"/>
            <a:ea typeface="Roboto" panose="02000000000000000000" pitchFamily="2" charset="0"/>
            <a:cs typeface="Roboto" panose="02000000000000000000" pitchFamily="2" charset="0"/>
          </a:endParaRPr>
        </a:p>
      </dsp:txBody>
      <dsp:txXfrm>
        <a:off x="83530" y="236011"/>
        <a:ext cx="8976940" cy="1544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6CE2A-7D43-45B8-8089-776BB016FE16}">
      <dsp:nvSpPr>
        <dsp:cNvPr id="0" name=""/>
        <dsp:cNvSpPr/>
      </dsp:nvSpPr>
      <dsp:spPr>
        <a:xfrm>
          <a:off x="3895377" y="818"/>
          <a:ext cx="2724844" cy="2082068"/>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Grantmaking</a:t>
          </a:r>
        </a:p>
      </dsp:txBody>
      <dsp:txXfrm>
        <a:off x="4294421" y="305730"/>
        <a:ext cx="1926756" cy="1472244"/>
      </dsp:txXfrm>
    </dsp:sp>
    <dsp:sp modelId="{1A66D89D-4C28-44B0-A5BC-562C00E00D69}">
      <dsp:nvSpPr>
        <dsp:cNvPr id="0" name=""/>
        <dsp:cNvSpPr/>
      </dsp:nvSpPr>
      <dsp:spPr>
        <a:xfrm rot="3312733">
          <a:off x="5908779" y="2024646"/>
          <a:ext cx="551703" cy="7026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944319" y="2097221"/>
        <a:ext cx="386192" cy="421618"/>
      </dsp:txXfrm>
    </dsp:sp>
    <dsp:sp modelId="{88010CA0-3BF0-486A-9E7A-BA4200FC9DD6}">
      <dsp:nvSpPr>
        <dsp:cNvPr id="0" name=""/>
        <dsp:cNvSpPr/>
      </dsp:nvSpPr>
      <dsp:spPr>
        <a:xfrm>
          <a:off x="5766857" y="2694751"/>
          <a:ext cx="2724844" cy="2082068"/>
        </a:xfrm>
        <a:prstGeom prst="ellipse">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Community Engagement</a:t>
          </a:r>
        </a:p>
      </dsp:txBody>
      <dsp:txXfrm>
        <a:off x="6165901" y="2999663"/>
        <a:ext cx="1926756" cy="1472244"/>
      </dsp:txXfrm>
    </dsp:sp>
    <dsp:sp modelId="{22A03E42-C0C9-428C-8757-433FAB446586}">
      <dsp:nvSpPr>
        <dsp:cNvPr id="0" name=""/>
        <dsp:cNvSpPr/>
      </dsp:nvSpPr>
      <dsp:spPr>
        <a:xfrm rot="10800005">
          <a:off x="5085893" y="3384433"/>
          <a:ext cx="481214" cy="7026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10800000">
        <a:off x="5230257" y="3524973"/>
        <a:ext cx="336850" cy="421618"/>
      </dsp:txXfrm>
    </dsp:sp>
    <dsp:sp modelId="{F000214F-C823-43E7-AB06-C6EEF67D98C4}">
      <dsp:nvSpPr>
        <dsp:cNvPr id="0" name=""/>
        <dsp:cNvSpPr/>
      </dsp:nvSpPr>
      <dsp:spPr>
        <a:xfrm>
          <a:off x="2134060" y="2694745"/>
          <a:ext cx="2724844" cy="2082068"/>
        </a:xfrm>
        <a:prstGeom prst="ellipse">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Community-Driven Research</a:t>
          </a:r>
        </a:p>
      </dsp:txBody>
      <dsp:txXfrm>
        <a:off x="2533104" y="2999657"/>
        <a:ext cx="1926756" cy="1472244"/>
      </dsp:txXfrm>
    </dsp:sp>
    <dsp:sp modelId="{5F84AD08-CA50-4874-BFAC-3B239F58EA04}">
      <dsp:nvSpPr>
        <dsp:cNvPr id="0" name=""/>
        <dsp:cNvSpPr/>
      </dsp:nvSpPr>
      <dsp:spPr>
        <a:xfrm rot="18190624">
          <a:off x="4105770" y="2049937"/>
          <a:ext cx="526436" cy="7026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141523" y="2256570"/>
        <a:ext cx="368505" cy="4216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F2100-3949-4265-814E-476F3546F817}">
      <dsp:nvSpPr>
        <dsp:cNvPr id="0" name=""/>
        <dsp:cNvSpPr/>
      </dsp:nvSpPr>
      <dsp:spPr>
        <a:xfrm>
          <a:off x="878582" y="0"/>
          <a:ext cx="9957262" cy="5290151"/>
        </a:xfrm>
        <a:prstGeom prst="rightArrow">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4219A50-1845-478E-B664-EFF7ABDCA43E}">
      <dsp:nvSpPr>
        <dsp:cNvPr id="0" name=""/>
        <dsp:cNvSpPr/>
      </dsp:nvSpPr>
      <dsp:spPr>
        <a:xfrm>
          <a:off x="1750" y="868674"/>
          <a:ext cx="2073727" cy="3552801"/>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latin typeface="Roboto" panose="02000000000000000000" pitchFamily="2" charset="0"/>
              <a:ea typeface="Roboto" panose="02000000000000000000" pitchFamily="2" charset="0"/>
              <a:cs typeface="Roboto" panose="02000000000000000000" pitchFamily="2" charset="0"/>
            </a:rPr>
            <a:t>Approaching work through an equity lens and inclusivity</a:t>
          </a:r>
          <a:endParaRPr lang="en-US" sz="2300" kern="1200" dirty="0">
            <a:latin typeface="Roboto" panose="02000000000000000000" pitchFamily="2" charset="0"/>
            <a:ea typeface="Roboto" panose="02000000000000000000" pitchFamily="2" charset="0"/>
            <a:cs typeface="Roboto" panose="02000000000000000000" pitchFamily="2" charset="0"/>
          </a:endParaRPr>
        </a:p>
      </dsp:txBody>
      <dsp:txXfrm>
        <a:off x="102981" y="969905"/>
        <a:ext cx="1871265" cy="3350339"/>
      </dsp:txXfrm>
    </dsp:sp>
    <dsp:sp modelId="{EE17807D-8171-49B3-ACFA-FE752516D620}">
      <dsp:nvSpPr>
        <dsp:cNvPr id="0" name=""/>
        <dsp:cNvSpPr/>
      </dsp:nvSpPr>
      <dsp:spPr>
        <a:xfrm>
          <a:off x="2395222" y="868674"/>
          <a:ext cx="1918466" cy="3552801"/>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latin typeface="Roboto" panose="02000000000000000000" pitchFamily="2" charset="0"/>
              <a:ea typeface="Roboto" panose="02000000000000000000" pitchFamily="2" charset="0"/>
              <a:cs typeface="Roboto" panose="02000000000000000000" pitchFamily="2" charset="0"/>
            </a:rPr>
            <a:t>Investing grant resources with effective community partners</a:t>
          </a:r>
          <a:endParaRPr lang="en-US" sz="2300" kern="1200" dirty="0">
            <a:latin typeface="Roboto" panose="02000000000000000000" pitchFamily="2" charset="0"/>
            <a:ea typeface="Roboto" panose="02000000000000000000" pitchFamily="2" charset="0"/>
            <a:cs typeface="Roboto" panose="02000000000000000000" pitchFamily="2" charset="0"/>
          </a:endParaRPr>
        </a:p>
      </dsp:txBody>
      <dsp:txXfrm>
        <a:off x="2488874" y="962326"/>
        <a:ext cx="1731162" cy="3365497"/>
      </dsp:txXfrm>
    </dsp:sp>
    <dsp:sp modelId="{5FD09600-BD55-4364-A46B-6D569308C3C5}">
      <dsp:nvSpPr>
        <dsp:cNvPr id="0" name=""/>
        <dsp:cNvSpPr/>
      </dsp:nvSpPr>
      <dsp:spPr>
        <a:xfrm>
          <a:off x="4633433" y="858549"/>
          <a:ext cx="2157564" cy="3573052"/>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latin typeface="Roboto" panose="02000000000000000000" pitchFamily="2" charset="0"/>
              <a:ea typeface="Roboto" panose="02000000000000000000" pitchFamily="2" charset="0"/>
              <a:cs typeface="Roboto" panose="02000000000000000000" pitchFamily="2" charset="0"/>
            </a:rPr>
            <a:t>Promoting integrity and transparency with community</a:t>
          </a:r>
          <a:endParaRPr lang="en-US" sz="2300" kern="1200" dirty="0">
            <a:latin typeface="Roboto" panose="02000000000000000000" pitchFamily="2" charset="0"/>
            <a:ea typeface="Roboto" panose="02000000000000000000" pitchFamily="2" charset="0"/>
            <a:cs typeface="Roboto" panose="02000000000000000000" pitchFamily="2" charset="0"/>
          </a:endParaRPr>
        </a:p>
      </dsp:txBody>
      <dsp:txXfrm>
        <a:off x="4738757" y="963873"/>
        <a:ext cx="1946916" cy="3362404"/>
      </dsp:txXfrm>
    </dsp:sp>
    <dsp:sp modelId="{16926B75-40BB-41F6-B8FA-1C35831FF822}">
      <dsp:nvSpPr>
        <dsp:cNvPr id="0" name=""/>
        <dsp:cNvSpPr/>
      </dsp:nvSpPr>
      <dsp:spPr>
        <a:xfrm>
          <a:off x="7110742" y="828130"/>
          <a:ext cx="2178974" cy="363388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latin typeface="Roboto" panose="02000000000000000000" pitchFamily="2" charset="0"/>
              <a:ea typeface="Roboto" panose="02000000000000000000" pitchFamily="2" charset="0"/>
              <a:cs typeface="Roboto" panose="02000000000000000000" pitchFamily="2" charset="0"/>
            </a:rPr>
            <a:t>Partnering with organizations and leaders who share our vision</a:t>
          </a:r>
          <a:endParaRPr lang="en-US" sz="2300" kern="1200" dirty="0">
            <a:latin typeface="Roboto" panose="02000000000000000000" pitchFamily="2" charset="0"/>
            <a:ea typeface="Roboto" panose="02000000000000000000" pitchFamily="2" charset="0"/>
            <a:cs typeface="Roboto" panose="02000000000000000000" pitchFamily="2" charset="0"/>
          </a:endParaRPr>
        </a:p>
      </dsp:txBody>
      <dsp:txXfrm>
        <a:off x="7217111" y="934499"/>
        <a:ext cx="1966236" cy="3421151"/>
      </dsp:txXfrm>
    </dsp:sp>
    <dsp:sp modelId="{DD9FE9CA-E3AD-4416-9DDF-EEC71EDF73D4}">
      <dsp:nvSpPr>
        <dsp:cNvPr id="0" name=""/>
        <dsp:cNvSpPr/>
      </dsp:nvSpPr>
      <dsp:spPr>
        <a:xfrm>
          <a:off x="9609461" y="807858"/>
          <a:ext cx="2103214" cy="3674433"/>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latin typeface="Roboto" panose="02000000000000000000" pitchFamily="2" charset="0"/>
              <a:ea typeface="Roboto" panose="02000000000000000000" pitchFamily="2" charset="0"/>
              <a:cs typeface="Roboto" panose="02000000000000000000" pitchFamily="2" charset="0"/>
            </a:rPr>
            <a:t>Managing and investing Foundation’s funds</a:t>
          </a:r>
          <a:endParaRPr lang="en-US" sz="2300" kern="1200" dirty="0">
            <a:latin typeface="Roboto" panose="02000000000000000000" pitchFamily="2" charset="0"/>
            <a:ea typeface="Roboto" panose="02000000000000000000" pitchFamily="2" charset="0"/>
            <a:cs typeface="Roboto" panose="02000000000000000000" pitchFamily="2" charset="0"/>
          </a:endParaRPr>
        </a:p>
      </dsp:txBody>
      <dsp:txXfrm>
        <a:off x="9712131" y="910528"/>
        <a:ext cx="1897874" cy="34690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46B61-3BE9-46D0-8FCF-569F5FB45792}">
      <dsp:nvSpPr>
        <dsp:cNvPr id="0" name=""/>
        <dsp:cNvSpPr/>
      </dsp:nvSpPr>
      <dsp:spPr>
        <a:xfrm>
          <a:off x="816572" y="0"/>
          <a:ext cx="9254488" cy="5317584"/>
        </a:xfrm>
        <a:prstGeom prst="rightArrow">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893122C-C6A8-4FD8-9B71-7DBFC23FE2DA}">
      <dsp:nvSpPr>
        <dsp:cNvPr id="0" name=""/>
        <dsp:cNvSpPr/>
      </dsp:nvSpPr>
      <dsp:spPr>
        <a:xfrm>
          <a:off x="3721" y="859534"/>
          <a:ext cx="2417820" cy="359851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Roboto" panose="02000000000000000000" pitchFamily="2" charset="0"/>
              <a:ea typeface="Roboto" panose="02000000000000000000" pitchFamily="2" charset="0"/>
              <a:cs typeface="Roboto" panose="02000000000000000000" pitchFamily="2" charset="0"/>
            </a:rPr>
            <a:t>Sharing information about community resources and needs</a:t>
          </a:r>
          <a:endParaRPr lang="en-US" sz="2400" kern="1200" dirty="0">
            <a:latin typeface="Roboto" panose="02000000000000000000" pitchFamily="2" charset="0"/>
            <a:ea typeface="Roboto" panose="02000000000000000000" pitchFamily="2" charset="0"/>
            <a:cs typeface="Roboto" panose="02000000000000000000" pitchFamily="2" charset="0"/>
          </a:endParaRPr>
        </a:p>
      </dsp:txBody>
      <dsp:txXfrm>
        <a:off x="121749" y="977562"/>
        <a:ext cx="2181764" cy="3362459"/>
      </dsp:txXfrm>
    </dsp:sp>
    <dsp:sp modelId="{5287C537-352D-4851-9256-51E2676A12BC}">
      <dsp:nvSpPr>
        <dsp:cNvPr id="0" name=""/>
        <dsp:cNvSpPr/>
      </dsp:nvSpPr>
      <dsp:spPr>
        <a:xfrm>
          <a:off x="2824511" y="859534"/>
          <a:ext cx="2417820" cy="359851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Roboto" panose="02000000000000000000" pitchFamily="2" charset="0"/>
              <a:ea typeface="Roboto" panose="02000000000000000000" pitchFamily="2" charset="0"/>
              <a:cs typeface="Roboto" panose="02000000000000000000" pitchFamily="2" charset="0"/>
            </a:rPr>
            <a:t>Building the capacity of community groups</a:t>
          </a:r>
          <a:endParaRPr lang="en-US" sz="2400" kern="1200" dirty="0">
            <a:latin typeface="Roboto" panose="02000000000000000000" pitchFamily="2" charset="0"/>
            <a:ea typeface="Roboto" panose="02000000000000000000" pitchFamily="2" charset="0"/>
            <a:cs typeface="Roboto" panose="02000000000000000000" pitchFamily="2" charset="0"/>
          </a:endParaRPr>
        </a:p>
      </dsp:txBody>
      <dsp:txXfrm>
        <a:off x="2942539" y="977562"/>
        <a:ext cx="2181764" cy="3362459"/>
      </dsp:txXfrm>
    </dsp:sp>
    <dsp:sp modelId="{FDF685FC-C582-4197-AA1D-9D3429616BFE}">
      <dsp:nvSpPr>
        <dsp:cNvPr id="0" name=""/>
        <dsp:cNvSpPr/>
      </dsp:nvSpPr>
      <dsp:spPr>
        <a:xfrm>
          <a:off x="5645302" y="859534"/>
          <a:ext cx="2417820" cy="359851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Roboto" panose="02000000000000000000" pitchFamily="2" charset="0"/>
              <a:ea typeface="Roboto" panose="02000000000000000000" pitchFamily="2" charset="0"/>
              <a:cs typeface="Roboto" panose="02000000000000000000" pitchFamily="2" charset="0"/>
            </a:rPr>
            <a:t>Supporting the development of programs that demonstrate promising practices</a:t>
          </a:r>
          <a:endParaRPr lang="en-US" sz="2400" kern="1200" dirty="0">
            <a:latin typeface="Roboto" panose="02000000000000000000" pitchFamily="2" charset="0"/>
            <a:ea typeface="Roboto" panose="02000000000000000000" pitchFamily="2" charset="0"/>
            <a:cs typeface="Roboto" panose="02000000000000000000" pitchFamily="2" charset="0"/>
          </a:endParaRPr>
        </a:p>
      </dsp:txBody>
      <dsp:txXfrm>
        <a:off x="5763330" y="977562"/>
        <a:ext cx="2181764" cy="3362459"/>
      </dsp:txXfrm>
    </dsp:sp>
    <dsp:sp modelId="{1485A296-3229-46EC-B6D4-098E650B9D34}">
      <dsp:nvSpPr>
        <dsp:cNvPr id="0" name=""/>
        <dsp:cNvSpPr/>
      </dsp:nvSpPr>
      <dsp:spPr>
        <a:xfrm>
          <a:off x="8466092" y="859534"/>
          <a:ext cx="2417820" cy="359851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Roboto" panose="02000000000000000000" pitchFamily="2" charset="0"/>
              <a:ea typeface="Roboto" panose="02000000000000000000" pitchFamily="2" charset="0"/>
              <a:cs typeface="Roboto" panose="02000000000000000000" pitchFamily="2" charset="0"/>
            </a:rPr>
            <a:t>Supporting AHN Jefferson Hospital by focusing on the social determinants of health</a:t>
          </a:r>
          <a:endParaRPr lang="en-US" sz="2400" kern="1200" dirty="0">
            <a:latin typeface="Roboto" panose="02000000000000000000" pitchFamily="2" charset="0"/>
            <a:ea typeface="Roboto" panose="02000000000000000000" pitchFamily="2" charset="0"/>
            <a:cs typeface="Roboto" panose="02000000000000000000" pitchFamily="2" charset="0"/>
          </a:endParaRPr>
        </a:p>
      </dsp:txBody>
      <dsp:txXfrm>
        <a:off x="8584120" y="977562"/>
        <a:ext cx="2181764" cy="33624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58C9C-0711-4C2C-B8A9-3BCF75B4B85C}">
      <dsp:nvSpPr>
        <dsp:cNvPr id="0" name=""/>
        <dsp:cNvSpPr/>
      </dsp:nvSpPr>
      <dsp:spPr>
        <a:xfrm>
          <a:off x="0" y="5638"/>
          <a:ext cx="10165080" cy="64759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dirty="0">
              <a:latin typeface="Roboto" panose="02000000000000000000" pitchFamily="2" charset="0"/>
              <a:ea typeface="Roboto" panose="02000000000000000000" pitchFamily="2" charset="0"/>
              <a:cs typeface="Roboto" panose="02000000000000000000" pitchFamily="2" charset="0"/>
            </a:rPr>
            <a:t>Diversity</a:t>
          </a:r>
          <a:endParaRPr lang="en-US" sz="2700" kern="1200" dirty="0">
            <a:latin typeface="Roboto" panose="02000000000000000000" pitchFamily="2" charset="0"/>
            <a:ea typeface="Roboto" panose="02000000000000000000" pitchFamily="2" charset="0"/>
            <a:cs typeface="Roboto" panose="02000000000000000000" pitchFamily="2" charset="0"/>
          </a:endParaRPr>
        </a:p>
      </dsp:txBody>
      <dsp:txXfrm>
        <a:off x="31613" y="37251"/>
        <a:ext cx="10101854" cy="584369"/>
      </dsp:txXfrm>
    </dsp:sp>
    <dsp:sp modelId="{F991319C-F369-4FB6-A7A1-8C0FE76C46F7}">
      <dsp:nvSpPr>
        <dsp:cNvPr id="0" name=""/>
        <dsp:cNvSpPr/>
      </dsp:nvSpPr>
      <dsp:spPr>
        <a:xfrm>
          <a:off x="0" y="653233"/>
          <a:ext cx="10165080" cy="65670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2274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dirty="0">
              <a:latin typeface="Roboto" panose="02000000000000000000" pitchFamily="2" charset="0"/>
              <a:ea typeface="Roboto" panose="02000000000000000000" pitchFamily="2" charset="0"/>
              <a:cs typeface="Roboto" panose="02000000000000000000" pitchFamily="2" charset="0"/>
            </a:rPr>
            <a:t>The representation of all our varied identities and differences collectively and as individuals.</a:t>
          </a:r>
          <a:endParaRPr lang="en-US" sz="2100" kern="1200" dirty="0">
            <a:latin typeface="Roboto" panose="02000000000000000000" pitchFamily="2" charset="0"/>
            <a:ea typeface="Roboto" panose="02000000000000000000" pitchFamily="2" charset="0"/>
            <a:cs typeface="Roboto" panose="02000000000000000000" pitchFamily="2" charset="0"/>
          </a:endParaRPr>
        </a:p>
      </dsp:txBody>
      <dsp:txXfrm>
        <a:off x="0" y="653233"/>
        <a:ext cx="10165080" cy="656707"/>
      </dsp:txXfrm>
    </dsp:sp>
    <dsp:sp modelId="{4CEE14B4-EFE7-4BC5-BF0E-F130C092750E}">
      <dsp:nvSpPr>
        <dsp:cNvPr id="0" name=""/>
        <dsp:cNvSpPr/>
      </dsp:nvSpPr>
      <dsp:spPr>
        <a:xfrm>
          <a:off x="0" y="1309940"/>
          <a:ext cx="10165080" cy="64759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a:latin typeface="Roboto" panose="02000000000000000000" pitchFamily="2" charset="0"/>
              <a:ea typeface="Roboto" panose="02000000000000000000" pitchFamily="2" charset="0"/>
              <a:cs typeface="Roboto" panose="02000000000000000000" pitchFamily="2" charset="0"/>
            </a:rPr>
            <a:t>Equity</a:t>
          </a:r>
          <a:endParaRPr lang="en-US" sz="2700" kern="1200">
            <a:latin typeface="Roboto" panose="02000000000000000000" pitchFamily="2" charset="0"/>
            <a:ea typeface="Roboto" panose="02000000000000000000" pitchFamily="2" charset="0"/>
            <a:cs typeface="Roboto" panose="02000000000000000000" pitchFamily="2" charset="0"/>
          </a:endParaRPr>
        </a:p>
      </dsp:txBody>
      <dsp:txXfrm>
        <a:off x="31613" y="1341553"/>
        <a:ext cx="10101854" cy="584369"/>
      </dsp:txXfrm>
    </dsp:sp>
    <dsp:sp modelId="{C13547A1-07EE-4E2C-B718-022A619177C8}">
      <dsp:nvSpPr>
        <dsp:cNvPr id="0" name=""/>
        <dsp:cNvSpPr/>
      </dsp:nvSpPr>
      <dsp:spPr>
        <a:xfrm>
          <a:off x="0" y="1957535"/>
          <a:ext cx="10165080" cy="65670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2274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dirty="0">
              <a:latin typeface="Roboto" panose="02000000000000000000" pitchFamily="2" charset="0"/>
              <a:ea typeface="Roboto" panose="02000000000000000000" pitchFamily="2" charset="0"/>
              <a:cs typeface="Roboto" panose="02000000000000000000" pitchFamily="2" charset="0"/>
            </a:rPr>
            <a:t>Ensuring unhindered access to resources, information, and opportunities for individuals and communities to prosper.</a:t>
          </a:r>
          <a:endParaRPr lang="en-US" sz="2100" kern="1200" dirty="0">
            <a:latin typeface="Roboto" panose="02000000000000000000" pitchFamily="2" charset="0"/>
            <a:ea typeface="Roboto" panose="02000000000000000000" pitchFamily="2" charset="0"/>
            <a:cs typeface="Roboto" panose="02000000000000000000" pitchFamily="2" charset="0"/>
          </a:endParaRPr>
        </a:p>
      </dsp:txBody>
      <dsp:txXfrm>
        <a:off x="0" y="1957535"/>
        <a:ext cx="10165080" cy="656707"/>
      </dsp:txXfrm>
    </dsp:sp>
    <dsp:sp modelId="{3F4157FC-BC99-42A9-B9C8-676CDE104CB2}">
      <dsp:nvSpPr>
        <dsp:cNvPr id="0" name=""/>
        <dsp:cNvSpPr/>
      </dsp:nvSpPr>
      <dsp:spPr>
        <a:xfrm>
          <a:off x="0" y="2614243"/>
          <a:ext cx="10165080" cy="64759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dirty="0">
              <a:latin typeface="Roboto" panose="02000000000000000000" pitchFamily="2" charset="0"/>
              <a:ea typeface="Roboto" panose="02000000000000000000" pitchFamily="2" charset="0"/>
              <a:cs typeface="Roboto" panose="02000000000000000000" pitchFamily="2" charset="0"/>
            </a:rPr>
            <a:t>Inclusion</a:t>
          </a:r>
          <a:endParaRPr lang="en-US" sz="2700" kern="1200" dirty="0">
            <a:latin typeface="Roboto" panose="02000000000000000000" pitchFamily="2" charset="0"/>
            <a:ea typeface="Roboto" panose="02000000000000000000" pitchFamily="2" charset="0"/>
            <a:cs typeface="Roboto" panose="02000000000000000000" pitchFamily="2" charset="0"/>
          </a:endParaRPr>
        </a:p>
      </dsp:txBody>
      <dsp:txXfrm>
        <a:off x="31613" y="2645856"/>
        <a:ext cx="10101854" cy="584369"/>
      </dsp:txXfrm>
    </dsp:sp>
    <dsp:sp modelId="{ACD06E30-357E-4650-8C9C-DE05BF7A5412}">
      <dsp:nvSpPr>
        <dsp:cNvPr id="0" name=""/>
        <dsp:cNvSpPr/>
      </dsp:nvSpPr>
      <dsp:spPr>
        <a:xfrm>
          <a:off x="0" y="3261838"/>
          <a:ext cx="10165080" cy="950130"/>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2274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dirty="0">
              <a:latin typeface="Roboto" panose="02000000000000000000" pitchFamily="2" charset="0"/>
              <a:ea typeface="Roboto" panose="02000000000000000000" pitchFamily="2" charset="0"/>
              <a:cs typeface="Roboto" panose="02000000000000000000" pitchFamily="2" charset="0"/>
            </a:rPr>
            <a:t>Sharing power to create a culture of authentic participation and contributions. We measure our effectiveness through a sense of </a:t>
          </a:r>
          <a:r>
            <a:rPr lang="en-US" sz="2100" b="1" i="0" kern="1200" dirty="0">
              <a:latin typeface="Roboto" panose="02000000000000000000" pitchFamily="2" charset="0"/>
              <a:ea typeface="Roboto" panose="02000000000000000000" pitchFamily="2" charset="0"/>
              <a:cs typeface="Roboto" panose="02000000000000000000" pitchFamily="2" charset="0"/>
            </a:rPr>
            <a:t>belonging</a:t>
          </a:r>
          <a:r>
            <a:rPr lang="en-US" sz="2100" b="0" i="0" kern="1200" dirty="0">
              <a:latin typeface="Roboto" panose="02000000000000000000" pitchFamily="2" charset="0"/>
              <a:ea typeface="Roboto" panose="02000000000000000000" pitchFamily="2" charset="0"/>
              <a:cs typeface="Roboto" panose="02000000000000000000" pitchFamily="2" charset="0"/>
            </a:rPr>
            <a:t> where people feel seen, connected, and supported.</a:t>
          </a:r>
          <a:endParaRPr lang="en-US" sz="2100" kern="1200" dirty="0">
            <a:latin typeface="Roboto" panose="02000000000000000000" pitchFamily="2" charset="0"/>
            <a:ea typeface="Roboto" panose="02000000000000000000" pitchFamily="2" charset="0"/>
            <a:cs typeface="Roboto" panose="02000000000000000000" pitchFamily="2" charset="0"/>
          </a:endParaRPr>
        </a:p>
      </dsp:txBody>
      <dsp:txXfrm>
        <a:off x="0" y="3261838"/>
        <a:ext cx="10165080" cy="9501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71DA2-7257-4C2A-95CD-CF1D57532EFF}">
      <dsp:nvSpPr>
        <dsp:cNvPr id="0" name=""/>
        <dsp:cNvSpPr/>
      </dsp:nvSpPr>
      <dsp:spPr>
        <a:xfrm>
          <a:off x="0" y="221166"/>
          <a:ext cx="9637776" cy="66338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a:t>Accessibility</a:t>
          </a:r>
          <a:endParaRPr lang="en-US" sz="2700" kern="1200"/>
        </a:p>
      </dsp:txBody>
      <dsp:txXfrm>
        <a:off x="32384" y="253550"/>
        <a:ext cx="9573008" cy="598621"/>
      </dsp:txXfrm>
    </dsp:sp>
    <dsp:sp modelId="{EB9118F0-193F-480D-8275-FF41262A99A5}">
      <dsp:nvSpPr>
        <dsp:cNvPr id="0" name=""/>
        <dsp:cNvSpPr/>
      </dsp:nvSpPr>
      <dsp:spPr>
        <a:xfrm>
          <a:off x="0" y="884556"/>
          <a:ext cx="9637776" cy="65670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599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a:t>Intentional commitment to enable participation that takes into account human ability and experience.</a:t>
          </a:r>
          <a:endParaRPr lang="en-US" sz="2100" kern="1200"/>
        </a:p>
      </dsp:txBody>
      <dsp:txXfrm>
        <a:off x="0" y="884556"/>
        <a:ext cx="9637776" cy="656707"/>
      </dsp:txXfrm>
    </dsp:sp>
    <dsp:sp modelId="{4F32FA7D-B2CD-49FD-B3FB-FC4EC22111F8}">
      <dsp:nvSpPr>
        <dsp:cNvPr id="0" name=""/>
        <dsp:cNvSpPr/>
      </dsp:nvSpPr>
      <dsp:spPr>
        <a:xfrm>
          <a:off x="0" y="1541264"/>
          <a:ext cx="9637776" cy="66338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a:t>Justice</a:t>
          </a:r>
          <a:endParaRPr lang="en-US" sz="2700" kern="1200"/>
        </a:p>
      </dsp:txBody>
      <dsp:txXfrm>
        <a:off x="32384" y="1573648"/>
        <a:ext cx="9573008" cy="598621"/>
      </dsp:txXfrm>
    </dsp:sp>
    <dsp:sp modelId="{90340DFE-C7E7-4E55-BECF-978F9879EB1F}">
      <dsp:nvSpPr>
        <dsp:cNvPr id="0" name=""/>
        <dsp:cNvSpPr/>
      </dsp:nvSpPr>
      <dsp:spPr>
        <a:xfrm>
          <a:off x="0" y="2204654"/>
          <a:ext cx="9637776" cy="1844369"/>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599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a:t>Corrective action to eliminate barriers by reforming practices, policies, laws, and regulations. We acknowledge that race alone and the intersection of identities disproportionately influence life outcomes. Further, we believe people have the right to live and thrive in communities free of a disproportionate burden of harmful environmental conditions. Hence, racial and environmental justice work are embedded in our practice.</a:t>
          </a:r>
          <a:endParaRPr lang="en-US" sz="2100" kern="1200"/>
        </a:p>
      </dsp:txBody>
      <dsp:txXfrm>
        <a:off x="0" y="2204654"/>
        <a:ext cx="9637776" cy="18443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7A19F-D78F-4072-864F-C92C9702AE4A}">
      <dsp:nvSpPr>
        <dsp:cNvPr id="0" name=""/>
        <dsp:cNvSpPr/>
      </dsp:nvSpPr>
      <dsp:spPr>
        <a:xfrm>
          <a:off x="1213" y="41763"/>
          <a:ext cx="2838706" cy="386572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Roboto" panose="02000000000000000000" pitchFamily="2" charset="0"/>
              <a:ea typeface="Roboto" panose="02000000000000000000" pitchFamily="2" charset="0"/>
              <a:cs typeface="Roboto" panose="02000000000000000000" pitchFamily="2" charset="0"/>
            </a:rPr>
            <a:t>Intentionally leverage and distribute resources to equitably support the current and emerging needs of the Jefferson Hospital service area </a:t>
          </a:r>
          <a:endParaRPr lang="en-US" sz="2400" kern="1200" dirty="0">
            <a:latin typeface="Roboto" panose="02000000000000000000" pitchFamily="2" charset="0"/>
            <a:ea typeface="Roboto" panose="02000000000000000000" pitchFamily="2" charset="0"/>
            <a:cs typeface="Roboto" panose="02000000000000000000" pitchFamily="2" charset="0"/>
          </a:endParaRPr>
        </a:p>
      </dsp:txBody>
      <dsp:txXfrm>
        <a:off x="84356" y="124906"/>
        <a:ext cx="2672420" cy="3699436"/>
      </dsp:txXfrm>
    </dsp:sp>
    <dsp:sp modelId="{CFD6D08C-AB91-49C2-9F2B-59D07A4DB1AD}">
      <dsp:nvSpPr>
        <dsp:cNvPr id="0" name=""/>
        <dsp:cNvSpPr/>
      </dsp:nvSpPr>
      <dsp:spPr>
        <a:xfrm>
          <a:off x="3549596" y="41763"/>
          <a:ext cx="2838706" cy="386572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Roboto" panose="02000000000000000000" pitchFamily="2" charset="0"/>
              <a:ea typeface="Roboto" panose="02000000000000000000" pitchFamily="2" charset="0"/>
              <a:cs typeface="Roboto" panose="02000000000000000000" pitchFamily="2" charset="0"/>
            </a:rPr>
            <a:t>Integrate community voice and partnerships across all aspects of work </a:t>
          </a:r>
          <a:endParaRPr lang="en-US" sz="2400" kern="1200" dirty="0">
            <a:latin typeface="Roboto" panose="02000000000000000000" pitchFamily="2" charset="0"/>
            <a:ea typeface="Roboto" panose="02000000000000000000" pitchFamily="2" charset="0"/>
            <a:cs typeface="Roboto" panose="02000000000000000000" pitchFamily="2" charset="0"/>
          </a:endParaRPr>
        </a:p>
      </dsp:txBody>
      <dsp:txXfrm>
        <a:off x="3632739" y="124906"/>
        <a:ext cx="2672420" cy="3699436"/>
      </dsp:txXfrm>
    </dsp:sp>
    <dsp:sp modelId="{F007F561-BBA6-469A-A2B7-0911B577AC97}">
      <dsp:nvSpPr>
        <dsp:cNvPr id="0" name=""/>
        <dsp:cNvSpPr/>
      </dsp:nvSpPr>
      <dsp:spPr>
        <a:xfrm>
          <a:off x="7097980" y="41763"/>
          <a:ext cx="2838706" cy="386572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Roboto" panose="02000000000000000000" pitchFamily="2" charset="0"/>
              <a:ea typeface="Roboto" panose="02000000000000000000" pitchFamily="2" charset="0"/>
              <a:cs typeface="Roboto" panose="02000000000000000000" pitchFamily="2" charset="0"/>
            </a:rPr>
            <a:t>Prioritize organizational excellence as a model for innovative philanthropy </a:t>
          </a:r>
          <a:endParaRPr lang="en-US" sz="2400" kern="1200" dirty="0">
            <a:latin typeface="Roboto" panose="02000000000000000000" pitchFamily="2" charset="0"/>
            <a:ea typeface="Roboto" panose="02000000000000000000" pitchFamily="2" charset="0"/>
            <a:cs typeface="Roboto" panose="02000000000000000000" pitchFamily="2" charset="0"/>
          </a:endParaRPr>
        </a:p>
      </dsp:txBody>
      <dsp:txXfrm>
        <a:off x="7181123" y="124906"/>
        <a:ext cx="2672420" cy="36994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B8B648-BDF5-0748-B0C8-C1289A56A4BC}" type="datetimeFigureOut">
              <a:rPr lang="en-US" smtClean="0"/>
              <a:t>9/23/2024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943DE0-EF84-9645-80D0-EE737583DB99}" type="slidenum">
              <a:rPr lang="en-US" smtClean="0"/>
              <a:t>‹#›</a:t>
            </a:fld>
            <a:endParaRPr lang="en-US"/>
          </a:p>
        </p:txBody>
      </p:sp>
    </p:spTree>
    <p:extLst>
      <p:ext uri="{BB962C8B-B14F-4D97-AF65-F5344CB8AC3E}">
        <p14:creationId xmlns:p14="http://schemas.microsoft.com/office/powerpoint/2010/main" val="243134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Calibri" panose="020F0502020204030204" pitchFamily="34" charset="0"/>
                <a:ea typeface="Calibri" panose="020F0502020204030204" pitchFamily="34" charset="0"/>
                <a:cs typeface="Calibri" panose="020F0502020204030204" pitchFamily="34" charset="0"/>
              </a:rPr>
              <a:t>Welcome and thank you for making the time to join us for the Jefferson Community Collaborative Meeting. We are so excited to have you!</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Jefferson Community Collaborative is an initiative and investment of the Jefferson Regional Foundation.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Calibri" panose="020F0502020204030204" pitchFamily="34" charset="0"/>
                <a:ea typeface="Calibri" panose="020F0502020204030204" pitchFamily="34" charset="0"/>
                <a:cs typeface="Calibri" panose="020F0502020204030204" pitchFamily="34" charset="0"/>
              </a:rPr>
              <a:t>Danny Vereb, my pronouns are he/him/his and I am the Community Engagement Manager with JRF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Calibri" panose="020F0502020204030204" pitchFamily="34" charset="0"/>
                <a:ea typeface="Calibri" panose="020F0502020204030204" pitchFamily="34" charset="0"/>
                <a:cs typeface="Calibri" panose="020F0502020204030204" pitchFamily="34" charset="0"/>
              </a:rPr>
              <a:t>Thank you to Salvatore’s for hosting us today – we are so excited to be welcoming you all here in Baldwin. </a:t>
            </a: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1</a:t>
            </a:fld>
            <a:endParaRPr lang="en-US"/>
          </a:p>
        </p:txBody>
      </p:sp>
    </p:spTree>
    <p:extLst>
      <p:ext uri="{BB962C8B-B14F-4D97-AF65-F5344CB8AC3E}">
        <p14:creationId xmlns:p14="http://schemas.microsoft.com/office/powerpoint/2010/main" val="45564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Trish</a:t>
            </a:r>
          </a:p>
        </p:txBody>
      </p:sp>
      <p:sp>
        <p:nvSpPr>
          <p:cNvPr id="4" name="Slide Number Placeholder 3"/>
          <p:cNvSpPr>
            <a:spLocks noGrp="1"/>
          </p:cNvSpPr>
          <p:nvPr>
            <p:ph type="sldNum" sz="quarter" idx="5"/>
          </p:nvPr>
        </p:nvSpPr>
        <p:spPr/>
        <p:txBody>
          <a:bodyPr/>
          <a:lstStyle/>
          <a:p>
            <a:fld id="{1D943DE0-EF84-9645-80D0-EE737583DB99}" type="slidenum">
              <a:rPr lang="en-US" smtClean="0"/>
              <a:t>10</a:t>
            </a:fld>
            <a:endParaRPr lang="en-US"/>
          </a:p>
        </p:txBody>
      </p:sp>
    </p:spTree>
    <p:extLst>
      <p:ext uri="{BB962C8B-B14F-4D97-AF65-F5344CB8AC3E}">
        <p14:creationId xmlns:p14="http://schemas.microsoft.com/office/powerpoint/2010/main" val="1733087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Trish</a:t>
            </a:r>
          </a:p>
        </p:txBody>
      </p:sp>
      <p:sp>
        <p:nvSpPr>
          <p:cNvPr id="4" name="Slide Number Placeholder 3"/>
          <p:cNvSpPr>
            <a:spLocks noGrp="1"/>
          </p:cNvSpPr>
          <p:nvPr>
            <p:ph type="sldNum" sz="quarter" idx="5"/>
          </p:nvPr>
        </p:nvSpPr>
        <p:spPr/>
        <p:txBody>
          <a:bodyPr/>
          <a:lstStyle/>
          <a:p>
            <a:fld id="{1D943DE0-EF84-9645-80D0-EE737583DB99}" type="slidenum">
              <a:rPr lang="en-US" smtClean="0"/>
              <a:t>11</a:t>
            </a:fld>
            <a:endParaRPr lang="en-US"/>
          </a:p>
        </p:txBody>
      </p:sp>
    </p:spTree>
    <p:extLst>
      <p:ext uri="{BB962C8B-B14F-4D97-AF65-F5344CB8AC3E}">
        <p14:creationId xmlns:p14="http://schemas.microsoft.com/office/powerpoint/2010/main" val="2641431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739" indent="-237369" defTabSz="949478"/>
            <a:r>
              <a:rPr lang="en-US" dirty="0">
                <a:latin typeface="Calibri" panose="020F0502020204030204" pitchFamily="34" charset="0"/>
                <a:ea typeface="Calibri" panose="020F0502020204030204" pitchFamily="34" charset="0"/>
                <a:cs typeface="Calibri" panose="020F0502020204030204" pitchFamily="34" charset="0"/>
              </a:rPr>
              <a:t>Trish</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a:solidFill>
                  <a:schemeClr val="dk1"/>
                </a:solidFill>
              </a:rPr>
              <a:pPr algn="r"/>
              <a:t>12</a:t>
            </a:fld>
            <a:endParaRPr lang="en-US">
              <a:solidFill>
                <a:schemeClr val="dk1"/>
              </a:solidFill>
            </a:endParaRPr>
          </a:p>
        </p:txBody>
      </p:sp>
    </p:spTree>
    <p:extLst>
      <p:ext uri="{BB962C8B-B14F-4D97-AF65-F5344CB8AC3E}">
        <p14:creationId xmlns:p14="http://schemas.microsoft.com/office/powerpoint/2010/main" val="1525073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739" indent="-237369" defTabSz="949478"/>
            <a:r>
              <a:rPr lang="en-US" dirty="0">
                <a:latin typeface="Calibri" panose="020F0502020204030204" pitchFamily="34" charset="0"/>
                <a:ea typeface="Calibri" panose="020F0502020204030204" pitchFamily="34" charset="0"/>
                <a:cs typeface="Calibri" panose="020F0502020204030204" pitchFamily="34" charset="0"/>
              </a:rPr>
              <a:t>Trish</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a:solidFill>
                  <a:schemeClr val="dk1"/>
                </a:solidFill>
              </a:rPr>
              <a:pPr algn="r"/>
              <a:t>13</a:t>
            </a:fld>
            <a:endParaRPr lang="en-US">
              <a:solidFill>
                <a:schemeClr val="dk1"/>
              </a:solidFill>
            </a:endParaRPr>
          </a:p>
        </p:txBody>
      </p:sp>
    </p:spTree>
    <p:extLst>
      <p:ext uri="{BB962C8B-B14F-4D97-AF65-F5344CB8AC3E}">
        <p14:creationId xmlns:p14="http://schemas.microsoft.com/office/powerpoint/2010/main" val="3590328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739" indent="-237369" defTabSz="949478"/>
            <a:r>
              <a:rPr lang="en-US" dirty="0">
                <a:latin typeface="Calibri" panose="020F0502020204030204" pitchFamily="34" charset="0"/>
                <a:ea typeface="Calibri" panose="020F0502020204030204" pitchFamily="34" charset="0"/>
                <a:cs typeface="Calibri" panose="020F0502020204030204" pitchFamily="34" charset="0"/>
              </a:rPr>
              <a:t>Trish</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a:solidFill>
                  <a:schemeClr val="dk1"/>
                </a:solidFill>
              </a:rPr>
              <a:pPr algn="r"/>
              <a:t>14</a:t>
            </a:fld>
            <a:endParaRPr lang="en-US">
              <a:solidFill>
                <a:schemeClr val="dk1"/>
              </a:solidFill>
            </a:endParaRPr>
          </a:p>
        </p:txBody>
      </p:sp>
    </p:spTree>
    <p:extLst>
      <p:ext uri="{BB962C8B-B14F-4D97-AF65-F5344CB8AC3E}">
        <p14:creationId xmlns:p14="http://schemas.microsoft.com/office/powerpoint/2010/main" val="2066555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739" indent="-237369" defTabSz="949478"/>
            <a:r>
              <a:rPr lang="en-US" dirty="0">
                <a:latin typeface="Calibri" panose="020F0502020204030204" pitchFamily="34" charset="0"/>
                <a:ea typeface="Calibri" panose="020F0502020204030204" pitchFamily="34" charset="0"/>
                <a:cs typeface="Calibri" panose="020F0502020204030204" pitchFamily="34" charset="0"/>
              </a:rPr>
              <a:t>Trish</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a:solidFill>
                  <a:schemeClr val="dk1"/>
                </a:solidFill>
              </a:rPr>
              <a:pPr algn="r"/>
              <a:t>15</a:t>
            </a:fld>
            <a:endParaRPr lang="en-US">
              <a:solidFill>
                <a:schemeClr val="dk1"/>
              </a:solidFill>
            </a:endParaRPr>
          </a:p>
        </p:txBody>
      </p:sp>
    </p:spTree>
    <p:extLst>
      <p:ext uri="{BB962C8B-B14F-4D97-AF65-F5344CB8AC3E}">
        <p14:creationId xmlns:p14="http://schemas.microsoft.com/office/powerpoint/2010/main" val="2853085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Trish	</a:t>
            </a:r>
          </a:p>
        </p:txBody>
      </p:sp>
      <p:sp>
        <p:nvSpPr>
          <p:cNvPr id="4" name="Slide Number Placeholder 3"/>
          <p:cNvSpPr>
            <a:spLocks noGrp="1"/>
          </p:cNvSpPr>
          <p:nvPr>
            <p:ph type="sldNum" sz="quarter" idx="5"/>
          </p:nvPr>
        </p:nvSpPr>
        <p:spPr/>
        <p:txBody>
          <a:bodyPr/>
          <a:lstStyle/>
          <a:p>
            <a:fld id="{1D943DE0-EF84-9645-80D0-EE737583DB99}" type="slidenum">
              <a:rPr lang="en-US" smtClean="0"/>
              <a:t>16</a:t>
            </a:fld>
            <a:endParaRPr lang="en-US"/>
          </a:p>
        </p:txBody>
      </p:sp>
    </p:spTree>
    <p:extLst>
      <p:ext uri="{BB962C8B-B14F-4D97-AF65-F5344CB8AC3E}">
        <p14:creationId xmlns:p14="http://schemas.microsoft.com/office/powerpoint/2010/main" val="1333466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Trish	</a:t>
            </a:r>
          </a:p>
        </p:txBody>
      </p:sp>
      <p:sp>
        <p:nvSpPr>
          <p:cNvPr id="4" name="Slide Number Placeholder 3"/>
          <p:cNvSpPr>
            <a:spLocks noGrp="1"/>
          </p:cNvSpPr>
          <p:nvPr>
            <p:ph type="sldNum" sz="quarter" idx="5"/>
          </p:nvPr>
        </p:nvSpPr>
        <p:spPr/>
        <p:txBody>
          <a:bodyPr/>
          <a:lstStyle/>
          <a:p>
            <a:fld id="{1D943DE0-EF84-9645-80D0-EE737583DB99}" type="slidenum">
              <a:rPr lang="en-US" smtClean="0"/>
              <a:t>17</a:t>
            </a:fld>
            <a:endParaRPr lang="en-US"/>
          </a:p>
        </p:txBody>
      </p:sp>
    </p:spTree>
    <p:extLst>
      <p:ext uri="{BB962C8B-B14F-4D97-AF65-F5344CB8AC3E}">
        <p14:creationId xmlns:p14="http://schemas.microsoft.com/office/powerpoint/2010/main" val="2432423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Trish</a:t>
            </a:r>
          </a:p>
        </p:txBody>
      </p:sp>
      <p:sp>
        <p:nvSpPr>
          <p:cNvPr id="4" name="Slide Number Placeholder 3"/>
          <p:cNvSpPr>
            <a:spLocks noGrp="1"/>
          </p:cNvSpPr>
          <p:nvPr>
            <p:ph type="sldNum" sz="quarter" idx="5"/>
          </p:nvPr>
        </p:nvSpPr>
        <p:spPr/>
        <p:txBody>
          <a:bodyPr/>
          <a:lstStyle/>
          <a:p>
            <a:fld id="{1D943DE0-EF84-9645-80D0-EE737583DB99}" type="slidenum">
              <a:rPr lang="en-US" smtClean="0"/>
              <a:t>18</a:t>
            </a:fld>
            <a:endParaRPr lang="en-US"/>
          </a:p>
        </p:txBody>
      </p:sp>
    </p:spTree>
    <p:extLst>
      <p:ext uri="{BB962C8B-B14F-4D97-AF65-F5344CB8AC3E}">
        <p14:creationId xmlns:p14="http://schemas.microsoft.com/office/powerpoint/2010/main" val="2924702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Trish</a:t>
            </a:r>
          </a:p>
        </p:txBody>
      </p:sp>
      <p:sp>
        <p:nvSpPr>
          <p:cNvPr id="4" name="Slide Number Placeholder 3"/>
          <p:cNvSpPr>
            <a:spLocks noGrp="1"/>
          </p:cNvSpPr>
          <p:nvPr>
            <p:ph type="sldNum" sz="quarter" idx="5"/>
          </p:nvPr>
        </p:nvSpPr>
        <p:spPr/>
        <p:txBody>
          <a:bodyPr/>
          <a:lstStyle/>
          <a:p>
            <a:fld id="{1D943DE0-EF84-9645-80D0-EE737583DB99}" type="slidenum">
              <a:rPr lang="en-US" smtClean="0"/>
              <a:t>19</a:t>
            </a:fld>
            <a:endParaRPr lang="en-US"/>
          </a:p>
        </p:txBody>
      </p:sp>
    </p:spTree>
    <p:extLst>
      <p:ext uri="{BB962C8B-B14F-4D97-AF65-F5344CB8AC3E}">
        <p14:creationId xmlns:p14="http://schemas.microsoft.com/office/powerpoint/2010/main" val="312484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lnSpc>
                <a:spcPct val="100000"/>
              </a:lnSpc>
              <a:spcBef>
                <a:spcPts val="2446"/>
              </a:spcBef>
              <a:spcAft>
                <a:spcPts val="0"/>
              </a:spcAft>
            </a:pPr>
            <a:r>
              <a:rPr lang="en-US" sz="1100" b="1" kern="0" dirty="0">
                <a:solidFill>
                  <a:srgbClr val="28449C"/>
                </a:solidFill>
                <a:latin typeface="Calibri" panose="020F0502020204030204" pitchFamily="34" charset="0"/>
                <a:ea typeface="Calibri" panose="020F0502020204030204" pitchFamily="34" charset="0"/>
                <a:cs typeface="Calibri" panose="020F0502020204030204" pitchFamily="34" charset="0"/>
              </a:rPr>
              <a:t>So what are our goals for the meeting – why have we asked you here today and what information do we have to impart? </a:t>
            </a:r>
            <a:r>
              <a:rPr lang="en-US" sz="1100" b="1" kern="0">
                <a:solidFill>
                  <a:srgbClr val="28449C"/>
                </a:solidFill>
                <a:latin typeface="Calibri" panose="020F0502020204030204" pitchFamily="34" charset="0"/>
                <a:ea typeface="Calibri" panose="020F0502020204030204" pitchFamily="34" charset="0"/>
                <a:cs typeface="Calibri" panose="020F0502020204030204" pitchFamily="34" charset="0"/>
              </a:rPr>
              <a:t>(IN FOLDERS AGENDA)</a:t>
            </a:r>
            <a:endParaRPr lang="en-US" sz="1100" b="1" kern="0" dirty="0">
              <a:solidFill>
                <a:srgbClr val="63A537"/>
              </a:solidFill>
              <a:latin typeface="Calibri" panose="020F0502020204030204" pitchFamily="34" charset="0"/>
              <a:ea typeface="Calibri" panose="020F0502020204030204" pitchFamily="34" charset="0"/>
              <a:cs typeface="Calibri" panose="020F0502020204030204" pitchFamily="34" charset="0"/>
            </a:endParaRP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Review the Jefferson Regional Foundation’s updated strategic plan and communications strategy.</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Obtain details about the Mon Valley Clean Air Fund convenings, scheduled for October.</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Receive information about the Foundation’s updated grantmaking priorities, process and application.</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Learn about capacity-building opportunities.</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Obtain an update on the Diversity, Equity, Inclusion and Racial Justice (DEIRJ) Action Team’s recent activities and initiatives.</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Welcome new Vision Council members.</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Review Jefferson Votes materials and how nonpartisan voter engagement promotes community health and well-being. </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Discuss and share what nonpartisan activities your organization is doing to engage voters.</a:t>
            </a:r>
          </a:p>
          <a:p>
            <a:pPr marL="173736" indent="-173736">
              <a:lnSpc>
                <a:spcPct val="100000"/>
              </a:lnSpc>
              <a:spcAft>
                <a:spcPts val="0"/>
              </a:spcAft>
              <a:buSzPts val="1000"/>
              <a:buFont typeface="Symbol" panose="05050102010706020507" pitchFamily="18" charset="2"/>
              <a:buNone/>
              <a:tabLst>
                <a:tab pos="465887" algn="l"/>
              </a:tabLst>
            </a:pPr>
            <a:r>
              <a:rPr lang="en-US" sz="1100" b="1" dirty="0">
                <a:solidFill>
                  <a:srgbClr val="404040"/>
                </a:solidFill>
                <a:latin typeface="Calibri" panose="020F0502020204030204" pitchFamily="34" charset="0"/>
                <a:ea typeface="Calibri" panose="020F0502020204030204" pitchFamily="34" charset="0"/>
                <a:cs typeface="Calibri" panose="020F0502020204030204" pitchFamily="34" charset="0"/>
              </a:rPr>
              <a:t>Folders in Front of You:</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Lefthand Side:</a:t>
            </a:r>
          </a:p>
          <a:p>
            <a:pPr marL="630936" lvl="2"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Agenda for the Meeting (QR Code – List of Attendees and Meeting Survey)</a:t>
            </a:r>
          </a:p>
          <a:p>
            <a:pPr marL="630936" lvl="2"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Strategic Plan One-Pager</a:t>
            </a:r>
          </a:p>
          <a:p>
            <a:pPr marL="173736" lvl="0"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Righthand Side:</a:t>
            </a:r>
          </a:p>
          <a:p>
            <a:pPr marL="630936" lvl="2"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Document – Why Nonprofit Organizations </a:t>
            </a:r>
          </a:p>
          <a:p>
            <a:pPr marL="630936" lvl="2"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Flyer – MVCAF Convenings in October</a:t>
            </a: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2</a:t>
            </a:fld>
            <a:endParaRPr lang="en-US"/>
          </a:p>
        </p:txBody>
      </p:sp>
    </p:spTree>
    <p:extLst>
      <p:ext uri="{BB962C8B-B14F-4D97-AF65-F5344CB8AC3E}">
        <p14:creationId xmlns:p14="http://schemas.microsoft.com/office/powerpoint/2010/main" val="3983175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Trish</a:t>
            </a:r>
          </a:p>
        </p:txBody>
      </p:sp>
      <p:sp>
        <p:nvSpPr>
          <p:cNvPr id="4" name="Slide Number Placeholder 3"/>
          <p:cNvSpPr>
            <a:spLocks noGrp="1"/>
          </p:cNvSpPr>
          <p:nvPr>
            <p:ph type="sldNum" sz="quarter" idx="5"/>
          </p:nvPr>
        </p:nvSpPr>
        <p:spPr/>
        <p:txBody>
          <a:bodyPr/>
          <a:lstStyle/>
          <a:p>
            <a:fld id="{1D943DE0-EF84-9645-80D0-EE737583DB99}" type="slidenum">
              <a:rPr lang="en-US" smtClean="0"/>
              <a:t>20</a:t>
            </a:fld>
            <a:endParaRPr lang="en-US"/>
          </a:p>
        </p:txBody>
      </p:sp>
    </p:spTree>
    <p:extLst>
      <p:ext uri="{BB962C8B-B14F-4D97-AF65-F5344CB8AC3E}">
        <p14:creationId xmlns:p14="http://schemas.microsoft.com/office/powerpoint/2010/main" val="256868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43DE0-EF84-9645-80D0-EE737583DB99}" type="slidenum">
              <a:rPr lang="en-US" smtClean="0"/>
              <a:t>21</a:t>
            </a:fld>
            <a:endParaRPr lang="en-US"/>
          </a:p>
        </p:txBody>
      </p:sp>
    </p:spTree>
    <p:extLst>
      <p:ext uri="{BB962C8B-B14F-4D97-AF65-F5344CB8AC3E}">
        <p14:creationId xmlns:p14="http://schemas.microsoft.com/office/powerpoint/2010/main" val="3072809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Child-friendly activities will be provided. Reference flyer in folder. All are welcome, registration not required, but encouraged if possible.</a:t>
            </a:r>
            <a:endParaRPr dirty="0"/>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1208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823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43DE0-EF84-9645-80D0-EE737583DB99}" type="slidenum">
              <a:rPr lang="en-US" smtClean="0"/>
              <a:t>26</a:t>
            </a:fld>
            <a:endParaRPr lang="en-US"/>
          </a:p>
        </p:txBody>
      </p:sp>
    </p:spTree>
    <p:extLst>
      <p:ext uri="{BB962C8B-B14F-4D97-AF65-F5344CB8AC3E}">
        <p14:creationId xmlns:p14="http://schemas.microsoft.com/office/powerpoint/2010/main" val="3625555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Focus on equity and community engagement enables us to track JRF’s reach and impact</a:t>
            </a:r>
            <a:endParaRPr dirty="0"/>
          </a:p>
        </p:txBody>
      </p:sp>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076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1208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Notice all of the people cheering excitedly at the launch of our new GOapply grant portal!</a:t>
            </a:r>
            <a:endParaRPr dirty="0"/>
          </a:p>
        </p:txBody>
      </p:sp>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56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lnSpc>
                <a:spcPct val="100000"/>
              </a:lnSpc>
              <a:spcBef>
                <a:spcPts val="2446"/>
              </a:spcBef>
              <a:spcAft>
                <a:spcPts val="0"/>
              </a:spcAft>
            </a:pPr>
            <a:r>
              <a:rPr lang="en-US" sz="1100" b="1" kern="0" dirty="0">
                <a:solidFill>
                  <a:srgbClr val="28449C"/>
                </a:solidFill>
                <a:latin typeface="Calibri" panose="020F0502020204030204" pitchFamily="34" charset="0"/>
                <a:ea typeface="Calibri" panose="020F0502020204030204" pitchFamily="34" charset="0"/>
                <a:cs typeface="Calibri" panose="020F0502020204030204" pitchFamily="34" charset="0"/>
              </a:rPr>
              <a:t>Our day today looks like this:</a:t>
            </a:r>
            <a:endParaRPr lang="en-US" sz="1100" b="1" kern="0" dirty="0">
              <a:solidFill>
                <a:srgbClr val="63A537"/>
              </a:solidFill>
              <a:latin typeface="Calibri" panose="020F0502020204030204" pitchFamily="34" charset="0"/>
              <a:ea typeface="Calibri" panose="020F0502020204030204" pitchFamily="34" charset="0"/>
              <a:cs typeface="Calibri" panose="020F0502020204030204" pitchFamily="34" charset="0"/>
            </a:endParaRP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8:45-9:15 - Welcome CEO, Dr. Trisha Gadson to provide and update on the Communications and Rebranding as well as the Foundation Strategic Plan and MVCAF</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9:15-9:30 – Kelleigh, Director of Grantmaking and Strategy to review MVCAF convening schedule, capacity building opportunities and grantmaking priorities</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9:30-9:40 – Steve </a:t>
            </a:r>
            <a:r>
              <a:rPr lang="en-US" sz="1100" dirty="0" err="1">
                <a:solidFill>
                  <a:srgbClr val="404040"/>
                </a:solidFill>
                <a:latin typeface="Calibri" panose="020F0502020204030204" pitchFamily="34" charset="0"/>
                <a:ea typeface="Calibri" panose="020F0502020204030204" pitchFamily="34" charset="0"/>
                <a:cs typeface="Calibri" panose="020F0502020204030204" pitchFamily="34" charset="0"/>
              </a:rPr>
              <a:t>Ankey</a:t>
            </a: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 Grants, Evaluation and Data Manager to discuss the updated grand application portal</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9:40-9:45 – Diversity, Equity Inclusion and Racial Justice member Dr. Howell from Mon Valley Initiative share the work of the DEIRJ Action Team</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9:45-9:50 – Eric Ewell and Jeanna-Mar Simmons (VC members) introduce and welcome new VC members</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9:50-10:50 – Discuss how nonpartisan voter engagement promotes community health and well being, play a little game, share the updated Jefferson Votes materials and participate in table discussions around nonpartisan voter engagement</a:t>
            </a:r>
          </a:p>
          <a:p>
            <a:pPr marL="173736" indent="-173736">
              <a:lnSpc>
                <a:spcPct val="100000"/>
              </a:lnSpc>
              <a:spcAft>
                <a:spcPts val="0"/>
              </a:spcAft>
              <a:buSzPts val="1000"/>
              <a:buFont typeface="Arial" panose="020B0604020202020204" pitchFamily="34" charset="0"/>
              <a:buChar char="•"/>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10:50-11:00 – End the day with Community Shares and Final Announcements</a:t>
            </a:r>
          </a:p>
          <a:p>
            <a:pPr marL="173736" indent="-173736">
              <a:lnSpc>
                <a:spcPct val="100000"/>
              </a:lnSpc>
              <a:spcAft>
                <a:spcPts val="0"/>
              </a:spcAft>
              <a:buSzPts val="1000"/>
              <a:buFont typeface="Arial" panose="020B0604020202020204" pitchFamily="34" charset="0"/>
              <a:buNone/>
              <a:tabLst>
                <a:tab pos="465887" algn="l"/>
              </a:tabLst>
            </a:pPr>
            <a:r>
              <a:rPr lang="en-US" sz="1100" dirty="0">
                <a:solidFill>
                  <a:srgbClr val="404040"/>
                </a:solidFill>
                <a:latin typeface="Calibri" panose="020F0502020204030204" pitchFamily="34" charset="0"/>
                <a:ea typeface="Calibri" panose="020F0502020204030204" pitchFamily="34" charset="0"/>
                <a:cs typeface="Calibri" panose="020F0502020204030204" pitchFamily="34" charset="0"/>
              </a:rPr>
              <a:t>We have a lot to cover so without further ado, I would like to introduce Dr. Trisha Gadson!</a:t>
            </a:r>
          </a:p>
        </p:txBody>
      </p:sp>
      <p:sp>
        <p:nvSpPr>
          <p:cNvPr id="4" name="Slide Number Placeholder 3"/>
          <p:cNvSpPr>
            <a:spLocks noGrp="1"/>
          </p:cNvSpPr>
          <p:nvPr>
            <p:ph type="sldNum" sz="quarter" idx="5"/>
          </p:nvPr>
        </p:nvSpPr>
        <p:spPr/>
        <p:txBody>
          <a:bodyPr/>
          <a:lstStyle/>
          <a:p>
            <a:fld id="{1D943DE0-EF84-9645-80D0-EE737583DB99}" type="slidenum">
              <a:rPr lang="en-US" smtClean="0"/>
              <a:t>3</a:t>
            </a:fld>
            <a:endParaRPr lang="en-US"/>
          </a:p>
        </p:txBody>
      </p:sp>
    </p:spTree>
    <p:extLst>
      <p:ext uri="{BB962C8B-B14F-4D97-AF65-F5344CB8AC3E}">
        <p14:creationId xmlns:p14="http://schemas.microsoft.com/office/powerpoint/2010/main" val="3422635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is this important?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Word doc from feedback.</a:t>
            </a:r>
            <a:endParaRPr dirty="0"/>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823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Users can also create accounts on their own with instructions on our website. </a:t>
            </a:r>
            <a:endParaRPr dirty="0"/>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Calibri" panose="020F0502020204030204" pitchFamily="34" charset="0"/>
                <a:ea typeface="Times New Roman" panose="02020603050405020304" pitchFamily="18" charset="0"/>
                <a:cs typeface="Calibri" panose="020F0502020204030204" pitchFamily="34" charset="0"/>
              </a:rPr>
              <a:t>An Update From DEIRJ</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b="1" i="1" dirty="0">
                <a:latin typeface="Calibri" panose="020F0502020204030204" pitchFamily="34" charset="0"/>
                <a:ea typeface="Times New Roman" panose="02020603050405020304" pitchFamily="18" charset="0"/>
                <a:cs typeface="Calibri" panose="020F0502020204030204" pitchFamily="34" charset="0"/>
              </a:rPr>
              <a:t>Dr. Charles Howell</a:t>
            </a:r>
            <a:r>
              <a:rPr lang="en-US" sz="1100" i="1" dirty="0">
                <a:latin typeface="Calibri" panose="020F0502020204030204" pitchFamily="34" charset="0"/>
                <a:ea typeface="Times New Roman" panose="02020603050405020304" pitchFamily="18" charset="0"/>
                <a:cs typeface="Calibri" panose="020F0502020204030204" pitchFamily="34" charset="0"/>
              </a:rPr>
              <a:t>, Director of Workforce Development and Financial Coaching, Mon Valley Initiative</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r>
              <a:rPr lang="en-US" sz="1100" b="1" dirty="0">
                <a:latin typeface="Calibri" panose="020F0502020204030204" pitchFamily="34" charset="0"/>
                <a:ea typeface="Times New Roman" panose="02020603050405020304" pitchFamily="18" charset="0"/>
                <a:cs typeface="Calibri" panose="020F0502020204030204" pitchFamily="34" charset="0"/>
              </a:rPr>
              <a:t>Steve Ankney, Grants, Evaluation and Data Manager, JRF will introduce you following his presentation of the updated grants application portal.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r>
              <a:rPr lang="en-US" sz="1100" b="1" dirty="0">
                <a:latin typeface="Calibri" panose="020F0502020204030204" pitchFamily="34"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r>
              <a:rPr lang="en-US" sz="1100" b="1" dirty="0">
                <a:latin typeface="Calibri" panose="020F0502020204030204" pitchFamily="34" charset="0"/>
                <a:ea typeface="Times New Roman" panose="02020603050405020304" pitchFamily="18" charset="0"/>
                <a:cs typeface="Calibri" panose="020F0502020204030204" pitchFamily="34" charset="0"/>
              </a:rPr>
              <a:t>Next Slide:</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Introduce yourself (organization and title).</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Share that you are a member of the DEIRJ Action Team.</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D943DE0-EF84-9645-80D0-EE737583DB99}" type="slidenum">
              <a:rPr lang="en-US" smtClean="0"/>
              <a:t>33</a:t>
            </a:fld>
            <a:endParaRPr lang="en-US"/>
          </a:p>
        </p:txBody>
      </p:sp>
    </p:spTree>
    <p:extLst>
      <p:ext uri="{BB962C8B-B14F-4D97-AF65-F5344CB8AC3E}">
        <p14:creationId xmlns:p14="http://schemas.microsoft.com/office/powerpoint/2010/main" val="2724011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Calibri" panose="020F0502020204030204" pitchFamily="34" charset="0"/>
                <a:ea typeface="Times New Roman" panose="02020603050405020304" pitchFamily="18" charset="0"/>
                <a:cs typeface="Calibri" panose="020F0502020204030204" pitchFamily="34" charset="0"/>
              </a:rPr>
              <a:t>Next Slide:</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I am here to share an update from the Diversity, Equity, Inclusion and Racial Justice (DEIRJ) Action Team.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For those of you who attended our most recent Collaborative meeting in May 2024, you will remember the focus of that meeting was on the landscape of DEI and implications for community practice.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At that meeting, we asked partners to participate in table discussions focused on future learning opportunities around DEI.</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We also asked partners to complete a survey regarding continued DEI support for nonprofit partners. Thank you to those who completed the survey.</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The DEIRJ Action Team met in July to discuss the results of the survey and found that overwhelmingly nonprofit partners were looking for additional information regarding how to incorporate DEI activities into their daily work – bake it in.</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As such, the DEIRJ Action Team will be providing two specific learning opportunities for nonprofit partners that we hope will help meet these requests.</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The first is a Racial Wealth Gap Simulation at the November 21 Collaborative meeting.</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This highly engaged simulation will be conducted by the United Way of Southwestern Pennsylvania. The simulation focuses on understanding the underlying factors that created inequities through 13 different policies and practices that have contributed to the racial wealth gap.</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In addition, in Spring 2025, three workshops will be provided through the YWCA to help support the incorporation of DEI into the workplace. These workshops include:</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640594" lvl="1"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Microaggressions 101: A Thousand Cuts</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640594" lvl="1"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Spheres of Influence</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640594" lvl="1"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Institutional Racism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Finally, to those individuals who identified that they would like to highlight promising practices around DEIA within their workplace, we will begin to spotlight these organizations at Collaborative meetings moving forward.</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For anyone interested in becoming a member of the DEIRJ Action Team, we are beginning discussions around an equitable recruitment process and will report out to you soon.</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Thank you for your time today. I would like to turn things over now to Eric Ewell and Jeanna-Mar Simmons who will welcome our new Vision Council members.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D943DE0-EF84-9645-80D0-EE737583DB99}" type="slidenum">
              <a:rPr lang="en-US" smtClean="0"/>
              <a:t>34</a:t>
            </a:fld>
            <a:endParaRPr lang="en-US"/>
          </a:p>
        </p:txBody>
      </p:sp>
    </p:spTree>
    <p:extLst>
      <p:ext uri="{BB962C8B-B14F-4D97-AF65-F5344CB8AC3E}">
        <p14:creationId xmlns:p14="http://schemas.microsoft.com/office/powerpoint/2010/main" val="666198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Calibri" panose="020F0502020204030204" pitchFamily="34" charset="0"/>
                <a:ea typeface="Times New Roman" panose="02020603050405020304" pitchFamily="18" charset="0"/>
                <a:cs typeface="Calibri" panose="020F0502020204030204" pitchFamily="34" charset="0"/>
              </a:rPr>
              <a:t>Introducing New Vision Council Members</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b="1" i="1" dirty="0">
                <a:latin typeface="Calibri" panose="020F0502020204030204" pitchFamily="34" charset="0"/>
                <a:ea typeface="Times New Roman" panose="02020603050405020304" pitchFamily="18" charset="0"/>
                <a:cs typeface="Calibri" panose="020F0502020204030204" pitchFamily="34" charset="0"/>
              </a:rPr>
              <a:t>Eric Ewell, Jeanna-Mar Simmons</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r>
              <a:rPr lang="en-US" sz="1100" dirty="0">
                <a:latin typeface="Calibri" panose="020F0502020204030204" pitchFamily="34"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r>
              <a:rPr lang="en-US" sz="1100" b="1" dirty="0">
                <a:latin typeface="Calibri" panose="020F0502020204030204" pitchFamily="34" charset="0"/>
                <a:ea typeface="Times New Roman" panose="02020603050405020304" pitchFamily="18" charset="0"/>
                <a:cs typeface="Calibri" panose="020F0502020204030204" pitchFamily="34" charset="0"/>
              </a:rPr>
              <a:t>Dr. Howell will introduce you following the DEIRJ Update.</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r>
              <a:rPr lang="en-US" sz="1100" b="1" dirty="0">
                <a:latin typeface="Calibri" panose="020F0502020204030204" pitchFamily="34" charset="0"/>
                <a:ea typeface="Times New Roman" panose="02020603050405020304" pitchFamily="18" charset="0"/>
                <a:cs typeface="Calibri" panose="020F0502020204030204" pitchFamily="34" charset="0"/>
              </a:rPr>
              <a:t>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r>
              <a:rPr lang="en-US" sz="1100" b="1" dirty="0">
                <a:latin typeface="Calibri" panose="020F0502020204030204" pitchFamily="34" charset="0"/>
                <a:ea typeface="Times New Roman" panose="02020603050405020304" pitchFamily="18" charset="0"/>
                <a:cs typeface="Calibri" panose="020F0502020204030204" pitchFamily="34" charset="0"/>
              </a:rPr>
              <a:t>Next Slide (ALL):</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Introduce yourselves.</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Share how long you have been a member of the Vision Council.</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35</a:t>
            </a:fld>
            <a:endParaRPr lang="en-US"/>
          </a:p>
        </p:txBody>
      </p:sp>
    </p:spTree>
    <p:extLst>
      <p:ext uri="{BB962C8B-B14F-4D97-AF65-F5344CB8AC3E}">
        <p14:creationId xmlns:p14="http://schemas.microsoft.com/office/powerpoint/2010/main" val="3218356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16619" y="4548457"/>
            <a:ext cx="5732949" cy="3721466"/>
          </a:xfrm>
          <a:prstGeom prst="rect">
            <a:avLst/>
          </a:prstGeom>
        </p:spPr>
        <p:txBody>
          <a:bodyPr spcFirstLastPara="1" wrap="square" lIns="94918" tIns="47446" rIns="94918" bIns="47446" anchor="t" anchorCtr="0">
            <a:noAutofit/>
          </a:bodyPr>
          <a:lstStyle/>
          <a:p>
            <a:r>
              <a:rPr lang="en-US" sz="1100" b="1" dirty="0">
                <a:latin typeface="Calibri" panose="020F0502020204030204" pitchFamily="34" charset="0"/>
                <a:ea typeface="Times New Roman" panose="02020603050405020304" pitchFamily="18" charset="0"/>
                <a:cs typeface="Calibri" panose="020F0502020204030204" pitchFamily="34" charset="0"/>
              </a:rPr>
              <a:t>Next Slide (Eric):</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291179" indent="-291179">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This past Spring we invited nonprofit partners to apply to become members of the Vision Council.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291179" indent="-291179">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We want to thank the 19 individuals who took the time to apply and share their wealth of experience with us. We had extremely qualified candidates which was very exciting, but also made for a difficult selection process.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291179" indent="-291179">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Utilizing the Vision Council member role as a guide, we focused on specific rubric when considering who would be a good fit for this advisory council:</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757066" lvl="1" indent="-291179">
              <a:buFont typeface="Arial" panose="020B0604020202020204" pitchFamily="34" charset="0"/>
              <a:buChar char="•"/>
            </a:pPr>
            <a:r>
              <a:rPr lang="en-US" sz="1100" b="1" dirty="0">
                <a:latin typeface="Calibri" panose="020F0502020204030204" pitchFamily="34" charset="0"/>
                <a:ea typeface="Times New Roman" panose="02020603050405020304" pitchFamily="18" charset="0"/>
                <a:cs typeface="Calibri" panose="020F0502020204030204" pitchFamily="34" charset="0"/>
              </a:rPr>
              <a:t>Collaborative Focus</a:t>
            </a:r>
            <a:r>
              <a:rPr lang="en-US" sz="1100" dirty="0">
                <a:latin typeface="Calibri" panose="020F0502020204030204" pitchFamily="34" charset="0"/>
                <a:ea typeface="Times New Roman" panose="02020603050405020304" pitchFamily="18" charset="0"/>
                <a:cs typeface="Calibri" panose="020F0502020204030204" pitchFamily="34" charset="0"/>
              </a:rPr>
              <a:t> – We were looking for partners that have an understanding of the Collaborative, attend and are involved with meetings.</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757066" lvl="1" indent="-291179">
              <a:buFont typeface="Arial" panose="020B0604020202020204" pitchFamily="34" charset="0"/>
              <a:buChar char="•"/>
            </a:pPr>
            <a:r>
              <a:rPr lang="en-US" sz="1100" b="1" dirty="0">
                <a:latin typeface="Calibri" panose="020F0502020204030204" pitchFamily="34" charset="0"/>
                <a:ea typeface="Times New Roman" panose="02020603050405020304" pitchFamily="18" charset="0"/>
                <a:cs typeface="Calibri" panose="020F0502020204030204" pitchFamily="34" charset="0"/>
              </a:rPr>
              <a:t>Organizational Level</a:t>
            </a:r>
            <a:r>
              <a:rPr lang="en-US" sz="1100" dirty="0">
                <a:latin typeface="Calibri" panose="020F0502020204030204" pitchFamily="34" charset="0"/>
                <a:ea typeface="Times New Roman" panose="02020603050405020304" pitchFamily="18" charset="0"/>
                <a:cs typeface="Calibri" panose="020F0502020204030204" pitchFamily="34" charset="0"/>
              </a:rPr>
              <a:t> – We were looking for individuals that represent varied levels within their organizations, not just executive level staff.</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757066" lvl="1" indent="-291179">
              <a:buFont typeface="Arial" panose="020B0604020202020204" pitchFamily="34" charset="0"/>
              <a:buChar char="•"/>
            </a:pPr>
            <a:r>
              <a:rPr lang="en-US" sz="1100" b="1" dirty="0">
                <a:latin typeface="Calibri" panose="020F0502020204030204" pitchFamily="34" charset="0"/>
                <a:ea typeface="Times New Roman" panose="02020603050405020304" pitchFamily="18" charset="0"/>
                <a:cs typeface="Calibri" panose="020F0502020204030204" pitchFamily="34" charset="0"/>
              </a:rPr>
              <a:t>Jefferson Footprint</a:t>
            </a:r>
            <a:r>
              <a:rPr lang="en-US" sz="1100" dirty="0">
                <a:latin typeface="Calibri" panose="020F0502020204030204" pitchFamily="34" charset="0"/>
                <a:ea typeface="Times New Roman" panose="02020603050405020304" pitchFamily="18" charset="0"/>
                <a:cs typeface="Calibri" panose="020F0502020204030204" pitchFamily="34" charset="0"/>
              </a:rPr>
              <a:t> – We were looking for applicants that live and have a deep connection within the Jefferson Service area.</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757066" lvl="1" indent="-291179">
              <a:buFont typeface="Arial" panose="020B0604020202020204" pitchFamily="34" charset="0"/>
              <a:buChar char="•"/>
            </a:pPr>
            <a:r>
              <a:rPr lang="en-US" sz="1100" b="1" dirty="0">
                <a:latin typeface="Calibri" panose="020F0502020204030204" pitchFamily="34" charset="0"/>
                <a:ea typeface="Times New Roman" panose="02020603050405020304" pitchFamily="18" charset="0"/>
                <a:cs typeface="Calibri" panose="020F0502020204030204" pitchFamily="34" charset="0"/>
              </a:rPr>
              <a:t>Community Voice</a:t>
            </a:r>
            <a:r>
              <a:rPr lang="en-US" sz="1100" dirty="0">
                <a:latin typeface="Calibri" panose="020F0502020204030204" pitchFamily="34" charset="0"/>
                <a:ea typeface="Times New Roman" panose="02020603050405020304" pitchFamily="18" charset="0"/>
                <a:cs typeface="Calibri" panose="020F0502020204030204" pitchFamily="34" charset="0"/>
              </a:rPr>
              <a:t> – We were looking for organizations that have a mechanism for listening to community voice.</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endParaRPr dirty="0"/>
          </a:p>
        </p:txBody>
      </p:sp>
      <p:sp>
        <p:nvSpPr>
          <p:cNvPr id="134" name="Google Shape;134;p6: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0993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Calibri" panose="020F0502020204030204" pitchFamily="34" charset="0"/>
                <a:ea typeface="Times New Roman" panose="02020603050405020304" pitchFamily="18" charset="0"/>
                <a:cs typeface="Calibri" panose="020F0502020204030204" pitchFamily="34" charset="0"/>
              </a:rPr>
              <a:t>Next Slide (Jeanna-Mar):</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We are proud to introduce to you the five individuals who have accepted roles on the Vision Council. If you are present, please stand when I call your name:</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640594" lvl="1" indent="-174708">
              <a:buFont typeface="Arial" panose="020B0604020202020204" pitchFamily="34" charset="0"/>
              <a:buChar char="•"/>
            </a:pPr>
            <a:r>
              <a:rPr lang="en-US" sz="1100" b="1" dirty="0">
                <a:latin typeface="Calibri" panose="020F0502020204030204" pitchFamily="34" charset="0"/>
                <a:ea typeface="Times New Roman" panose="02020603050405020304" pitchFamily="18" charset="0"/>
                <a:cs typeface="Calibri" panose="020F0502020204030204" pitchFamily="34" charset="0"/>
              </a:rPr>
              <a:t>Pecola Abele (Elizabeth Twp)</a:t>
            </a:r>
            <a:r>
              <a:rPr lang="en-US" sz="1100" dirty="0">
                <a:latin typeface="Calibri" panose="020F0502020204030204" pitchFamily="34" charset="0"/>
                <a:ea typeface="Times New Roman" panose="02020603050405020304" pitchFamily="18" charset="0"/>
                <a:cs typeface="Times New Roman" panose="02020603050405020304" pitchFamily="18" charset="0"/>
              </a:rPr>
              <a:t> - </a:t>
            </a:r>
            <a:r>
              <a:rPr lang="en-US" sz="1100" b="1" dirty="0">
                <a:latin typeface="Calibri" panose="020F0502020204030204" pitchFamily="34" charset="0"/>
                <a:ea typeface="Times New Roman" panose="02020603050405020304" pitchFamily="18" charset="0"/>
                <a:cs typeface="Calibri" panose="020F0502020204030204" pitchFamily="34" charset="0"/>
              </a:rPr>
              <a:t>Director of Healthy Living, </a:t>
            </a:r>
            <a:r>
              <a:rPr lang="en-US" sz="1100" b="1" i="1" dirty="0">
                <a:latin typeface="Calibri" panose="020F0502020204030204" pitchFamily="34" charset="0"/>
                <a:ea typeface="Times New Roman" panose="02020603050405020304" pitchFamily="18" charset="0"/>
                <a:cs typeface="Calibri" panose="020F0502020204030204" pitchFamily="34" charset="0"/>
              </a:rPr>
              <a:t>Women for a Healthy Environment</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640594" lvl="1" indent="-174708">
              <a:buFont typeface="Arial" panose="020B0604020202020204" pitchFamily="34" charset="0"/>
              <a:buChar char="•"/>
            </a:pPr>
            <a:r>
              <a:rPr lang="en-US" sz="1100" b="1" dirty="0">
                <a:latin typeface="Calibri" panose="020F0502020204030204" pitchFamily="34" charset="0"/>
                <a:ea typeface="Times New Roman" panose="02020603050405020304" pitchFamily="18" charset="0"/>
                <a:cs typeface="Calibri" panose="020F0502020204030204" pitchFamily="34" charset="0"/>
              </a:rPr>
              <a:t>Richard Ford (Clairton)</a:t>
            </a:r>
            <a:r>
              <a:rPr lang="en-US" sz="1100" dirty="0">
                <a:latin typeface="Calibri" panose="020F0502020204030204" pitchFamily="34" charset="0"/>
                <a:ea typeface="Times New Roman" panose="02020603050405020304" pitchFamily="18" charset="0"/>
                <a:cs typeface="Times New Roman" panose="02020603050405020304" pitchFamily="18" charset="0"/>
              </a:rPr>
              <a:t> - </a:t>
            </a:r>
            <a:r>
              <a:rPr lang="en-US" sz="1100" b="1" dirty="0">
                <a:latin typeface="Calibri" panose="020F0502020204030204" pitchFamily="34" charset="0"/>
                <a:ea typeface="Times New Roman" panose="02020603050405020304" pitchFamily="18" charset="0"/>
                <a:cs typeface="Calibri" panose="020F0502020204030204" pitchFamily="34" charset="0"/>
              </a:rPr>
              <a:t>President, </a:t>
            </a:r>
            <a:r>
              <a:rPr lang="en-US" sz="1100" b="1" i="1" dirty="0">
                <a:latin typeface="Calibri" panose="020F0502020204030204" pitchFamily="34" charset="0"/>
                <a:ea typeface="Times New Roman" panose="02020603050405020304" pitchFamily="18" charset="0"/>
                <a:cs typeface="Calibri" panose="020F0502020204030204" pitchFamily="34" charset="0"/>
              </a:rPr>
              <a:t>Unity Group of Clairton</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640594" lvl="1" indent="-174708">
              <a:buFont typeface="Arial" panose="020B0604020202020204" pitchFamily="34" charset="0"/>
              <a:buChar char="•"/>
            </a:pPr>
            <a:r>
              <a:rPr lang="en-US" sz="1100" b="1" dirty="0">
                <a:latin typeface="Calibri" panose="020F0502020204030204" pitchFamily="34" charset="0"/>
                <a:ea typeface="Times New Roman" panose="02020603050405020304" pitchFamily="18" charset="0"/>
                <a:cs typeface="Calibri" panose="020F0502020204030204" pitchFamily="34" charset="0"/>
              </a:rPr>
              <a:t>Betty Karleski (Whitehall)</a:t>
            </a:r>
            <a:r>
              <a:rPr lang="en-US" sz="1100" dirty="0">
                <a:latin typeface="Calibri" panose="020F0502020204030204" pitchFamily="34" charset="0"/>
                <a:ea typeface="Times New Roman" panose="02020603050405020304" pitchFamily="18" charset="0"/>
                <a:cs typeface="Times New Roman" panose="02020603050405020304" pitchFamily="18" charset="0"/>
              </a:rPr>
              <a:t> - </a:t>
            </a:r>
            <a:r>
              <a:rPr lang="en-US" sz="1100" b="1" dirty="0">
                <a:latin typeface="Calibri" panose="020F0502020204030204" pitchFamily="34" charset="0"/>
                <a:ea typeface="Times New Roman" panose="02020603050405020304" pitchFamily="18" charset="0"/>
                <a:cs typeface="Calibri" panose="020F0502020204030204" pitchFamily="34" charset="0"/>
              </a:rPr>
              <a:t>Community Engagement Coordinator, </a:t>
            </a:r>
            <a:r>
              <a:rPr lang="en-US" sz="1100" b="1" i="1" dirty="0">
                <a:latin typeface="Calibri" panose="020F0502020204030204" pitchFamily="34" charset="0"/>
                <a:ea typeface="Times New Roman" panose="02020603050405020304" pitchFamily="18" charset="0"/>
                <a:cs typeface="Calibri" panose="020F0502020204030204" pitchFamily="34" charset="0"/>
              </a:rPr>
              <a:t>Veterans Breakfast Club</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640594" lvl="1" indent="-174708">
              <a:buFont typeface="Arial" panose="020B0604020202020204" pitchFamily="34" charset="0"/>
              <a:buChar char="•"/>
            </a:pPr>
            <a:r>
              <a:rPr lang="en-US" sz="1100" b="1" dirty="0">
                <a:latin typeface="Calibri" panose="020F0502020204030204" pitchFamily="34" charset="0"/>
                <a:ea typeface="Times New Roman" panose="02020603050405020304" pitchFamily="18" charset="0"/>
                <a:cs typeface="Calibri" panose="020F0502020204030204" pitchFamily="34" charset="0"/>
              </a:rPr>
              <a:t>Markeya Lowry (Homestead)</a:t>
            </a:r>
            <a:r>
              <a:rPr lang="en-US" sz="1100" dirty="0">
                <a:latin typeface="Calibri" panose="020F0502020204030204" pitchFamily="34" charset="0"/>
                <a:ea typeface="Times New Roman" panose="02020603050405020304" pitchFamily="18" charset="0"/>
                <a:cs typeface="Times New Roman" panose="02020603050405020304" pitchFamily="18" charset="0"/>
              </a:rPr>
              <a:t> - </a:t>
            </a:r>
            <a:r>
              <a:rPr lang="en-US" sz="1100" b="1" dirty="0">
                <a:latin typeface="Calibri" panose="020F0502020204030204" pitchFamily="34" charset="0"/>
                <a:ea typeface="Times New Roman" panose="02020603050405020304" pitchFamily="18" charset="0"/>
                <a:cs typeface="Calibri" panose="020F0502020204030204" pitchFamily="34" charset="0"/>
              </a:rPr>
              <a:t>Senior Program Manager, </a:t>
            </a:r>
            <a:r>
              <a:rPr lang="en-US" sz="1100" b="1" i="1" dirty="0">
                <a:latin typeface="Calibri" panose="020F0502020204030204" pitchFamily="34" charset="0"/>
                <a:ea typeface="Times New Roman" panose="02020603050405020304" pitchFamily="18" charset="0"/>
                <a:cs typeface="Calibri" panose="020F0502020204030204" pitchFamily="34" charset="0"/>
              </a:rPr>
              <a:t>When She Thrives</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640594" lvl="1" indent="-174708">
              <a:buFont typeface="Arial" panose="020B0604020202020204" pitchFamily="34" charset="0"/>
              <a:buChar char="•"/>
            </a:pPr>
            <a:r>
              <a:rPr lang="en-US" sz="1100" b="1" dirty="0">
                <a:latin typeface="Calibri" panose="020F0502020204030204" pitchFamily="34" charset="0"/>
                <a:ea typeface="Times New Roman" panose="02020603050405020304" pitchFamily="18" charset="0"/>
                <a:cs typeface="Calibri" panose="020F0502020204030204" pitchFamily="34" charset="0"/>
              </a:rPr>
              <a:t>Giulia Lozza Petrucci - Executive Director, </a:t>
            </a:r>
            <a:r>
              <a:rPr lang="en-US" sz="1100" b="1" i="1" dirty="0">
                <a:latin typeface="Calibri" panose="020F0502020204030204" pitchFamily="34" charset="0"/>
                <a:ea typeface="Times New Roman" panose="02020603050405020304" pitchFamily="18" charset="0"/>
                <a:cs typeface="Calibri" panose="020F0502020204030204" pitchFamily="34" charset="0"/>
              </a:rPr>
              <a:t>Dragon’s Den</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As you can see, four out of our five new Vision Council members live within the Jefferson footprint. This is a step toward increased resident voice within the Vision Council.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With the addition of these new members, we now have representation within all five of the geographic subareas of the Foundation.</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Please join me in welcoming these five new members to the Vision Council.</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Finally, I want to acknowledge the work of the tenured Vision Council who led the charge in conceiving this process. Please stand as well and be recognized.</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sz="1100" dirty="0">
                <a:latin typeface="Calibri" panose="020F0502020204030204" pitchFamily="34" charset="0"/>
                <a:ea typeface="Times New Roman" panose="02020603050405020304" pitchFamily="18" charset="0"/>
                <a:cs typeface="Calibri" panose="020F0502020204030204" pitchFamily="34" charset="0"/>
              </a:rPr>
              <a:t>At this time, I’d like to turn things over to Danny Vereb who will share a little about the Jefferson Votes initiative and how nonpartisan voter engagement promotes community health and well-being.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37</a:t>
            </a:fld>
            <a:endParaRPr lang="en-US"/>
          </a:p>
        </p:txBody>
      </p:sp>
    </p:spTree>
    <p:extLst>
      <p:ext uri="{BB962C8B-B14F-4D97-AF65-F5344CB8AC3E}">
        <p14:creationId xmlns:p14="http://schemas.microsoft.com/office/powerpoint/2010/main" val="2954430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100000"/>
              </a:lnSpc>
              <a:spcAft>
                <a:spcPts val="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Me again? </a:t>
            </a:r>
          </a:p>
          <a:p>
            <a:pPr marL="174708" indent="-174708">
              <a:lnSpc>
                <a:spcPct val="100000"/>
              </a:lnSpc>
              <a:spcAft>
                <a:spcPts val="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I am thrilled to share information with you regarding how nonpartisan voter engagement promotes community health and well-being and how the Civic and Policy Engagement action team has worked to create resources that will assist nonprofit organizations in their nonpartisan voter engagement efforts.</a:t>
            </a:r>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38</a:t>
            </a:fld>
            <a:endParaRPr lang="en-US"/>
          </a:p>
        </p:txBody>
      </p:sp>
    </p:spTree>
    <p:extLst>
      <p:ext uri="{BB962C8B-B14F-4D97-AF65-F5344CB8AC3E}">
        <p14:creationId xmlns:p14="http://schemas.microsoft.com/office/powerpoint/2010/main" val="2340303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171450" indent="-171450" defTabSz="931774">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In your folders on the righthand side you will note a document entitled: </a:t>
            </a:r>
            <a:r>
              <a:rPr lang="en-US" sz="1100" b="1" u="sng" kern="100" dirty="0">
                <a:latin typeface="Calibri" panose="020F0502020204030204" pitchFamily="34" charset="0"/>
                <a:ea typeface="Calibri" panose="020F0502020204030204" pitchFamily="34" charset="0"/>
                <a:cs typeface="Calibri" panose="020F0502020204030204" pitchFamily="34" charset="0"/>
              </a:rPr>
              <a:t>Why Nonprofits…</a:t>
            </a:r>
            <a:endParaRPr lang="en-US" sz="1100" b="1"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At tables, plastic sign holders highlight each of these individual reasons. </a:t>
            </a:r>
          </a:p>
          <a:p>
            <a:pPr marL="171450" indent="-171450">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Rather than me standing up here and sharing these points, I’m going to move around the room because nonpartisan voter engagement work is ACTIVE. But I need your help! </a:t>
            </a:r>
          </a:p>
          <a:p>
            <a:pPr marL="171450" indent="-171450">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I will come around to each table and have a representative stand up and read the reason highlighted at their table. Ten reasons – Ten Tables – sound like fun?</a:t>
            </a:r>
          </a:p>
          <a:p>
            <a:pPr marL="228600" indent="-228600">
              <a:buFont typeface="+mj-lt"/>
              <a:buAutoNum type="arabicPeriod"/>
            </a:pPr>
            <a:r>
              <a:rPr lang="en-US" sz="1100" b="1" dirty="0">
                <a:latin typeface="Calibri" panose="020F0502020204030204" pitchFamily="34" charset="0"/>
                <a:ea typeface="Calibri" panose="020F0502020204030204" pitchFamily="34" charset="0"/>
                <a:cs typeface="Calibri" panose="020F0502020204030204" pitchFamily="34" charset="0"/>
              </a:rPr>
              <a:t>Empowerment of Communities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Voter engagement helps empower individuals, particularly those from marginalized or underserved communities</a:t>
            </a:r>
            <a:r>
              <a:rPr lang="en-US" sz="1100" dirty="0">
                <a:latin typeface="Calibri" panose="020F0502020204030204" pitchFamily="34" charset="0"/>
                <a:ea typeface="Calibri" panose="020F0502020204030204" pitchFamily="34" charset="0"/>
                <a:cs typeface="Calibri" panose="020F0502020204030204" pitchFamily="34" charset="0"/>
              </a:rPr>
              <a:t>, by giving them a voice in decisions that affect their lives.</a:t>
            </a:r>
          </a:p>
          <a:p>
            <a:pPr marL="232943" indent="-232943">
              <a:buFont typeface="+mj-lt"/>
              <a:buAutoNum type="arabicPeriod"/>
            </a:pPr>
            <a:r>
              <a:rPr lang="en-US" sz="1100" b="1" dirty="0">
                <a:latin typeface="Calibri" panose="020F0502020204030204" pitchFamily="34" charset="0"/>
                <a:ea typeface="Calibri" panose="020F0502020204030204" pitchFamily="34" charset="0"/>
                <a:cs typeface="Calibri" panose="020F0502020204030204" pitchFamily="34" charset="0"/>
              </a:rPr>
              <a:t>Alignment with Mission</a:t>
            </a:r>
            <a:r>
              <a:rPr lang="en-US" sz="1100" dirty="0">
                <a:latin typeface="Calibri" panose="020F0502020204030204" pitchFamily="34" charset="0"/>
                <a:ea typeface="Calibri" panose="020F0502020204030204" pitchFamily="34" charset="0"/>
                <a:cs typeface="Calibri" panose="020F0502020204030204" pitchFamily="34" charset="0"/>
              </a:rPr>
              <a:t>: Many nonprofits have missions that are closely linked to social justice, equity, and community well-being.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Engaging in voter education and mobilization aligns with these core values and can amplify their impact.</a:t>
            </a:r>
          </a:p>
          <a:p>
            <a:pPr marL="232943" indent="-232943">
              <a:buFont typeface="+mj-lt"/>
              <a:buAutoNum type="arabicPeriod"/>
            </a:pPr>
            <a:r>
              <a:rPr lang="en-US" sz="1100" b="1" dirty="0">
                <a:latin typeface="Calibri" panose="020F0502020204030204" pitchFamily="34" charset="0"/>
                <a:ea typeface="Calibri" panose="020F0502020204030204" pitchFamily="34" charset="0"/>
                <a:cs typeface="Calibri" panose="020F0502020204030204" pitchFamily="34" charset="0"/>
              </a:rPr>
              <a:t>Enhanced Advocacy Efforts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Active voter engagement can strengthen a nonprofit’s advocacy efforts. </a:t>
            </a:r>
            <a:r>
              <a:rPr lang="en-US" sz="1100" dirty="0">
                <a:latin typeface="Calibri" panose="020F0502020204030204" pitchFamily="34" charset="0"/>
                <a:ea typeface="Calibri" panose="020F0502020204030204" pitchFamily="34" charset="0"/>
                <a:cs typeface="Calibri" panose="020F0502020204030204" pitchFamily="34" charset="0"/>
              </a:rPr>
              <a:t>By educating and mobilizing voters, nonprofits can help shape policies and legislation that align with their goals.</a:t>
            </a:r>
          </a:p>
          <a:p>
            <a:pPr marL="232943" indent="-232943">
              <a:buFont typeface="+mj-lt"/>
              <a:buAutoNum type="arabicPeriod"/>
            </a:pPr>
            <a:r>
              <a:rPr lang="en-US" sz="1100" b="1" dirty="0">
                <a:latin typeface="Calibri" panose="020F0502020204030204" pitchFamily="34" charset="0"/>
                <a:ea typeface="Calibri" panose="020F0502020204030204" pitchFamily="34" charset="0"/>
                <a:cs typeface="Calibri" panose="020F0502020204030204" pitchFamily="34" charset="0"/>
              </a:rPr>
              <a:t>Increased Visibility</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Participation in voter engagement can enhance a nonprofit's visibility and credibility within the community</a:t>
            </a:r>
            <a:r>
              <a:rPr lang="en-US" sz="1100" dirty="0">
                <a:latin typeface="Calibri" panose="020F0502020204030204" pitchFamily="34" charset="0"/>
                <a:ea typeface="Calibri" panose="020F0502020204030204" pitchFamily="34" charset="0"/>
                <a:cs typeface="Calibri" panose="020F0502020204030204" pitchFamily="34" charset="0"/>
              </a:rPr>
              <a:t>. It can also attract new supporters and volunteers who are passionate about both the nonprofit’s mission and the importance of voting.</a:t>
            </a:r>
          </a:p>
          <a:p>
            <a:pPr marL="232943" indent="-232943">
              <a:buFont typeface="+mj-lt"/>
              <a:buAutoNum type="arabicPeriod"/>
            </a:pPr>
            <a:r>
              <a:rPr lang="en-US" sz="1100" b="1" dirty="0">
                <a:latin typeface="Calibri" panose="020F0502020204030204" pitchFamily="34" charset="0"/>
                <a:ea typeface="Calibri" panose="020F0502020204030204" pitchFamily="34" charset="0"/>
                <a:cs typeface="Calibri" panose="020F0502020204030204" pitchFamily="34" charset="0"/>
              </a:rPr>
              <a:t>Building a Stronger Democracy</a:t>
            </a:r>
            <a:r>
              <a:rPr lang="en-US" sz="1100" dirty="0">
                <a:latin typeface="Calibri" panose="020F0502020204030204" pitchFamily="34" charset="0"/>
                <a:ea typeface="Calibri" panose="020F0502020204030204" pitchFamily="34" charset="0"/>
                <a:cs typeface="Calibri" panose="020F0502020204030204" pitchFamily="34" charset="0"/>
              </a:rPr>
              <a:t>: By promoting voter participation, nonprofits contribute to a healthier democracy.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A more engaged electorate can lead to more representative and responsive governance</a:t>
            </a:r>
            <a:r>
              <a:rPr lang="en-US" sz="1100" dirty="0">
                <a:latin typeface="Calibri" panose="020F0502020204030204" pitchFamily="34" charset="0"/>
                <a:ea typeface="Calibri" panose="020F0502020204030204" pitchFamily="34" charset="0"/>
                <a:cs typeface="Calibri" panose="020F0502020204030204" pitchFamily="34" charset="0"/>
              </a:rPr>
              <a:t>.</a:t>
            </a:r>
          </a:p>
          <a:p>
            <a:pPr marL="291179" indent="-291179">
              <a:lnSpc>
                <a:spcPct val="107000"/>
              </a:lnSpc>
              <a:spcAft>
                <a:spcPts val="815"/>
              </a:spcAft>
              <a:buFont typeface="Courier New" panose="02070309020205020404" pitchFamily="49" charset="0"/>
              <a:buChar char="o"/>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dirty="0"/>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73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Trish	</a:t>
            </a:r>
          </a:p>
        </p:txBody>
      </p:sp>
      <p:sp>
        <p:nvSpPr>
          <p:cNvPr id="4" name="Slide Number Placeholder 3"/>
          <p:cNvSpPr>
            <a:spLocks noGrp="1"/>
          </p:cNvSpPr>
          <p:nvPr>
            <p:ph type="sldNum" sz="quarter" idx="5"/>
          </p:nvPr>
        </p:nvSpPr>
        <p:spPr/>
        <p:txBody>
          <a:bodyPr/>
          <a:lstStyle/>
          <a:p>
            <a:fld id="{1D943DE0-EF84-9645-80D0-EE737583DB99}" type="slidenum">
              <a:rPr lang="en-US" smtClean="0"/>
              <a:t>4</a:t>
            </a:fld>
            <a:endParaRPr lang="en-US"/>
          </a:p>
        </p:txBody>
      </p:sp>
    </p:spTree>
    <p:extLst>
      <p:ext uri="{BB962C8B-B14F-4D97-AF65-F5344CB8AC3E}">
        <p14:creationId xmlns:p14="http://schemas.microsoft.com/office/powerpoint/2010/main" val="1739446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349415" indent="-349415">
              <a:buFont typeface="+mj-lt"/>
              <a:buAutoNum type="arabicPeriod"/>
            </a:pPr>
            <a:r>
              <a:rPr lang="en-US" sz="1100" b="1" dirty="0">
                <a:latin typeface="Calibri" panose="020F0502020204030204" pitchFamily="34" charset="0"/>
                <a:ea typeface="Calibri" panose="020F0502020204030204" pitchFamily="34" charset="0"/>
                <a:cs typeface="Calibri" panose="020F0502020204030204" pitchFamily="34" charset="0"/>
              </a:rPr>
              <a:t>Influencing Policy Change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Voter engagement efforts can lead to policy changes that directly benefit the communities nonprofits serve</a:t>
            </a:r>
            <a:r>
              <a:rPr lang="en-US" sz="1100" dirty="0">
                <a:latin typeface="Calibri" panose="020F0502020204030204" pitchFamily="34" charset="0"/>
                <a:ea typeface="Calibri" panose="020F0502020204030204" pitchFamily="34" charset="0"/>
                <a:cs typeface="Calibri" panose="020F0502020204030204" pitchFamily="34" charset="0"/>
              </a:rPr>
              <a:t>. Elected officials are more likely to address issues that their constituents care about.</a:t>
            </a:r>
          </a:p>
          <a:p>
            <a:pPr marL="349415" indent="-349415">
              <a:buFont typeface="+mj-lt"/>
              <a:buAutoNum type="arabicPeriod"/>
            </a:pPr>
            <a:r>
              <a:rPr lang="en-US" sz="1100" b="1" dirty="0">
                <a:latin typeface="Calibri" panose="020F0502020204030204" pitchFamily="34" charset="0"/>
                <a:ea typeface="Calibri" panose="020F0502020204030204" pitchFamily="34" charset="0"/>
                <a:cs typeface="Calibri" panose="020F0502020204030204" pitchFamily="34" charset="0"/>
              </a:rPr>
              <a:t>Educational Opportunity</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Nonprofits often have strong connections with their communities and can provide valuable voter education resources</a:t>
            </a:r>
            <a:r>
              <a:rPr lang="en-US" sz="1100" dirty="0">
                <a:latin typeface="Calibri" panose="020F0502020204030204" pitchFamily="34" charset="0"/>
                <a:ea typeface="Calibri" panose="020F0502020204030204" pitchFamily="34" charset="0"/>
                <a:cs typeface="Calibri" panose="020F0502020204030204" pitchFamily="34" charset="0"/>
              </a:rPr>
              <a:t>, helping to inform voters about the importance of their participation and how to navigate the voting process.</a:t>
            </a:r>
          </a:p>
          <a:p>
            <a:pPr marL="349415" indent="-349415">
              <a:buFont typeface="+mj-lt"/>
              <a:buAutoNum type="arabicPeriod"/>
            </a:pPr>
            <a:r>
              <a:rPr lang="en-US" sz="1100" b="1" dirty="0">
                <a:latin typeface="Calibri" panose="020F0502020204030204" pitchFamily="34" charset="0"/>
                <a:ea typeface="Calibri" panose="020F0502020204030204" pitchFamily="34" charset="0"/>
                <a:cs typeface="Calibri" panose="020F0502020204030204" pitchFamily="34" charset="0"/>
              </a:rPr>
              <a:t>Strengthening Community Relationships</a:t>
            </a:r>
            <a:r>
              <a:rPr lang="en-US" sz="1100" dirty="0">
                <a:latin typeface="Calibri" panose="020F0502020204030204" pitchFamily="34" charset="0"/>
                <a:ea typeface="Calibri" panose="020F0502020204030204" pitchFamily="34" charset="0"/>
                <a:cs typeface="Calibri" panose="020F0502020204030204" pitchFamily="34" charset="0"/>
              </a:rPr>
              <a:t>: Voter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engagement can help build and strengthen relationships between nonprofits and their communities, fostering trust and collaboration on other issues.</a:t>
            </a:r>
          </a:p>
          <a:p>
            <a:pPr marL="349415" indent="-349415">
              <a:buFont typeface="+mj-lt"/>
              <a:buAutoNum type="arabicPeriod"/>
            </a:pPr>
            <a:r>
              <a:rPr lang="en-US" sz="1100" b="1" dirty="0">
                <a:latin typeface="Calibri" panose="020F0502020204030204" pitchFamily="34" charset="0"/>
                <a:ea typeface="Calibri" panose="020F0502020204030204" pitchFamily="34" charset="0"/>
                <a:cs typeface="Calibri" panose="020F0502020204030204" pitchFamily="34" charset="0"/>
              </a:rPr>
              <a:t>Long-Term Impact</a:t>
            </a:r>
            <a:r>
              <a:rPr lang="en-US" sz="1100" dirty="0">
                <a:latin typeface="Calibri" panose="020F0502020204030204" pitchFamily="34" charset="0"/>
                <a:ea typeface="Calibri" panose="020F0502020204030204" pitchFamily="34" charset="0"/>
                <a:cs typeface="Calibri" panose="020F0502020204030204" pitchFamily="34" charset="0"/>
              </a:rPr>
              <a:t>: Engaging in voter outreach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helps build a foundation for sustained civic involvement, which can lead to long-term positive changes in the community and support for the nonprofit’s mission</a:t>
            </a:r>
            <a:r>
              <a:rPr lang="en-US" sz="1100" dirty="0">
                <a:latin typeface="Calibri" panose="020F0502020204030204" pitchFamily="34" charset="0"/>
                <a:ea typeface="Calibri" panose="020F0502020204030204" pitchFamily="34" charset="0"/>
                <a:cs typeface="Calibri" panose="020F0502020204030204" pitchFamily="34" charset="0"/>
              </a:rPr>
              <a:t>.</a:t>
            </a:r>
          </a:p>
          <a:p>
            <a:pPr marL="349415" indent="-349415">
              <a:buFont typeface="+mj-lt"/>
              <a:buAutoNum type="arabicPeriod"/>
            </a:pPr>
            <a:r>
              <a:rPr lang="en-US" sz="1100" b="1" dirty="0">
                <a:latin typeface="Calibri" panose="020F0502020204030204" pitchFamily="34" charset="0"/>
                <a:ea typeface="Calibri" panose="020F0502020204030204" pitchFamily="34" charset="0"/>
                <a:cs typeface="Calibri" panose="020F0502020204030204" pitchFamily="34" charset="0"/>
              </a:rPr>
              <a:t>Leveraging Existing Networks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Nonprofits often have established networks and communication channels that can be leveraged to reach and mobilize voters effectively, maximizing the impact of their efforts</a:t>
            </a:r>
            <a:r>
              <a:rPr lang="en-US" sz="1100" dirty="0">
                <a:latin typeface="Calibri" panose="020F0502020204030204" pitchFamily="34" charset="0"/>
                <a:ea typeface="Calibri" panose="020F0502020204030204" pitchFamily="34" charset="0"/>
                <a:cs typeface="Calibri" panose="020F0502020204030204" pitchFamily="34" charset="0"/>
              </a:rPr>
              <a:t>.</a:t>
            </a:r>
          </a:p>
          <a:p>
            <a:pPr marL="291179" indent="-291179">
              <a:lnSpc>
                <a:spcPct val="107000"/>
              </a:lnSpc>
              <a:spcAft>
                <a:spcPts val="815"/>
              </a:spcAft>
              <a:buFont typeface="Courier New" panose="02070309020205020404" pitchFamily="49" charset="0"/>
              <a:buChar char="o"/>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dirty="0"/>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2215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173736" indent="-171450">
              <a:lnSpc>
                <a:spcPct val="100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OK, You Did It!</a:t>
            </a:r>
          </a:p>
          <a:p>
            <a:pPr marL="173736" indent="-171450">
              <a:lnSpc>
                <a:spcPct val="100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In summation:</a:t>
            </a:r>
          </a:p>
          <a:p>
            <a:pPr marL="173736" lvl="1" indent="-171450">
              <a:lnSpc>
                <a:spcPct val="100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We believe that if nonprofits as trusted entities in their communities support this work and embed it into their service offerings (hanging up posters, holding voter registration events, asking community members if they are registered to vote on intake forms), that voters are more informed and voter turnout increases.</a:t>
            </a:r>
          </a:p>
          <a:p>
            <a:pPr marL="173736" lvl="1" indent="-171450">
              <a:lnSpc>
                <a:spcPct val="100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When voter turnout increases, there are leaders in place that understand and support community needs.</a:t>
            </a:r>
          </a:p>
          <a:p>
            <a:pPr marL="173736" indent="-171450">
              <a:lnSpc>
                <a:spcPct val="100000"/>
              </a:lnSpc>
              <a:spcAft>
                <a:spcPts val="815"/>
              </a:spcAf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Times New Roman" panose="02020603050405020304" pitchFamily="18" charset="0"/>
              </a:rPr>
              <a:t>WE BELIEVE THAT A COMMUNITY THAT PARTICIPATES IN CIVIC ENGAGEMENT IS A HEALTH COMMUNITY!</a:t>
            </a:r>
          </a:p>
          <a:p>
            <a:endParaRPr dirty="0"/>
          </a:p>
        </p:txBody>
      </p:sp>
      <p:sp>
        <p:nvSpPr>
          <p:cNvPr id="154" name="Google Shape;154;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173736" indent="-174708">
              <a:lnSpc>
                <a:spcPct val="100000"/>
              </a:lnSpc>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Times New Roman" panose="02020603050405020304" pitchFamily="18" charset="0"/>
              </a:rPr>
              <a:t>Considering civic engagement as an indicator of community health and well-being, the Civic and Policy Engagement Action Team created the Jefferson Votes initiative to provide resources for nonprofit organizations around nonpartisan voter engagement. </a:t>
            </a:r>
          </a:p>
          <a:p>
            <a:pPr marL="173736" indent="-174708">
              <a:lnSpc>
                <a:spcPct val="100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Modeled after the 2020 Jefferson Counts Census initiative, Jefferson Votes initially launched for the 2022 general election cycle and was revamped for the 2024 general election (more cohesive &amp; user-friendly resource) </a:t>
            </a:r>
          </a:p>
          <a:p>
            <a:pPr marL="173736" indent="-174708">
              <a:lnSpc>
                <a:spcPct val="100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Objectives of Jefferson Votes is to:</a:t>
            </a:r>
          </a:p>
          <a:p>
            <a:pPr marL="630936" lvl="2" indent="-174708">
              <a:lnSpc>
                <a:spcPct val="100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Offer resources to community partners to promote voter registration and participation</a:t>
            </a:r>
          </a:p>
          <a:p>
            <a:pPr marL="630936" lvl="2" indent="-174708">
              <a:lnSpc>
                <a:spcPct val="100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Increase confidence and access to the voting process</a:t>
            </a:r>
          </a:p>
          <a:p>
            <a:pPr marL="630936" lvl="2" indent="-174708">
              <a:lnSpc>
                <a:spcPct val="100000"/>
              </a:lnSpc>
              <a:spcAft>
                <a:spcPts val="815"/>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Raise enthusiasm and engagement in the civic process to promote a more inclusive community and equitable access to resources</a:t>
            </a:r>
          </a:p>
          <a:p>
            <a:pPr marL="173736" indent="-174708">
              <a:lnSpc>
                <a:spcPct val="100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In this updated iteration of Jefferson Votes, there are two prong to the work we are sharing with the community. </a:t>
            </a:r>
          </a:p>
          <a:p>
            <a:pPr marL="630936" lvl="2" indent="-174708">
              <a:lnSpc>
                <a:spcPct val="100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 first is the Jefferson Votes Webpages which are on the Collaborative Website (</a:t>
            </a:r>
            <a:r>
              <a:rPr lang="en-US" sz="1100" b="1" dirty="0">
                <a:latin typeface="Calibri" panose="020F0502020204030204" pitchFamily="34" charset="0"/>
                <a:ea typeface="Calibri" panose="020F0502020204030204" pitchFamily="34" charset="0"/>
                <a:cs typeface="Times New Roman" panose="02020603050405020304" pitchFamily="18" charset="0"/>
              </a:rPr>
              <a:t>one-stop-shop</a:t>
            </a:r>
            <a:r>
              <a:rPr lang="en-US" sz="1100" dirty="0">
                <a:latin typeface="Calibri" panose="020F0502020204030204" pitchFamily="34" charset="0"/>
                <a:ea typeface="Calibri" panose="020F0502020204030204" pitchFamily="34" charset="0"/>
                <a:cs typeface="Times New Roman" panose="02020603050405020304" pitchFamily="18" charset="0"/>
              </a:rPr>
              <a:t> for questions about voting in PA):</a:t>
            </a:r>
          </a:p>
          <a:p>
            <a:pPr marL="630936" lvl="2" indent="-174708">
              <a:lnSpc>
                <a:spcPct val="100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 next piece of the updated Jefferson Votes Initiative is the Jefferson Votes Toolkit</a:t>
            </a:r>
          </a:p>
          <a:p>
            <a:endParaRPr dirty="0"/>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451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174708" indent="-174708">
              <a:lnSpc>
                <a:spcPct val="107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 first prong of the work is the Jefferson Votes Webpages which are on the </a:t>
            </a:r>
            <a:r>
              <a:rPr lang="en-US" sz="1100" b="1" dirty="0">
                <a:latin typeface="Calibri" panose="020F0502020204030204" pitchFamily="34" charset="0"/>
                <a:ea typeface="Calibri" panose="020F0502020204030204" pitchFamily="34" charset="0"/>
                <a:cs typeface="Times New Roman" panose="02020603050405020304" pitchFamily="18" charset="0"/>
              </a:rPr>
              <a:t>Collaborative Website – there is also a QR code that links to the pages on the Why Nonprofits Should Participate in Nonpartisan Voter Engagement document that I shared in your folders.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4708" indent="-174708">
              <a:lnSpc>
                <a:spcPct val="107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We envision these pages as a one stop shop for questions about voting in Pennsylvania:</a:t>
            </a:r>
          </a:p>
          <a:p>
            <a:pPr marL="640594" lvl="1" indent="-174708">
              <a:lnSpc>
                <a:spcPct val="107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Why nonprofit organizations can and should engage in nonpartisan voter engagement</a:t>
            </a:r>
          </a:p>
          <a:p>
            <a:pPr marL="640594" lvl="1" indent="-174708">
              <a:lnSpc>
                <a:spcPct val="107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How to register to vote</a:t>
            </a:r>
          </a:p>
          <a:p>
            <a:pPr marL="640594" lvl="1" indent="-174708">
              <a:lnSpc>
                <a:spcPct val="107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Voting Requirements in PA</a:t>
            </a:r>
          </a:p>
          <a:p>
            <a:pPr marL="640594" lvl="1" indent="-174708">
              <a:lnSpc>
                <a:spcPct val="107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How to find polling places</a:t>
            </a:r>
          </a:p>
          <a:p>
            <a:pPr marL="640594" lvl="1" indent="-174708">
              <a:lnSpc>
                <a:spcPct val="107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Sample ballots</a:t>
            </a:r>
          </a:p>
          <a:p>
            <a:pPr marL="640594" lvl="1" indent="-174708">
              <a:lnSpc>
                <a:spcPct val="107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Mail-In and Absentee Ballot information</a:t>
            </a:r>
          </a:p>
          <a:p>
            <a:pPr marL="640594" lvl="1" indent="-174708">
              <a:lnSpc>
                <a:spcPct val="107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Information about how to update your registration if you move or change parties </a:t>
            </a:r>
          </a:p>
          <a:p>
            <a:pPr marL="640594" lvl="1" indent="-174708">
              <a:lnSpc>
                <a:spcPct val="107000"/>
              </a:lnSpc>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Information about Election rights and voting security</a:t>
            </a:r>
          </a:p>
          <a:p>
            <a:pPr marL="174708" indent="-174708">
              <a:lnSpc>
                <a:spcPct val="107000"/>
              </a:lnSpc>
              <a:spcAft>
                <a:spcPts val="815"/>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Please find this one stop shop for information about voting in PA is available on the Collaborative website.</a:t>
            </a:r>
          </a:p>
          <a:p>
            <a:pPr marL="640594" lvl="1" indent="-174708" defTabSz="931774">
              <a:lnSpc>
                <a:spcPct val="107000"/>
              </a:lnSpc>
              <a:spcAft>
                <a:spcPts val="815"/>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Again, right now you can link to these pages from the QR code on the “Why Nonprofits Should Participate in Nonpartisan Voter Engagement” </a:t>
            </a:r>
          </a:p>
          <a:p>
            <a:pPr marL="640594" lvl="1" indent="-174708">
              <a:lnSpc>
                <a:spcPct val="107000"/>
              </a:lnSpc>
              <a:spcAft>
                <a:spcPts val="815"/>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Check out the updated webpages for Jefferson Votes and share broadly. </a:t>
            </a:r>
          </a:p>
          <a:p>
            <a:endParaRPr dirty="0"/>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174708" indent="-174708">
              <a:lnSpc>
                <a:spcPct val="115000"/>
              </a:lnSpc>
              <a:buFont typeface="Arial" panose="020B0604020202020204" pitchFamily="34" charset="0"/>
              <a:buChar char="•"/>
              <a:tabLst>
                <a:tab pos="465887" algn="l"/>
              </a:tabLst>
            </a:pPr>
            <a:r>
              <a:rPr lang="en-US" sz="1100" kern="100" dirty="0">
                <a:latin typeface="Calibri" panose="020F0502020204030204" pitchFamily="34" charset="0"/>
                <a:ea typeface="Aptos" panose="020B0004020202020204" pitchFamily="34" charset="0"/>
                <a:cs typeface="Times New Roman" panose="02020603050405020304" pitchFamily="18" charset="0"/>
              </a:rPr>
              <a:t>The next piece of the updated Jefferson Votes Initiative is the Jefferson Votes Toolkit</a:t>
            </a:r>
          </a:p>
          <a:p>
            <a:pPr marL="174708" indent="-174708">
              <a:lnSpc>
                <a:spcPct val="115000"/>
              </a:lnSpc>
              <a:buFont typeface="Arial" panose="020B0604020202020204" pitchFamily="34" charset="0"/>
              <a:buChar char="•"/>
              <a:tabLst>
                <a:tab pos="465887" algn="l"/>
              </a:tabLst>
            </a:pPr>
            <a:r>
              <a:rPr lang="en-US" sz="1100" b="1" kern="100" dirty="0">
                <a:latin typeface="Calibri" panose="020F0502020204030204" pitchFamily="34" charset="0"/>
                <a:ea typeface="Aptos" panose="020B0004020202020204" pitchFamily="34" charset="0"/>
                <a:cs typeface="Times New Roman" panose="02020603050405020304" pitchFamily="18" charset="0"/>
              </a:rPr>
              <a:t>Jefferson Votes Toolkit </a:t>
            </a:r>
            <a:r>
              <a:rPr lang="en-US" sz="1100" kern="100" dirty="0">
                <a:latin typeface="Calibri" panose="020F0502020204030204" pitchFamily="34" charset="0"/>
                <a:ea typeface="Aptos" panose="020B0004020202020204" pitchFamily="34" charset="0"/>
                <a:cs typeface="Times New Roman" panose="02020603050405020304" pitchFamily="18" charset="0"/>
              </a:rPr>
              <a:t>= Nonpartisan resources that organization can use in their voter engagement efforts</a:t>
            </a:r>
          </a:p>
          <a:p>
            <a:pPr marL="174708" indent="-174708">
              <a:lnSpc>
                <a:spcPct val="115000"/>
              </a:lnSpc>
              <a:buFont typeface="Arial" panose="020B0604020202020204" pitchFamily="34" charset="0"/>
              <a:buChar char="•"/>
              <a:tabLst>
                <a:tab pos="465887" algn="l"/>
              </a:tabLst>
            </a:pPr>
            <a:r>
              <a:rPr lang="en-US" sz="1100" b="1" kern="100" dirty="0">
                <a:latin typeface="Calibri" panose="020F0502020204030204" pitchFamily="34" charset="0"/>
                <a:ea typeface="Aptos" panose="020B0004020202020204" pitchFamily="34" charset="0"/>
                <a:cs typeface="Times New Roman" panose="02020603050405020304" pitchFamily="18" charset="0"/>
              </a:rPr>
              <a:t>WE HAVE PAPER COPIES OF THE MATERIALS FOR ALL OF YOU AT THE FRONT TABLE, BUT THEY ARE ALSO AVAILABLE ON THE COLLAOBRATIVE WEBSITE FOR YOU TO DOWNLOAD AND UTILIZE.</a:t>
            </a:r>
            <a:r>
              <a:rPr lang="en-US" sz="1100" kern="100" dirty="0">
                <a:latin typeface="Calibri" panose="020F0502020204030204" pitchFamily="34" charset="0"/>
                <a:ea typeface="Aptos" panose="020B0004020202020204" pitchFamily="34" charset="0"/>
                <a:cs typeface="Times New Roman" panose="02020603050405020304" pitchFamily="18" charset="0"/>
              </a:rPr>
              <a:t> THESE MATERIALS INCLUDE:</a:t>
            </a:r>
          </a:p>
          <a:p>
            <a:pPr marL="640594" lvl="1" indent="-174708">
              <a:lnSpc>
                <a:spcPct val="115000"/>
              </a:lnSpc>
              <a:buFont typeface="Arial" panose="020B0604020202020204" pitchFamily="34" charset="0"/>
              <a:buChar char="•"/>
              <a:tabLst>
                <a:tab pos="931774" algn="l"/>
              </a:tabLst>
            </a:pPr>
            <a:r>
              <a:rPr lang="en-US" sz="1100" kern="100" dirty="0">
                <a:latin typeface="Calibri" panose="020F0502020204030204" pitchFamily="34" charset="0"/>
                <a:ea typeface="Aptos" panose="020B0004020202020204" pitchFamily="34" charset="0"/>
                <a:cs typeface="Times New Roman" panose="02020603050405020304" pitchFamily="18" charset="0"/>
              </a:rPr>
              <a:t>An Election Guide with QR codes to register to vote, research candidates, locate polling places, etc. </a:t>
            </a:r>
          </a:p>
          <a:p>
            <a:pPr marL="640594" lvl="1" indent="-174708">
              <a:lnSpc>
                <a:spcPct val="115000"/>
              </a:lnSpc>
              <a:buFont typeface="Arial" panose="020B0604020202020204" pitchFamily="34" charset="0"/>
              <a:buChar char="•"/>
              <a:tabLst>
                <a:tab pos="931774" algn="l"/>
              </a:tabLst>
            </a:pPr>
            <a:r>
              <a:rPr lang="en-US" sz="1100" kern="100" dirty="0">
                <a:latin typeface="Calibri" panose="020F0502020204030204" pitchFamily="34" charset="0"/>
                <a:ea typeface="Aptos" panose="020B0004020202020204" pitchFamily="34" charset="0"/>
                <a:cs typeface="Times New Roman" panose="02020603050405020304" pitchFamily="18" charset="0"/>
              </a:rPr>
              <a:t>A pledge card to remind individuals to vote</a:t>
            </a:r>
          </a:p>
          <a:p>
            <a:pPr marL="640594" lvl="1" indent="-174708">
              <a:lnSpc>
                <a:spcPct val="115000"/>
              </a:lnSpc>
              <a:buFont typeface="Arial" panose="020B0604020202020204" pitchFamily="34" charset="0"/>
              <a:buChar char="•"/>
              <a:tabLst>
                <a:tab pos="931774" algn="l"/>
              </a:tabLst>
            </a:pPr>
            <a:r>
              <a:rPr lang="en-US" sz="1100" kern="100" dirty="0">
                <a:latin typeface="Calibri" panose="020F0502020204030204" pitchFamily="34" charset="0"/>
                <a:ea typeface="Aptos" panose="020B0004020202020204" pitchFamily="34" charset="0"/>
                <a:cs typeface="Times New Roman" panose="02020603050405020304" pitchFamily="18" charset="0"/>
              </a:rPr>
              <a:t>Sample posters to share and place around spaces</a:t>
            </a:r>
          </a:p>
          <a:p>
            <a:pPr marL="640594" lvl="1" indent="-174708">
              <a:lnSpc>
                <a:spcPct val="115000"/>
              </a:lnSpc>
              <a:buFont typeface="Arial" panose="020B0604020202020204" pitchFamily="34" charset="0"/>
              <a:buChar char="•"/>
              <a:tabLst>
                <a:tab pos="931774" algn="l"/>
              </a:tabLst>
            </a:pPr>
            <a:r>
              <a:rPr lang="en-US" sz="1100" kern="100" dirty="0">
                <a:latin typeface="Calibri" panose="020F0502020204030204" pitchFamily="34" charset="0"/>
                <a:ea typeface="Aptos" panose="020B0004020202020204" pitchFamily="34" charset="0"/>
                <a:cs typeface="Times New Roman" panose="02020603050405020304" pitchFamily="18" charset="0"/>
              </a:rPr>
              <a:t>Sample social media content and images</a:t>
            </a:r>
          </a:p>
          <a:p>
            <a:pPr marL="640594" lvl="1" indent="-174708">
              <a:lnSpc>
                <a:spcPct val="115000"/>
              </a:lnSpc>
              <a:buFont typeface="Arial" panose="020B0604020202020204" pitchFamily="34" charset="0"/>
              <a:buChar char="•"/>
              <a:tabLst>
                <a:tab pos="931774" algn="l"/>
              </a:tabLst>
            </a:pPr>
            <a:r>
              <a:rPr lang="en-US" sz="1100" kern="100" dirty="0">
                <a:latin typeface="Calibri" panose="020F0502020204030204" pitchFamily="34" charset="0"/>
                <a:ea typeface="Aptos" panose="020B0004020202020204" pitchFamily="34" charset="0"/>
                <a:cs typeface="Times New Roman" panose="02020603050405020304" pitchFamily="18" charset="0"/>
              </a:rPr>
              <a:t>Email templates for internal and external communications</a:t>
            </a:r>
          </a:p>
          <a:p>
            <a:pPr marL="174708" indent="-174708">
              <a:lnSpc>
                <a:spcPct val="115000"/>
              </a:lnSpc>
              <a:buFont typeface="Arial" panose="020B0604020202020204" pitchFamily="34" charset="0"/>
              <a:buChar char="•"/>
              <a:tabLst>
                <a:tab pos="465887" algn="l"/>
              </a:tabLst>
            </a:pPr>
            <a:r>
              <a:rPr lang="en-US" sz="1100" b="1" i="1" kern="100" dirty="0">
                <a:latin typeface="Calibri" panose="020F0502020204030204" pitchFamily="34" charset="0"/>
                <a:ea typeface="Aptos" panose="020B0004020202020204" pitchFamily="34" charset="0"/>
                <a:cs typeface="Times New Roman" panose="02020603050405020304" pitchFamily="18" charset="0"/>
              </a:rPr>
              <a:t>How to utilize these materials?</a:t>
            </a:r>
          </a:p>
          <a:p>
            <a:pPr marL="640594" lvl="1" indent="-174708">
              <a:lnSpc>
                <a:spcPct val="115000"/>
              </a:lnSpc>
              <a:buFont typeface="Arial" panose="020B0604020202020204" pitchFamily="34" charset="0"/>
              <a:buChar char="•"/>
              <a:tabLst>
                <a:tab pos="931774" algn="l"/>
              </a:tabLst>
            </a:pPr>
            <a:r>
              <a:rPr lang="en-US" sz="1100" kern="100" dirty="0">
                <a:latin typeface="Calibri" panose="020F0502020204030204" pitchFamily="34" charset="0"/>
                <a:ea typeface="Aptos" panose="020B0004020202020204" pitchFamily="34" charset="0"/>
                <a:cs typeface="Times New Roman" panose="02020603050405020304" pitchFamily="18" charset="0"/>
              </a:rPr>
              <a:t>Share the Election Guide and Pledge Card at your front desk, attach to an email, pass out during meeting. </a:t>
            </a:r>
          </a:p>
          <a:p>
            <a:pPr marL="640594" lvl="1" indent="-174708">
              <a:lnSpc>
                <a:spcPct val="115000"/>
              </a:lnSpc>
              <a:buFont typeface="Arial" panose="020B0604020202020204" pitchFamily="34" charset="0"/>
              <a:buChar char="•"/>
              <a:tabLst>
                <a:tab pos="931774" algn="l"/>
              </a:tabLst>
            </a:pPr>
            <a:r>
              <a:rPr lang="en-US" sz="1100" kern="100" dirty="0">
                <a:latin typeface="Calibri" panose="020F0502020204030204" pitchFamily="34" charset="0"/>
                <a:ea typeface="Aptos" panose="020B0004020202020204" pitchFamily="34" charset="0"/>
                <a:cs typeface="Times New Roman" panose="02020603050405020304" pitchFamily="18" charset="0"/>
              </a:rPr>
              <a:t>Display the Jefferson Votes posters around your space or have them available at a front desk</a:t>
            </a:r>
          </a:p>
          <a:p>
            <a:pPr marL="640594" lvl="1" indent="-174708">
              <a:lnSpc>
                <a:spcPct val="115000"/>
              </a:lnSpc>
              <a:buFont typeface="Arial" panose="020B0604020202020204" pitchFamily="34" charset="0"/>
              <a:buChar char="•"/>
              <a:tabLst>
                <a:tab pos="931774" algn="l"/>
              </a:tabLst>
            </a:pPr>
            <a:r>
              <a:rPr lang="en-US" sz="1100" kern="100" dirty="0">
                <a:latin typeface="Calibri" panose="020F0502020204030204" pitchFamily="34" charset="0"/>
                <a:ea typeface="Aptos" panose="020B0004020202020204" pitchFamily="34" charset="0"/>
                <a:cs typeface="Times New Roman" panose="02020603050405020304" pitchFamily="18" charset="0"/>
              </a:rPr>
              <a:t>Utilize the Jefferson Votes templates for communicating with staff and constituents the importance of voting</a:t>
            </a:r>
          </a:p>
          <a:p>
            <a:pPr marL="640594" lvl="1" indent="-174708">
              <a:lnSpc>
                <a:spcPct val="115000"/>
              </a:lnSpc>
              <a:buFont typeface="Arial" panose="020B0604020202020204" pitchFamily="34" charset="0"/>
              <a:buChar char="•"/>
              <a:tabLst>
                <a:tab pos="931774" algn="l"/>
              </a:tabLst>
            </a:pPr>
            <a:r>
              <a:rPr lang="en-US" sz="1100" kern="100" dirty="0">
                <a:latin typeface="Calibri" panose="020F0502020204030204" pitchFamily="34" charset="0"/>
                <a:ea typeface="Aptos" panose="020B0004020202020204" pitchFamily="34" charset="0"/>
                <a:cs typeface="Times New Roman" panose="02020603050405020304" pitchFamily="18" charset="0"/>
              </a:rPr>
              <a:t>Share the sample social media graphics and content on your own social media </a:t>
            </a:r>
          </a:p>
          <a:p>
            <a:pPr marL="174708" indent="-174708">
              <a:lnSpc>
                <a:spcPct val="115000"/>
              </a:lnSpc>
              <a:buFont typeface="Arial" panose="020B0604020202020204" pitchFamily="34" charset="0"/>
              <a:buChar char="•"/>
              <a:tabLst>
                <a:tab pos="465887" algn="l"/>
              </a:tabLst>
            </a:pPr>
            <a:r>
              <a:rPr lang="en-US" sz="1100" kern="100" dirty="0">
                <a:latin typeface="Calibri" panose="020F0502020204030204" pitchFamily="34" charset="0"/>
                <a:ea typeface="Aptos" panose="020B0004020202020204" pitchFamily="34" charset="0"/>
                <a:cs typeface="Times New Roman" panose="02020603050405020304" pitchFamily="18" charset="0"/>
              </a:rPr>
              <a:t>Do not forget to grab copies of the toolkit materials from the table by the door or download from the Collaborative website</a:t>
            </a:r>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052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173736" lvl="1" indent="-173736" defTabSz="931774">
              <a:lnSpc>
                <a:spcPct val="100000"/>
              </a:lnSpc>
              <a:spcAft>
                <a:spcPts val="0"/>
              </a:spcAft>
              <a:defRPr/>
            </a:pPr>
            <a:r>
              <a:rPr lang="en-US" sz="1100" dirty="0">
                <a:latin typeface="Calibri" panose="020F0502020204030204" pitchFamily="34" charset="0"/>
                <a:ea typeface="Calibri" panose="020F0502020204030204" pitchFamily="34" charset="0"/>
                <a:cs typeface="Times New Roman" panose="02020603050405020304" pitchFamily="18" charset="0"/>
              </a:rPr>
              <a:t>I want to reminder the group of some important dates coming up for the upcoming general election:</a:t>
            </a:r>
          </a:p>
          <a:p>
            <a:pPr marL="173736" lvl="1" indent="-173736" defTabSz="931774">
              <a:lnSpc>
                <a:spcPct val="100000"/>
              </a:lnSpc>
              <a:spcAft>
                <a:spcPts val="0"/>
              </a:spcAft>
              <a:buFont typeface="Arial" panose="020B0604020202020204" pitchFamily="34" charset="0"/>
              <a:buChar char="•"/>
              <a:defRPr/>
            </a:pPr>
            <a:r>
              <a:rPr lang="en-US" sz="1100" dirty="0">
                <a:latin typeface="Calibri" panose="020F0502020204030204" pitchFamily="34" charset="0"/>
                <a:ea typeface="Calibri" panose="020F0502020204030204" pitchFamily="34" charset="0"/>
                <a:cs typeface="Times New Roman" panose="02020603050405020304" pitchFamily="18" charset="0"/>
              </a:rPr>
              <a:t>The last day to register to vote for the general election in PA is Monday, October 21. </a:t>
            </a:r>
          </a:p>
          <a:p>
            <a:pPr marL="630936" lvl="3" indent="-173736" defTabSz="931774">
              <a:lnSpc>
                <a:spcPct val="100000"/>
              </a:lnSpc>
              <a:spcAft>
                <a:spcPts val="0"/>
              </a:spcAft>
              <a:buFont typeface="Arial" panose="020B0604020202020204" pitchFamily="34" charset="0"/>
              <a:buChar char="•"/>
              <a:defRPr/>
            </a:pPr>
            <a:r>
              <a:rPr lang="en-US" sz="1100" dirty="0">
                <a:latin typeface="Calibri" panose="020F0502020204030204" pitchFamily="34" charset="0"/>
                <a:ea typeface="Calibri" panose="020F0502020204030204" pitchFamily="34" charset="0"/>
                <a:cs typeface="Times New Roman" panose="02020603050405020304" pitchFamily="18" charset="0"/>
              </a:rPr>
              <a:t>In person – local election office</a:t>
            </a:r>
          </a:p>
          <a:p>
            <a:pPr marL="630936" lvl="3" indent="-173736" defTabSz="931774">
              <a:lnSpc>
                <a:spcPct val="100000"/>
              </a:lnSpc>
              <a:spcAft>
                <a:spcPts val="0"/>
              </a:spcAft>
              <a:buFont typeface="Arial" panose="020B0604020202020204" pitchFamily="34" charset="0"/>
              <a:buChar char="•"/>
              <a:defRPr/>
            </a:pPr>
            <a:r>
              <a:rPr lang="en-US" sz="1100" dirty="0">
                <a:latin typeface="Calibri" panose="020F0502020204030204" pitchFamily="34" charset="0"/>
                <a:ea typeface="Calibri" panose="020F0502020204030204" pitchFamily="34" charset="0"/>
                <a:cs typeface="Times New Roman" panose="02020603050405020304" pitchFamily="18" charset="0"/>
              </a:rPr>
              <a:t>Online</a:t>
            </a:r>
          </a:p>
          <a:p>
            <a:pPr marL="630936" lvl="3" indent="-173736" defTabSz="931774">
              <a:lnSpc>
                <a:spcPct val="100000"/>
              </a:lnSpc>
              <a:spcAft>
                <a:spcPts val="0"/>
              </a:spcAft>
              <a:buFont typeface="Arial" panose="020B0604020202020204" pitchFamily="34" charset="0"/>
              <a:buChar char="•"/>
              <a:defRPr/>
            </a:pPr>
            <a:r>
              <a:rPr lang="en-US" sz="1100" dirty="0">
                <a:latin typeface="Calibri" panose="020F0502020204030204" pitchFamily="34" charset="0"/>
                <a:ea typeface="Calibri" panose="020F0502020204030204" pitchFamily="34" charset="0"/>
                <a:cs typeface="Times New Roman" panose="02020603050405020304" pitchFamily="18" charset="0"/>
              </a:rPr>
              <a:t>By mail (must be received by the 21</a:t>
            </a:r>
            <a:r>
              <a:rPr lang="en-US" sz="1100" baseline="30000" dirty="0">
                <a:latin typeface="Calibri" panose="020F0502020204030204" pitchFamily="34" charset="0"/>
                <a:ea typeface="Calibri" panose="020F0502020204030204" pitchFamily="34" charset="0"/>
                <a:cs typeface="Times New Roman" panose="02020603050405020304" pitchFamily="18" charset="0"/>
              </a:rPr>
              <a:t>st</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L="173736" lvl="1" indent="-173736" defTabSz="931774">
              <a:lnSpc>
                <a:spcPct val="100000"/>
              </a:lnSpc>
              <a:spcAft>
                <a:spcPts val="0"/>
              </a:spcAft>
              <a:buFont typeface="Arial" panose="020B0604020202020204" pitchFamily="34" charset="0"/>
              <a:buChar char="•"/>
              <a:defRPr/>
            </a:pPr>
            <a:r>
              <a:rPr lang="en-US" sz="1100" dirty="0">
                <a:latin typeface="Calibri" panose="020F0502020204030204" pitchFamily="34" charset="0"/>
                <a:ea typeface="Calibri" panose="020F0502020204030204" pitchFamily="34" charset="0"/>
                <a:cs typeface="Times New Roman" panose="02020603050405020304" pitchFamily="18" charset="0"/>
              </a:rPr>
              <a:t>The general election in on Tuesday, November 5</a:t>
            </a:r>
          </a:p>
          <a:p>
            <a:pPr marL="630936" lvl="3" indent="-173736" defTabSz="931774">
              <a:lnSpc>
                <a:spcPct val="100000"/>
              </a:lnSpc>
              <a:spcAft>
                <a:spcPts val="0"/>
              </a:spcAft>
              <a:buFont typeface="Arial" panose="020B0604020202020204" pitchFamily="34" charset="0"/>
              <a:buChar char="•"/>
              <a:defRPr/>
            </a:pPr>
            <a:r>
              <a:rPr lang="en-US" sz="1100" dirty="0">
                <a:latin typeface="Calibri" panose="020F0502020204030204" pitchFamily="34" charset="0"/>
                <a:ea typeface="Calibri" panose="020F0502020204030204" pitchFamily="34" charset="0"/>
                <a:cs typeface="Times New Roman" panose="02020603050405020304" pitchFamily="18" charset="0"/>
              </a:rPr>
              <a:t>In person until 8:00pm</a:t>
            </a:r>
          </a:p>
          <a:p>
            <a:pPr marL="630936" lvl="3" indent="-173736" defTabSz="931774">
              <a:lnSpc>
                <a:spcPct val="100000"/>
              </a:lnSpc>
              <a:spcAft>
                <a:spcPts val="0"/>
              </a:spcAft>
              <a:buFont typeface="Arial" panose="020B0604020202020204" pitchFamily="34" charset="0"/>
              <a:buChar char="•"/>
              <a:defRPr/>
            </a:pPr>
            <a:r>
              <a:rPr lang="en-US" sz="1100" dirty="0">
                <a:latin typeface="Calibri" panose="020F0502020204030204" pitchFamily="34" charset="0"/>
                <a:ea typeface="Calibri" panose="020F0502020204030204" pitchFamily="34" charset="0"/>
                <a:cs typeface="Times New Roman" panose="02020603050405020304" pitchFamily="18" charset="0"/>
              </a:rPr>
              <a:t>For those with Mail in or Absentee Ballots </a:t>
            </a:r>
          </a:p>
          <a:p>
            <a:pPr marL="630936" lvl="4" indent="-173736" defTabSz="931774">
              <a:lnSpc>
                <a:spcPct val="100000"/>
              </a:lnSpc>
              <a:spcAft>
                <a:spcPts val="0"/>
              </a:spcAft>
              <a:buFont typeface="Arial" panose="020B0604020202020204" pitchFamily="34" charset="0"/>
              <a:buChar char="•"/>
              <a:defRPr/>
            </a:pPr>
            <a:r>
              <a:rPr lang="en-US" sz="1100" dirty="0">
                <a:latin typeface="Calibri" panose="020F0502020204030204" pitchFamily="34" charset="0"/>
                <a:ea typeface="Calibri" panose="020F0502020204030204" pitchFamily="34" charset="0"/>
                <a:cs typeface="Times New Roman" panose="02020603050405020304" pitchFamily="18" charset="0"/>
              </a:rPr>
              <a:t>By mail must be received by November 5 at 8:00pm</a:t>
            </a:r>
          </a:p>
          <a:p>
            <a:pPr marL="630936" lvl="4" indent="-173736" defTabSz="931774">
              <a:lnSpc>
                <a:spcPct val="100000"/>
              </a:lnSpc>
              <a:spcAft>
                <a:spcPts val="0"/>
              </a:spcAft>
              <a:buFont typeface="Arial" panose="020B0604020202020204" pitchFamily="34" charset="0"/>
              <a:buChar char="•"/>
              <a:defRPr/>
            </a:pPr>
            <a:r>
              <a:rPr lang="en-US" sz="1100" dirty="0">
                <a:latin typeface="Calibri" panose="020F0502020204030204" pitchFamily="34" charset="0"/>
                <a:ea typeface="Calibri" panose="020F0502020204030204" pitchFamily="34" charset="0"/>
                <a:cs typeface="Times New Roman" panose="02020603050405020304" pitchFamily="18" charset="0"/>
              </a:rPr>
              <a:t>In person delivered to elections office by November 5 at 8:00pm</a:t>
            </a:r>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077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lnSpc>
                <a:spcPct val="107000"/>
              </a:lnSpc>
              <a:spcAft>
                <a:spcPts val="815"/>
              </a:spcAft>
              <a:buFont typeface="Courier New" panose="02070309020205020404" pitchFamily="49" charset="0"/>
              <a:buChar char="o"/>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NOW – TO TEST YOUR KNOWLEDGE, IT’S TIME TO PLAY THE GAME THAT IS SWEEPING THE NATION – LEADING UP TO THE GENERAL ELECTION IN NOVEMBER</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291179" indent="-291179">
              <a:lnSpc>
                <a:spcPct val="107000"/>
              </a:lnSpc>
              <a:spcAft>
                <a:spcPts val="815"/>
              </a:spcAft>
              <a:buFont typeface="Courier New" panose="02070309020205020404" pitchFamily="49" charset="0"/>
              <a:buChar char="o"/>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NONPROFIT VOTING KNOW-HOW</a:t>
            </a:r>
          </a:p>
          <a:p>
            <a:pPr marL="291179" indent="-291179">
              <a:lnSpc>
                <a:spcPct val="107000"/>
              </a:lnSpc>
              <a:spcAft>
                <a:spcPts val="815"/>
              </a:spcAft>
              <a:buFont typeface="Courier New" panose="02070309020205020404" pitchFamily="49" charset="0"/>
              <a:buChar char="o"/>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I’M YOUR HOST, DANNY VEREB</a:t>
            </a:r>
            <a:endParaRPr lang="en-US" sz="11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46</a:t>
            </a:fld>
            <a:endParaRPr lang="en-US"/>
          </a:p>
        </p:txBody>
      </p:sp>
    </p:spTree>
    <p:extLst>
      <p:ext uri="{BB962C8B-B14F-4D97-AF65-F5344CB8AC3E}">
        <p14:creationId xmlns:p14="http://schemas.microsoft.com/office/powerpoint/2010/main" val="17207298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r>
              <a:rPr lang="en-US" sz="1100" dirty="0">
                <a:latin typeface="Calibri" panose="020F0502020204030204" pitchFamily="34" charset="0"/>
                <a:ea typeface="Calibri" panose="020F0502020204030204" pitchFamily="34" charset="0"/>
                <a:cs typeface="Calibri" panose="020F0502020204030204" pitchFamily="34" charset="0"/>
              </a:rPr>
              <a:t>Here’s how to play the game:</a:t>
            </a:r>
          </a:p>
          <a:p>
            <a:pPr marL="173736" indent="-173736">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Each Table is a Team</a:t>
            </a:r>
          </a:p>
          <a:p>
            <a:pPr marL="173736" indent="-173736">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There are 6 questions – each question is worth one point</a:t>
            </a:r>
          </a:p>
          <a:p>
            <a:pPr marL="173736" indent="-173736">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On your table you might have noticed little flags with the Collaborative and Jefferson Votes logos. The first team to raise their flag and answer the question correctly will receive a point</a:t>
            </a:r>
          </a:p>
          <a:p>
            <a:pPr marL="173736" indent="-173736">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If there is a tie at the end of the 6 questions, there will be a tiebreaker. </a:t>
            </a:r>
          </a:p>
          <a:p>
            <a:pPr marL="173736" indent="-173736"/>
            <a:r>
              <a:rPr lang="en-US" sz="1100" dirty="0">
                <a:latin typeface="Calibri" panose="020F0502020204030204" pitchFamily="34" charset="0"/>
                <a:ea typeface="Calibri" panose="020F0502020204030204" pitchFamily="34" charset="0"/>
                <a:cs typeface="Calibri" panose="020F0502020204030204" pitchFamily="34" charset="0"/>
              </a:rPr>
              <a:t>I have the handy JRF staff around to confirm who is the first to raise their flag – so NO Misinformation.</a:t>
            </a:r>
          </a:p>
          <a:p>
            <a:pPr marL="174708" indent="-174708">
              <a:buFont typeface="Arial" panose="020B0604020202020204" pitchFamily="34" charset="0"/>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D943DE0-EF84-9645-80D0-EE737583DB99}" type="slidenum">
              <a:rPr lang="en-US" smtClean="0"/>
              <a:t>47</a:t>
            </a:fld>
            <a:endParaRPr lang="en-US"/>
          </a:p>
        </p:txBody>
      </p:sp>
    </p:spTree>
    <p:extLst>
      <p:ext uri="{BB962C8B-B14F-4D97-AF65-F5344CB8AC3E}">
        <p14:creationId xmlns:p14="http://schemas.microsoft.com/office/powerpoint/2010/main" val="30531965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15"/>
              </a:spcAft>
              <a:buFont typeface="Courier New" panose="02070309020205020404" pitchFamily="49" charset="0"/>
              <a:buNone/>
            </a:pPr>
            <a:r>
              <a:rPr lang="en-US" sz="1100" b="1" dirty="0">
                <a:latin typeface="Calibri" panose="020F0502020204030204" pitchFamily="34" charset="0"/>
                <a:ea typeface="Calibri" panose="020F0502020204030204" pitchFamily="34" charset="0"/>
                <a:cs typeface="Calibri" panose="020F0502020204030204" pitchFamily="34" charset="0"/>
              </a:rPr>
              <a:t>OK – Flags Ready?</a:t>
            </a:r>
          </a:p>
          <a:p>
            <a:pPr marL="171450" indent="-171450">
              <a:lnSpc>
                <a:spcPct val="107000"/>
              </a:lnSpc>
              <a:spcAft>
                <a:spcPts val="815"/>
              </a:spcAf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True or False</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637337" lvl="1" indent="-171450">
              <a:lnSpc>
                <a:spcPct val="107000"/>
              </a:lnSpc>
              <a:spcAft>
                <a:spcPts val="815"/>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1) Nonprofit organizations can conduct or promote voter registration</a:t>
            </a:r>
          </a:p>
          <a:p>
            <a:pPr marL="171450" indent="-171450">
              <a:lnSpc>
                <a:spcPct val="107000"/>
              </a:lnSpc>
              <a:spcAft>
                <a:spcPts val="815"/>
              </a:spcAf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Answer: True</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637337" lvl="1" indent="-171450">
              <a:lnSpc>
                <a:spcPct val="107000"/>
              </a:lnSpc>
              <a:spcAft>
                <a:spcPts val="815"/>
              </a:spcAft>
              <a:buFont typeface="Arial" panose="020B0604020202020204" pitchFamily="34" charset="0"/>
              <a:buChar char="•"/>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YES, NONPROFIT ORGANIZATIONS CAN CONDUCT VOTER REGISTRATION EVENTS AND ACTIVITIES – THIS IS PART OF THE NONPARTISAN WORK THAT WE ARE PROMOTING</a:t>
            </a:r>
            <a:endParaRPr lang="en-US" sz="11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48</a:t>
            </a:fld>
            <a:endParaRPr lang="en-US"/>
          </a:p>
        </p:txBody>
      </p:sp>
    </p:spTree>
    <p:extLst>
      <p:ext uri="{BB962C8B-B14F-4D97-AF65-F5344CB8AC3E}">
        <p14:creationId xmlns:p14="http://schemas.microsoft.com/office/powerpoint/2010/main" val="37641141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15"/>
              </a:spcAft>
              <a:buFont typeface="Courier New" panose="02070309020205020404" pitchFamily="49" charset="0"/>
              <a:buNone/>
            </a:pPr>
            <a:r>
              <a:rPr lang="en-US" sz="1100" b="1" dirty="0">
                <a:latin typeface="Calibri" panose="020F0502020204030204" pitchFamily="34" charset="0"/>
                <a:ea typeface="Calibri" panose="020F0502020204030204" pitchFamily="34" charset="0"/>
                <a:cs typeface="Calibri" panose="020F0502020204030204" pitchFamily="34" charset="0"/>
              </a:rPr>
              <a:t>FLAGS READY</a:t>
            </a:r>
          </a:p>
          <a:p>
            <a:pPr marL="171450" indent="-171450">
              <a:lnSpc>
                <a:spcPct val="107000"/>
              </a:lnSpc>
              <a:spcAft>
                <a:spcPts val="815"/>
              </a:spcAf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True or False</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637337" lvl="1" indent="-171450">
              <a:lnSpc>
                <a:spcPct val="107000"/>
              </a:lnSpc>
              <a:spcAft>
                <a:spcPts val="815"/>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2) Nonprofit organizations can endorse a candidate</a:t>
            </a:r>
          </a:p>
          <a:p>
            <a:pPr marL="171450" indent="-171450">
              <a:lnSpc>
                <a:spcPct val="107000"/>
              </a:lnSpc>
              <a:spcAft>
                <a:spcPts val="815"/>
              </a:spcAf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Answer: False</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637337" lvl="1" indent="-171450">
              <a:lnSpc>
                <a:spcPct val="107000"/>
              </a:lnSpc>
              <a:spcAft>
                <a:spcPts val="815"/>
              </a:spcAft>
              <a:buFont typeface="Arial" panose="020B0604020202020204" pitchFamily="34" charset="0"/>
              <a:buChar char="•"/>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NONPROFIT ORGANIZATIONS CANNOT ENDORSE A SPECIFIC CANDIDATE – THEIR SUPPORT MUST REMAIN NONPARTISAN</a:t>
            </a:r>
            <a:endParaRPr lang="en-US" sz="11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49</a:t>
            </a:fld>
            <a:endParaRPr lang="en-US"/>
          </a:p>
        </p:txBody>
      </p:sp>
    </p:spTree>
    <p:extLst>
      <p:ext uri="{BB962C8B-B14F-4D97-AF65-F5344CB8AC3E}">
        <p14:creationId xmlns:p14="http://schemas.microsoft.com/office/powerpoint/2010/main" val="89535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Trish</a:t>
            </a:r>
          </a:p>
        </p:txBody>
      </p:sp>
      <p:sp>
        <p:nvSpPr>
          <p:cNvPr id="4" name="Slide Number Placeholder 3"/>
          <p:cNvSpPr>
            <a:spLocks noGrp="1"/>
          </p:cNvSpPr>
          <p:nvPr>
            <p:ph type="sldNum" sz="quarter" idx="5"/>
          </p:nvPr>
        </p:nvSpPr>
        <p:spPr/>
        <p:txBody>
          <a:bodyPr/>
          <a:lstStyle/>
          <a:p>
            <a:fld id="{1D943DE0-EF84-9645-80D0-EE737583DB99}" type="slidenum">
              <a:rPr lang="en-US" smtClean="0"/>
              <a:t>5</a:t>
            </a:fld>
            <a:endParaRPr lang="en-US"/>
          </a:p>
        </p:txBody>
      </p:sp>
    </p:spTree>
    <p:extLst>
      <p:ext uri="{BB962C8B-B14F-4D97-AF65-F5344CB8AC3E}">
        <p14:creationId xmlns:p14="http://schemas.microsoft.com/office/powerpoint/2010/main" val="34465826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15"/>
              </a:spcAft>
              <a:buFont typeface="Courier New" panose="02070309020205020404" pitchFamily="49" charset="0"/>
              <a:buNone/>
            </a:pPr>
            <a:r>
              <a:rPr lang="en-US" sz="1100" b="1" dirty="0">
                <a:latin typeface="Calibri" panose="020F0502020204030204" pitchFamily="34" charset="0"/>
                <a:ea typeface="Calibri" panose="020F0502020204030204" pitchFamily="34" charset="0"/>
                <a:cs typeface="Calibri" panose="020F0502020204030204" pitchFamily="34" charset="0"/>
              </a:rPr>
              <a:t>FLAGS READY</a:t>
            </a:r>
          </a:p>
          <a:p>
            <a:pPr marL="171450" indent="-171450">
              <a:lnSpc>
                <a:spcPct val="107000"/>
              </a:lnSpc>
              <a:spcAft>
                <a:spcPts val="815"/>
              </a:spcAf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True or False</a:t>
            </a:r>
            <a:r>
              <a:rPr lang="en-US" sz="1100" dirty="0">
                <a:latin typeface="Calibri" panose="020F0502020204030204" pitchFamily="34" charset="0"/>
                <a:ea typeface="Calibri" panose="020F0502020204030204" pitchFamily="34" charset="0"/>
                <a:cs typeface="Calibri" panose="020F0502020204030204" pitchFamily="34" charset="0"/>
              </a:rPr>
              <a:t> </a:t>
            </a:r>
          </a:p>
          <a:p>
            <a:pPr marL="637337" lvl="1" indent="-171450">
              <a:lnSpc>
                <a:spcPct val="107000"/>
              </a:lnSpc>
              <a:spcAft>
                <a:spcPts val="815"/>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3) Nonprofit organizations can distribute nonpartisan sample ballots, candidate questionnaires, or voter guides</a:t>
            </a:r>
          </a:p>
          <a:p>
            <a:pPr marL="171450" indent="-171450">
              <a:lnSpc>
                <a:spcPct val="107000"/>
              </a:lnSpc>
              <a:spcAft>
                <a:spcPts val="815"/>
              </a:spcAf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Answer: True</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637337" lvl="1" indent="-171450">
              <a:lnSpc>
                <a:spcPct val="107000"/>
              </a:lnSpc>
              <a:spcAft>
                <a:spcPts val="815"/>
              </a:spcAft>
              <a:buFont typeface="Arial" panose="020B0604020202020204" pitchFamily="34" charset="0"/>
              <a:buChar char="•"/>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NONPROFIT ORGANIZATIONS SHOULD PARTICIPATE IN VOTER ENGAGEMENT WORK. UTILIZE THE JEFFERSON VOTES TOOLKIT TO DOWNLOAD THESE MATERIALS OR GET INSPIRATION FOR YOUR OWN WORK.</a:t>
            </a:r>
            <a:endParaRPr lang="en-US" sz="11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50</a:t>
            </a:fld>
            <a:endParaRPr lang="en-US"/>
          </a:p>
        </p:txBody>
      </p:sp>
    </p:spTree>
    <p:extLst>
      <p:ext uri="{BB962C8B-B14F-4D97-AF65-F5344CB8AC3E}">
        <p14:creationId xmlns:p14="http://schemas.microsoft.com/office/powerpoint/2010/main" val="17180850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15"/>
              </a:spcAft>
              <a:buFont typeface="Courier New" panose="02070309020205020404" pitchFamily="49" charset="0"/>
              <a:buNone/>
            </a:pPr>
            <a:r>
              <a:rPr lang="en-US" sz="1100" b="1" dirty="0">
                <a:latin typeface="Calibri" panose="020F0502020204030204" pitchFamily="34" charset="0"/>
                <a:ea typeface="Calibri" panose="020F0502020204030204" pitchFamily="34" charset="0"/>
                <a:cs typeface="Calibri" panose="020F0502020204030204" pitchFamily="34" charset="0"/>
              </a:rPr>
              <a:t>FLAGS READY</a:t>
            </a:r>
          </a:p>
          <a:p>
            <a:pPr marL="171450" indent="-171450">
              <a:lnSpc>
                <a:spcPct val="107000"/>
              </a:lnSpc>
              <a:spcAft>
                <a:spcPts val="815"/>
              </a:spcAf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True or False</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637337" lvl="1" indent="-171450">
              <a:lnSpc>
                <a:spcPct val="107000"/>
              </a:lnSpc>
              <a:spcAft>
                <a:spcPts val="815"/>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4) Nonprofit organizations can participate in Get-Out-The-Vote efforts</a:t>
            </a:r>
          </a:p>
          <a:p>
            <a:pPr marL="171450" indent="-171450">
              <a:lnSpc>
                <a:spcPct val="107000"/>
              </a:lnSpc>
              <a:spcAft>
                <a:spcPts val="815"/>
              </a:spcAf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Answer: True</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637337" lvl="1" indent="-171450">
              <a:lnSpc>
                <a:spcPct val="107000"/>
              </a:lnSpc>
              <a:spcAft>
                <a:spcPts val="815"/>
              </a:spcAft>
              <a:buFont typeface="Arial" panose="020B0604020202020204" pitchFamily="34" charset="0"/>
              <a:buChar char="•"/>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ALONG WITH SHARING REGISTRATION MATERIALS, BALLOT INFORMATION, AND CANDIDATE QUESTIONAIRES, NONPROFITS CAN PARTICIPATE IN GET OUT THE VOTE EFFORTS – JUST REMEMBER TO KEEP YOUR EFFORTS NONPARTISAN</a:t>
            </a:r>
            <a:endParaRPr lang="en-US" sz="11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51</a:t>
            </a:fld>
            <a:endParaRPr lang="en-US"/>
          </a:p>
        </p:txBody>
      </p:sp>
    </p:spTree>
    <p:extLst>
      <p:ext uri="{BB962C8B-B14F-4D97-AF65-F5344CB8AC3E}">
        <p14:creationId xmlns:p14="http://schemas.microsoft.com/office/powerpoint/2010/main" val="36582782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15"/>
              </a:spcAft>
              <a:buFont typeface="Courier New" panose="02070309020205020404" pitchFamily="49" charset="0"/>
              <a:buNone/>
            </a:pPr>
            <a:r>
              <a:rPr lang="en-US" sz="1100" b="1" dirty="0">
                <a:latin typeface="Calibri" panose="020F0502020204030204" pitchFamily="34" charset="0"/>
                <a:ea typeface="Calibri" panose="020F0502020204030204" pitchFamily="34" charset="0"/>
                <a:cs typeface="Calibri" panose="020F0502020204030204" pitchFamily="34" charset="0"/>
              </a:rPr>
              <a:t>FLAGS READY</a:t>
            </a:r>
          </a:p>
          <a:p>
            <a:pPr marL="171450" indent="-171450">
              <a:lnSpc>
                <a:spcPct val="107000"/>
              </a:lnSpc>
              <a:spcAft>
                <a:spcPts val="815"/>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True or False</a:t>
            </a:r>
          </a:p>
          <a:p>
            <a:pPr marL="637337" lvl="1" indent="-171450">
              <a:lnSpc>
                <a:spcPct val="107000"/>
              </a:lnSpc>
              <a:spcAft>
                <a:spcPts val="815"/>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5) Nonprofit organizations can make a contribution or expenditure for a candidate</a:t>
            </a:r>
          </a:p>
          <a:p>
            <a:pPr marL="171450" indent="-171450">
              <a:lnSpc>
                <a:spcPct val="107000"/>
              </a:lnSpc>
              <a:spcAft>
                <a:spcPts val="815"/>
              </a:spcAf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Answer: False</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637337" lvl="1" indent="-171450">
              <a:lnSpc>
                <a:spcPct val="107000"/>
              </a:lnSpc>
              <a:spcAft>
                <a:spcPts val="815"/>
              </a:spcAft>
              <a:buFont typeface="Arial" panose="020B0604020202020204" pitchFamily="34" charset="0"/>
              <a:buChar char="•"/>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NONPROFIT ORGANIZATIONS CANNOT CONTRIBUTE TO A SPECIFIC CAMPAIGN, HOWEVER, INDIVIDUALS MAY CHOOSE TO CONTRIBUTE IF THEY DESIRE</a:t>
            </a:r>
            <a:endParaRPr lang="en-US" sz="11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52</a:t>
            </a:fld>
            <a:endParaRPr lang="en-US"/>
          </a:p>
        </p:txBody>
      </p:sp>
    </p:spTree>
    <p:extLst>
      <p:ext uri="{BB962C8B-B14F-4D97-AF65-F5344CB8AC3E}">
        <p14:creationId xmlns:p14="http://schemas.microsoft.com/office/powerpoint/2010/main" val="1297908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15"/>
              </a:spcAft>
              <a:buFont typeface="Courier New" panose="02070309020205020404" pitchFamily="49" charset="0"/>
              <a:buNone/>
            </a:pPr>
            <a:r>
              <a:rPr lang="en-US" sz="1100" b="1" dirty="0">
                <a:latin typeface="Calibri" panose="020F0502020204030204" pitchFamily="34" charset="0"/>
                <a:ea typeface="Calibri" panose="020F0502020204030204" pitchFamily="34" charset="0"/>
                <a:cs typeface="Calibri" panose="020F0502020204030204" pitchFamily="34" charset="0"/>
              </a:rPr>
              <a:t>FLAGS READY</a:t>
            </a:r>
          </a:p>
          <a:p>
            <a:pPr marL="171450" indent="-171450">
              <a:lnSpc>
                <a:spcPct val="107000"/>
              </a:lnSpc>
              <a:spcAft>
                <a:spcPts val="815"/>
              </a:spcAf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True or False</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637337" lvl="1" indent="-171450">
              <a:lnSpc>
                <a:spcPct val="107000"/>
              </a:lnSpc>
              <a:spcAft>
                <a:spcPts val="815"/>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6) Nonprofit organizations can provide information on when and where to vote – such as finding their poll location, getting an absentee ballot or contacting their local election office.</a:t>
            </a:r>
          </a:p>
          <a:p>
            <a:pPr marL="171450" indent="-171450">
              <a:lnSpc>
                <a:spcPct val="107000"/>
              </a:lnSpc>
              <a:spcAft>
                <a:spcPts val="815"/>
              </a:spcAft>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Answer: True</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637337" lvl="1" indent="-171450">
              <a:lnSpc>
                <a:spcPct val="107000"/>
              </a:lnSpc>
              <a:spcAft>
                <a:spcPts val="815"/>
              </a:spcAft>
              <a:buFont typeface="Arial" panose="020B0604020202020204" pitchFamily="34" charset="0"/>
              <a:buChar char="•"/>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NONPROFIT ORGANIZATIONS SERVE AS TRUSTED COMMUNITY RESOURCES – PLEASE SHARE THE JEFFERSON VOTES WEBPAGES WITH YOUR COMMUNITY MEMBERS AND CONSTITUENTS WHERE YOU CAN FIND ANSWERS TO ALL OF THESE QUESTIONS.</a:t>
            </a:r>
            <a:endParaRPr lang="en-US" sz="11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53</a:t>
            </a:fld>
            <a:endParaRPr lang="en-US"/>
          </a:p>
        </p:txBody>
      </p:sp>
    </p:spTree>
    <p:extLst>
      <p:ext uri="{BB962C8B-B14F-4D97-AF65-F5344CB8AC3E}">
        <p14:creationId xmlns:p14="http://schemas.microsoft.com/office/powerpoint/2010/main" val="6756189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lnSpc>
                <a:spcPct val="107000"/>
              </a:lnSpc>
              <a:spcAft>
                <a:spcPts val="815"/>
              </a:spcAft>
              <a:buFont typeface="Courier New" panose="02070309020205020404" pitchFamily="49" charset="0"/>
              <a:buChar char="o"/>
            </a:pPr>
            <a:r>
              <a:rPr lang="en-US" sz="1100" b="1" dirty="0">
                <a:latin typeface="Calibri" panose="020F0502020204030204" pitchFamily="34" charset="0"/>
                <a:ea typeface="Calibri" panose="020F0502020204030204" pitchFamily="34" charset="0"/>
                <a:cs typeface="Calibri" panose="020F0502020204030204" pitchFamily="34" charset="0"/>
              </a:rPr>
              <a:t>Nonprofit organizations can send reminders to your staff, clients and constituents about voting in the next election and why voting is important</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291179" indent="-291179">
              <a:lnSpc>
                <a:spcPct val="107000"/>
              </a:lnSpc>
              <a:spcAft>
                <a:spcPts val="815"/>
              </a:spcAft>
              <a:buFont typeface="Courier New" panose="02070309020205020404" pitchFamily="49" charset="0"/>
              <a:buChar char="o"/>
            </a:pPr>
            <a:r>
              <a:rPr lang="en-US" sz="1100" b="1" dirty="0">
                <a:latin typeface="Calibri" panose="020F0502020204030204" pitchFamily="34" charset="0"/>
                <a:ea typeface="Calibri" panose="020F0502020204030204" pitchFamily="34" charset="0"/>
                <a:cs typeface="Calibri" panose="020F0502020204030204" pitchFamily="34" charset="0"/>
              </a:rPr>
              <a:t>Answer: True</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698830" lvl="1" indent="-232943">
              <a:lnSpc>
                <a:spcPct val="107000"/>
              </a:lnSpc>
              <a:spcAft>
                <a:spcPts val="815"/>
              </a:spcAft>
              <a:buFont typeface="Wingdings" panose="05000000000000000000" pitchFamily="2" charset="2"/>
              <a:buChar char=""/>
            </a:pP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SENDING MESSAGING REMINDER STAFF AND COMMUNITY MEMBERS TO VOTE IS PART OF THE NONPARTISAN VOTER ENGAGEMENT WHERE NONPROFIT ORGANIZATIONS SHOULD PARTICIPATE – UTILIZE THE JEFFERSON VOTES TOOLKIT OF THE COLLABORATIVE WEBSITE FOR SAMPLE STAFF AND COMMUNITY COMMUNICATIONS AROUND VOTING</a:t>
            </a:r>
          </a:p>
          <a:p>
            <a:pPr marL="291179" indent="-291179">
              <a:lnSpc>
                <a:spcPct val="107000"/>
              </a:lnSpc>
              <a:spcAft>
                <a:spcPts val="815"/>
              </a:spcAft>
              <a:buFont typeface="Courier New" panose="02070309020205020404" pitchFamily="49" charset="0"/>
              <a:buChar char="o"/>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DO WE HAVE A WINNER?</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291179" indent="-291179">
              <a:lnSpc>
                <a:spcPct val="107000"/>
              </a:lnSpc>
              <a:spcAft>
                <a:spcPts val="815"/>
              </a:spcAft>
              <a:buFont typeface="Courier New" panose="02070309020205020404" pitchFamily="49" charset="0"/>
              <a:buChar char="o"/>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THANK YOU ALL FOR PARTICIPATING</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291179" indent="-291179">
              <a:lnSpc>
                <a:spcPct val="107000"/>
              </a:lnSpc>
              <a:spcAft>
                <a:spcPts val="815"/>
              </a:spcAft>
              <a:buFont typeface="Courier New" panose="02070309020205020404" pitchFamily="49" charset="0"/>
              <a:buChar char="o"/>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WE WILL HAVE STAFF AROUND TO DISTRIBUTE YOUR PRIZE</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291179" indent="-291179">
              <a:lnSpc>
                <a:spcPct val="107000"/>
              </a:lnSpc>
              <a:spcAft>
                <a:spcPts val="815"/>
              </a:spcAft>
              <a:buFont typeface="Courier New" panose="02070309020205020404" pitchFamily="49" charset="0"/>
              <a:buChar char="o"/>
            </a:pP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THANK YOU FOR PLAYING NONPROFIT VOTING KNOW-HOW</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232943" indent="-232943">
              <a:lnSpc>
                <a:spcPct val="107000"/>
              </a:lnSpc>
              <a:spcAft>
                <a:spcPts val="815"/>
              </a:spcAft>
              <a:buFont typeface="Wingdings" panose="05000000000000000000" pitchFamily="2" charset="2"/>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54</a:t>
            </a:fld>
            <a:endParaRPr lang="en-US"/>
          </a:p>
        </p:txBody>
      </p:sp>
    </p:spTree>
    <p:extLst>
      <p:ext uri="{BB962C8B-B14F-4D97-AF65-F5344CB8AC3E}">
        <p14:creationId xmlns:p14="http://schemas.microsoft.com/office/powerpoint/2010/main" val="94444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174708"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Thank you all for participating in Nonprofit Voting Know-How.</a:t>
            </a:r>
          </a:p>
          <a:p>
            <a:pPr marL="174708"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I hope that you all feel more confident, comfortable and emboldened to participate in nonpartisan voter engagement work with your organization.</a:t>
            </a:r>
          </a:p>
          <a:p>
            <a:pPr marL="0" indent="0">
              <a:buFont typeface="Arial" panose="020B0604020202020204" pitchFamily="34" charset="0"/>
              <a:buNone/>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Now it’s time for all of you to work as a group with your tables to dig a little deeper into nonpartisan voter engagement.</a:t>
            </a:r>
          </a:p>
          <a:p>
            <a:pPr marL="174708"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At each of your tables you have a table discussion form with two questions that you and your table partners will have 30 minutes to brainstorm as a group. </a:t>
            </a:r>
          </a:p>
          <a:p>
            <a:pPr marL="174708"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Following the brainstorming, you will have the opportunity to share out with the Collaborative.</a:t>
            </a:r>
            <a:endParaRPr sz="1100" dirty="0">
              <a:latin typeface="Calibri" panose="020F0502020204030204" pitchFamily="34" charset="0"/>
              <a:ea typeface="Calibri" panose="020F0502020204030204" pitchFamily="34" charset="0"/>
              <a:cs typeface="Calibri" panose="020F0502020204030204" pitchFamily="34" charset="0"/>
            </a:endParaRPr>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11951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174708"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Bring individuals up to report out while questions are up</a:t>
            </a:r>
            <a:endParaRPr sz="1100" dirty="0">
              <a:latin typeface="Calibri" panose="020F0502020204030204" pitchFamily="34" charset="0"/>
              <a:ea typeface="Calibri" panose="020F0502020204030204" pitchFamily="34" charset="0"/>
              <a:cs typeface="Calibri" panose="020F0502020204030204" pitchFamily="34" charset="0"/>
            </a:endParaRPr>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4577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Thank you all for sharing about nonpartisan voter engagement.</a:t>
            </a:r>
          </a:p>
          <a:p>
            <a:pPr marL="171450" indent="-17145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Please leave the forms at your table and a JRF staff member will collect at the end of the day.</a:t>
            </a: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57</a:t>
            </a:fld>
            <a:endParaRPr lang="en-US"/>
          </a:p>
        </p:txBody>
      </p:sp>
    </p:spTree>
    <p:extLst>
      <p:ext uri="{BB962C8B-B14F-4D97-AF65-F5344CB8AC3E}">
        <p14:creationId xmlns:p14="http://schemas.microsoft.com/office/powerpoint/2010/main" val="23092520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174708"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OK – hold on now! We are shaking things up and doing things a little differently this time. </a:t>
            </a:r>
          </a:p>
          <a:p>
            <a:pPr marL="174708"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On the back of the agenda for this meeting in addition to a QR code with a list of attendees for this meeting, you will also find a QR code to complete your survey about this meeting. </a:t>
            </a:r>
          </a:p>
          <a:p>
            <a:pPr marL="640594" lvl="1"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Please take a moment to complete this survey during Community Shares. </a:t>
            </a:r>
          </a:p>
          <a:p>
            <a:pPr marL="640594" lvl="1"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IF you prefer to complete this form with pen and paper, please raise your hand and a JRF staff member will be around to provide a paper copy to fill out.</a:t>
            </a:r>
          </a:p>
          <a:p>
            <a:endParaRPr dirty="0"/>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5002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174708" indent="-174708" defTabSz="931774">
              <a:buFont typeface="Arial" panose="020B0604020202020204" pitchFamily="34" charset="0"/>
              <a:buChar char="•"/>
              <a:defRPr/>
            </a:pPr>
            <a:r>
              <a:rPr lang="en-US" sz="1100" dirty="0">
                <a:latin typeface="Calibri" panose="020F0502020204030204" pitchFamily="34" charset="0"/>
                <a:ea typeface="Calibri" panose="020F0502020204030204" pitchFamily="34" charset="0"/>
                <a:cs typeface="Calibri" panose="020F0502020204030204" pitchFamily="34" charset="0"/>
              </a:rPr>
              <a:t>If you signed up at the registration table, you will be called up to the podium to share a brief announcement or update from your organization.</a:t>
            </a:r>
          </a:p>
          <a:p>
            <a:pPr marL="174708" indent="-174708" defTabSz="931774">
              <a:buFont typeface="Arial" panose="020B0604020202020204" pitchFamily="34" charset="0"/>
              <a:buChar char="•"/>
              <a:defRPr/>
            </a:pPr>
            <a:r>
              <a:rPr lang="en-US" sz="1100" dirty="0">
                <a:latin typeface="Calibri" panose="020F0502020204030204" pitchFamily="34" charset="0"/>
                <a:ea typeface="Calibri" panose="020F0502020204030204" pitchFamily="34" charset="0"/>
                <a:cs typeface="Calibri" panose="020F0502020204030204" pitchFamily="34" charset="0"/>
              </a:rPr>
              <a:t>I will call the person who is up and the person on deck. </a:t>
            </a:r>
          </a:p>
          <a:p>
            <a:pPr>
              <a:lnSpc>
                <a:spcPct val="107000"/>
              </a:lnSpc>
              <a:spcAft>
                <a:spcPts val="815"/>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dirty="0"/>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73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r>
              <a:rPr lang="en-US" dirty="0"/>
              <a:t>Trish</a:t>
            </a:r>
            <a:endParaRPr dirty="0"/>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7479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174708" indent="-174708">
              <a:buFont typeface="Arial" panose="020B0604020202020204" pitchFamily="34" charset="0"/>
              <a:buChar char="•"/>
            </a:pPr>
            <a:r>
              <a:rPr lang="en-US" sz="1100" dirty="0">
                <a:latin typeface="Calibri" panose="020F0502020204030204" pitchFamily="34" charset="0"/>
                <a:cs typeface="Calibri" panose="020F0502020204030204" pitchFamily="34" charset="0"/>
              </a:rPr>
              <a:t>Quick Note for Calendars - NEXT Collaborative Meeting will be held on Thursday, November 21 from 8:30-11:00am at Commonwealth Charter Academy in Homestead – think the old Macy’s at the Waterfront. </a:t>
            </a:r>
          </a:p>
          <a:p>
            <a:pPr marL="174708" indent="-174708">
              <a:buFont typeface="Arial" panose="020B0604020202020204" pitchFamily="34" charset="0"/>
              <a:buChar char="•"/>
            </a:pPr>
            <a:r>
              <a:rPr lang="en-US" sz="1100" dirty="0">
                <a:latin typeface="Calibri" panose="020F0502020204030204" pitchFamily="34" charset="0"/>
                <a:cs typeface="Calibri" panose="020F0502020204030204" pitchFamily="34" charset="0"/>
              </a:rPr>
              <a:t>As Dr. Howell mentioned, the focus of this meeting will be a Racial Wealth Gap Simulation conducted by the United Way of Southwestern PA. </a:t>
            </a:r>
          </a:p>
          <a:p>
            <a:pPr marL="174708" indent="-174708">
              <a:buFont typeface="Arial" panose="020B0604020202020204" pitchFamily="34" charset="0"/>
              <a:buChar char="•"/>
            </a:pPr>
            <a:r>
              <a:rPr lang="en-US" sz="1100" dirty="0">
                <a:latin typeface="Calibri" panose="020F0502020204030204" pitchFamily="34" charset="0"/>
                <a:cs typeface="Calibri" panose="020F0502020204030204" pitchFamily="34" charset="0"/>
              </a:rPr>
              <a:t>Please save the date for this meeting. An invitation will go out in October.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dirty="0"/>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4488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r>
              <a:rPr lang="en-US" sz="1100" dirty="0">
                <a:latin typeface="Calibri" panose="020F0502020204030204" pitchFamily="34" charset="0"/>
                <a:cs typeface="Calibri" panose="020F0502020204030204" pitchFamily="34" charset="0"/>
              </a:rPr>
              <a:t>Before You GO…</a:t>
            </a:r>
          </a:p>
          <a:p>
            <a:pPr marL="174708" indent="-174708">
              <a:buFont typeface="Arial" panose="020B0604020202020204" pitchFamily="34" charset="0"/>
              <a:buChar char="•"/>
            </a:pPr>
            <a:r>
              <a:rPr lang="en-US" sz="1100" dirty="0">
                <a:latin typeface="Calibri" panose="020F0502020204030204" pitchFamily="34" charset="0"/>
                <a:cs typeface="Calibri" panose="020F0502020204030204" pitchFamily="34" charset="0"/>
              </a:rPr>
              <a:t>Take a moment to complete the anonymous meeting survey</a:t>
            </a:r>
          </a:p>
          <a:p>
            <a:pPr marL="640594" lvl="1" indent="-174708">
              <a:buFont typeface="Arial" panose="020B0604020202020204" pitchFamily="34" charset="0"/>
              <a:buChar char="•"/>
            </a:pPr>
            <a:r>
              <a:rPr lang="en-US" sz="1100" dirty="0">
                <a:latin typeface="Calibri" panose="020F0502020204030204" pitchFamily="34" charset="0"/>
                <a:cs typeface="Calibri" panose="020F0502020204030204" pitchFamily="34" charset="0"/>
              </a:rPr>
              <a:t>There is a QR code back page of the agenda</a:t>
            </a:r>
          </a:p>
          <a:p>
            <a:pPr marL="640594" lvl="1" indent="-174708">
              <a:buFont typeface="Arial" panose="020B0604020202020204" pitchFamily="34" charset="0"/>
              <a:buChar char="•"/>
            </a:pPr>
            <a:r>
              <a:rPr lang="en-US" sz="1100" dirty="0">
                <a:latin typeface="Calibri" panose="020F0502020204030204" pitchFamily="34" charset="0"/>
                <a:cs typeface="Calibri" panose="020F0502020204030204" pitchFamily="34" charset="0"/>
              </a:rPr>
              <a:t>If you would like a paper copy, please let a staff member know!</a:t>
            </a:r>
          </a:p>
          <a:p>
            <a:pPr marL="174708" indent="-174708">
              <a:buFont typeface="Arial" panose="020B0604020202020204" pitchFamily="34" charset="0"/>
              <a:buChar char="•"/>
            </a:pPr>
            <a:r>
              <a:rPr lang="en-US" sz="1100" dirty="0">
                <a:latin typeface="Calibri" panose="020F0502020204030204" pitchFamily="34" charset="0"/>
                <a:cs typeface="Calibri" panose="020F0502020204030204" pitchFamily="34" charset="0"/>
              </a:rPr>
              <a:t>Before you leave, grab the Jefferson Votes materials that are available near the front door. Please utilize the materials on the Collaborative website for all your needs.</a:t>
            </a:r>
          </a:p>
          <a:p>
            <a:pPr marL="174708" indent="-174708">
              <a:buFont typeface="Arial" panose="020B0604020202020204" pitchFamily="34" charset="0"/>
              <a:buChar char="•"/>
            </a:pPr>
            <a:r>
              <a:rPr lang="en-US" sz="1100" i="0" dirty="0">
                <a:latin typeface="Calibri" panose="020F0502020204030204" pitchFamily="34" charset="0"/>
                <a:cs typeface="Calibri" panose="020F0502020204030204" pitchFamily="34" charset="0"/>
              </a:rPr>
              <a:t>Be sure to RSVP for the MVCAF convenings and share the information about our convenings broadly with your network when the email goes out next week.</a:t>
            </a:r>
          </a:p>
          <a:p>
            <a:pPr marL="174708" indent="-174708">
              <a:buFont typeface="Arial" panose="020B0604020202020204" pitchFamily="34" charset="0"/>
              <a:buChar char="•"/>
            </a:pPr>
            <a:r>
              <a:rPr lang="en-US" sz="1100" dirty="0">
                <a:latin typeface="Calibri" panose="020F0502020204030204" pitchFamily="34" charset="0"/>
                <a:cs typeface="Calibri" panose="020F0502020204030204" pitchFamily="34" charset="0"/>
              </a:rPr>
              <a:t>Speaking of networks, please take the opportunity to connect and network with fellow nonprofit partners.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dirty="0"/>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7242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Thank you for coming today! </a:t>
            </a:r>
          </a:p>
          <a:p>
            <a:pPr marL="174708"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Special thanks to:</a:t>
            </a:r>
          </a:p>
          <a:p>
            <a:pPr marL="640594" lvl="1"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Salvatore’s for hosting us today</a:t>
            </a:r>
          </a:p>
          <a:p>
            <a:pPr marL="640594" lvl="1"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The Civic and Policy Engagement Action Team for taking the time to work on and update the Jefferson Votes materials.</a:t>
            </a:r>
          </a:p>
          <a:p>
            <a:pPr marL="174708" indent="-174708">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We look forward to seeing you in November. Have a safe and healthy summer!</a:t>
            </a:r>
          </a:p>
          <a:p>
            <a:endParaRPr lang="en-US" dirty="0"/>
          </a:p>
        </p:txBody>
      </p:sp>
      <p:sp>
        <p:nvSpPr>
          <p:cNvPr id="4" name="Slide Number Placeholder 3"/>
          <p:cNvSpPr>
            <a:spLocks noGrp="1"/>
          </p:cNvSpPr>
          <p:nvPr>
            <p:ph type="sldNum" sz="quarter" idx="5"/>
          </p:nvPr>
        </p:nvSpPr>
        <p:spPr/>
        <p:txBody>
          <a:bodyPr/>
          <a:lstStyle/>
          <a:p>
            <a:fld id="{1D943DE0-EF84-9645-80D0-EE737583DB99}" type="slidenum">
              <a:rPr lang="en-US" smtClean="0"/>
              <a:t>62</a:t>
            </a:fld>
            <a:endParaRPr lang="en-US"/>
          </a:p>
        </p:txBody>
      </p:sp>
    </p:spTree>
    <p:extLst>
      <p:ext uri="{BB962C8B-B14F-4D97-AF65-F5344CB8AC3E}">
        <p14:creationId xmlns:p14="http://schemas.microsoft.com/office/powerpoint/2010/main" val="381263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r>
              <a:rPr lang="en-US" dirty="0"/>
              <a:t>Trish</a:t>
            </a:r>
            <a:endParaRPr dirty="0"/>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353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Trish</a:t>
            </a:r>
          </a:p>
        </p:txBody>
      </p:sp>
      <p:sp>
        <p:nvSpPr>
          <p:cNvPr id="4" name="Slide Number Placeholder 3"/>
          <p:cNvSpPr>
            <a:spLocks noGrp="1"/>
          </p:cNvSpPr>
          <p:nvPr>
            <p:ph type="sldNum" sz="quarter" idx="5"/>
          </p:nvPr>
        </p:nvSpPr>
        <p:spPr/>
        <p:txBody>
          <a:bodyPr/>
          <a:lstStyle/>
          <a:p>
            <a:fld id="{1D943DE0-EF84-9645-80D0-EE737583DB99}" type="slidenum">
              <a:rPr lang="en-US" smtClean="0"/>
              <a:t>8</a:t>
            </a:fld>
            <a:endParaRPr lang="en-US"/>
          </a:p>
        </p:txBody>
      </p:sp>
    </p:spTree>
    <p:extLst>
      <p:ext uri="{BB962C8B-B14F-4D97-AF65-F5344CB8AC3E}">
        <p14:creationId xmlns:p14="http://schemas.microsoft.com/office/powerpoint/2010/main" val="136193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r>
              <a:rPr lang="en-US" dirty="0"/>
              <a:t>Trish</a:t>
            </a:r>
            <a:endParaRPr dirty="0"/>
          </a:p>
        </p:txBody>
      </p:sp>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63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9F365-6001-F2A3-C599-C8B3C6CA48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43F4ED-7681-8D7D-49E4-48EBD68F8C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6F1959-E325-D490-1228-D8C712842155}"/>
              </a:ext>
            </a:extLst>
          </p:cNvPr>
          <p:cNvSpPr>
            <a:spLocks noGrp="1"/>
          </p:cNvSpPr>
          <p:nvPr>
            <p:ph type="dt" sz="half" idx="10"/>
          </p:nvPr>
        </p:nvSpPr>
        <p:spPr/>
        <p:txBody>
          <a:bodyPr/>
          <a:lstStyle/>
          <a:p>
            <a:fld id="{B27B93ED-D814-4E41-B6AB-7D2A0E0E100C}" type="datetimeFigureOut">
              <a:rPr lang="en-US" smtClean="0"/>
              <a:t>9/23/2024</a:t>
            </a:fld>
            <a:endParaRPr lang="en-US"/>
          </a:p>
        </p:txBody>
      </p:sp>
      <p:sp>
        <p:nvSpPr>
          <p:cNvPr id="5" name="Footer Placeholder 4">
            <a:extLst>
              <a:ext uri="{FF2B5EF4-FFF2-40B4-BE49-F238E27FC236}">
                <a16:creationId xmlns:a16="http://schemas.microsoft.com/office/drawing/2014/main" id="{C8500850-1653-BA06-41F3-AE7CF166D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5C9AF-0CBC-20E0-3CA3-6780237D709A}"/>
              </a:ext>
            </a:extLst>
          </p:cNvPr>
          <p:cNvSpPr>
            <a:spLocks noGrp="1"/>
          </p:cNvSpPr>
          <p:nvPr>
            <p:ph type="sldNum" sz="quarter" idx="12"/>
          </p:nvPr>
        </p:nvSpPr>
        <p:spPr/>
        <p:txBody>
          <a:bodyPr/>
          <a:lstStyle/>
          <a:p>
            <a:fld id="{C9E9D313-5244-1548-BBB0-918B13340B1D}" type="slidenum">
              <a:rPr lang="en-US" smtClean="0"/>
              <a:t>‹#›</a:t>
            </a:fld>
            <a:endParaRPr lang="en-US"/>
          </a:p>
        </p:txBody>
      </p:sp>
    </p:spTree>
    <p:extLst>
      <p:ext uri="{BB962C8B-B14F-4D97-AF65-F5344CB8AC3E}">
        <p14:creationId xmlns:p14="http://schemas.microsoft.com/office/powerpoint/2010/main" val="109701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37121-39C1-A4C6-CD94-7DC42570EE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38DF2A-5345-DC64-8D90-9C60310CD7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436E5-6CEA-9055-5F91-3A1D1078E39C}"/>
              </a:ext>
            </a:extLst>
          </p:cNvPr>
          <p:cNvSpPr>
            <a:spLocks noGrp="1"/>
          </p:cNvSpPr>
          <p:nvPr>
            <p:ph type="dt" sz="half" idx="10"/>
          </p:nvPr>
        </p:nvSpPr>
        <p:spPr/>
        <p:txBody>
          <a:bodyPr/>
          <a:lstStyle/>
          <a:p>
            <a:fld id="{B27B93ED-D814-4E41-B6AB-7D2A0E0E100C}" type="datetimeFigureOut">
              <a:rPr lang="en-US" smtClean="0"/>
              <a:t>9/23/2024</a:t>
            </a:fld>
            <a:endParaRPr lang="en-US"/>
          </a:p>
        </p:txBody>
      </p:sp>
      <p:sp>
        <p:nvSpPr>
          <p:cNvPr id="5" name="Footer Placeholder 4">
            <a:extLst>
              <a:ext uri="{FF2B5EF4-FFF2-40B4-BE49-F238E27FC236}">
                <a16:creationId xmlns:a16="http://schemas.microsoft.com/office/drawing/2014/main" id="{1BA24380-C742-DE14-5607-417C5E19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A86BA-EAA5-FFC6-18F5-A9663CF91E98}"/>
              </a:ext>
            </a:extLst>
          </p:cNvPr>
          <p:cNvSpPr>
            <a:spLocks noGrp="1"/>
          </p:cNvSpPr>
          <p:nvPr>
            <p:ph type="sldNum" sz="quarter" idx="12"/>
          </p:nvPr>
        </p:nvSpPr>
        <p:spPr/>
        <p:txBody>
          <a:bodyPr/>
          <a:lstStyle/>
          <a:p>
            <a:fld id="{C9E9D313-5244-1548-BBB0-918B13340B1D}" type="slidenum">
              <a:rPr lang="en-US" smtClean="0"/>
              <a:t>‹#›</a:t>
            </a:fld>
            <a:endParaRPr lang="en-US"/>
          </a:p>
        </p:txBody>
      </p:sp>
    </p:spTree>
    <p:extLst>
      <p:ext uri="{BB962C8B-B14F-4D97-AF65-F5344CB8AC3E}">
        <p14:creationId xmlns:p14="http://schemas.microsoft.com/office/powerpoint/2010/main" val="57392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704D6-817D-66F0-F984-AF3BB5BC94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CA8100-4344-4A3D-C9AA-89819D513D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8EA88-3D94-FDA8-F2DB-F834E87140A9}"/>
              </a:ext>
            </a:extLst>
          </p:cNvPr>
          <p:cNvSpPr>
            <a:spLocks noGrp="1"/>
          </p:cNvSpPr>
          <p:nvPr>
            <p:ph type="dt" sz="half" idx="10"/>
          </p:nvPr>
        </p:nvSpPr>
        <p:spPr/>
        <p:txBody>
          <a:bodyPr/>
          <a:lstStyle/>
          <a:p>
            <a:fld id="{B27B93ED-D814-4E41-B6AB-7D2A0E0E100C}" type="datetimeFigureOut">
              <a:rPr lang="en-US" smtClean="0"/>
              <a:t>9/23/2024</a:t>
            </a:fld>
            <a:endParaRPr lang="en-US"/>
          </a:p>
        </p:txBody>
      </p:sp>
      <p:sp>
        <p:nvSpPr>
          <p:cNvPr id="5" name="Footer Placeholder 4">
            <a:extLst>
              <a:ext uri="{FF2B5EF4-FFF2-40B4-BE49-F238E27FC236}">
                <a16:creationId xmlns:a16="http://schemas.microsoft.com/office/drawing/2014/main" id="{257B40E2-2B2E-7767-4A2B-1AD3A8D37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FBB47-AE6F-B68C-EE72-BD88488C84D5}"/>
              </a:ext>
            </a:extLst>
          </p:cNvPr>
          <p:cNvSpPr>
            <a:spLocks noGrp="1"/>
          </p:cNvSpPr>
          <p:nvPr>
            <p:ph type="sldNum" sz="quarter" idx="12"/>
          </p:nvPr>
        </p:nvSpPr>
        <p:spPr/>
        <p:txBody>
          <a:bodyPr/>
          <a:lstStyle/>
          <a:p>
            <a:fld id="{C9E9D313-5244-1548-BBB0-918B13340B1D}" type="slidenum">
              <a:rPr lang="en-US" smtClean="0"/>
              <a:t>‹#›</a:t>
            </a:fld>
            <a:endParaRPr lang="en-US"/>
          </a:p>
        </p:txBody>
      </p:sp>
    </p:spTree>
    <p:extLst>
      <p:ext uri="{BB962C8B-B14F-4D97-AF65-F5344CB8AC3E}">
        <p14:creationId xmlns:p14="http://schemas.microsoft.com/office/powerpoint/2010/main" val="186436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D251-D559-99AB-BEC2-A1142FA347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8F4D05-B4DB-5297-990D-4724727BDE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1F020-647F-1B1C-F4B1-5AAA6343ADE2}"/>
              </a:ext>
            </a:extLst>
          </p:cNvPr>
          <p:cNvSpPr>
            <a:spLocks noGrp="1"/>
          </p:cNvSpPr>
          <p:nvPr>
            <p:ph type="dt" sz="half" idx="10"/>
          </p:nvPr>
        </p:nvSpPr>
        <p:spPr/>
        <p:txBody>
          <a:bodyPr/>
          <a:lstStyle/>
          <a:p>
            <a:fld id="{B27B93ED-D814-4E41-B6AB-7D2A0E0E100C}" type="datetimeFigureOut">
              <a:rPr lang="en-US" smtClean="0"/>
              <a:t>9/23/2024</a:t>
            </a:fld>
            <a:endParaRPr lang="en-US"/>
          </a:p>
        </p:txBody>
      </p:sp>
      <p:sp>
        <p:nvSpPr>
          <p:cNvPr id="5" name="Footer Placeholder 4">
            <a:extLst>
              <a:ext uri="{FF2B5EF4-FFF2-40B4-BE49-F238E27FC236}">
                <a16:creationId xmlns:a16="http://schemas.microsoft.com/office/drawing/2014/main" id="{D3810E9A-1638-730C-7B23-4A5E03EB4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AD730-4836-3172-7D2E-4C879F6B0412}"/>
              </a:ext>
            </a:extLst>
          </p:cNvPr>
          <p:cNvSpPr>
            <a:spLocks noGrp="1"/>
          </p:cNvSpPr>
          <p:nvPr>
            <p:ph type="sldNum" sz="quarter" idx="12"/>
          </p:nvPr>
        </p:nvSpPr>
        <p:spPr/>
        <p:txBody>
          <a:bodyPr/>
          <a:lstStyle/>
          <a:p>
            <a:fld id="{C9E9D313-5244-1548-BBB0-918B13340B1D}" type="slidenum">
              <a:rPr lang="en-US" smtClean="0"/>
              <a:t>‹#›</a:t>
            </a:fld>
            <a:endParaRPr lang="en-US"/>
          </a:p>
        </p:txBody>
      </p:sp>
    </p:spTree>
    <p:extLst>
      <p:ext uri="{BB962C8B-B14F-4D97-AF65-F5344CB8AC3E}">
        <p14:creationId xmlns:p14="http://schemas.microsoft.com/office/powerpoint/2010/main" val="357919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0664-ECAA-5C52-FD29-E07135947C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051A2B-E6F6-0CF0-C17D-2B1E6A914F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F83008-9E82-037E-D210-9F856742E0F7}"/>
              </a:ext>
            </a:extLst>
          </p:cNvPr>
          <p:cNvSpPr>
            <a:spLocks noGrp="1"/>
          </p:cNvSpPr>
          <p:nvPr>
            <p:ph type="dt" sz="half" idx="10"/>
          </p:nvPr>
        </p:nvSpPr>
        <p:spPr/>
        <p:txBody>
          <a:bodyPr/>
          <a:lstStyle/>
          <a:p>
            <a:fld id="{B27B93ED-D814-4E41-B6AB-7D2A0E0E100C}" type="datetimeFigureOut">
              <a:rPr lang="en-US" smtClean="0"/>
              <a:t>9/23/2024</a:t>
            </a:fld>
            <a:endParaRPr lang="en-US"/>
          </a:p>
        </p:txBody>
      </p:sp>
      <p:sp>
        <p:nvSpPr>
          <p:cNvPr id="5" name="Footer Placeholder 4">
            <a:extLst>
              <a:ext uri="{FF2B5EF4-FFF2-40B4-BE49-F238E27FC236}">
                <a16:creationId xmlns:a16="http://schemas.microsoft.com/office/drawing/2014/main" id="{B337FFA1-5041-0CAE-D465-2CFFE0440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A3BD6-9B69-5BEA-ED4D-38DEBF5C7206}"/>
              </a:ext>
            </a:extLst>
          </p:cNvPr>
          <p:cNvSpPr>
            <a:spLocks noGrp="1"/>
          </p:cNvSpPr>
          <p:nvPr>
            <p:ph type="sldNum" sz="quarter" idx="12"/>
          </p:nvPr>
        </p:nvSpPr>
        <p:spPr/>
        <p:txBody>
          <a:bodyPr/>
          <a:lstStyle/>
          <a:p>
            <a:fld id="{C9E9D313-5244-1548-BBB0-918B13340B1D}" type="slidenum">
              <a:rPr lang="en-US" smtClean="0"/>
              <a:t>‹#›</a:t>
            </a:fld>
            <a:endParaRPr lang="en-US"/>
          </a:p>
        </p:txBody>
      </p:sp>
    </p:spTree>
    <p:extLst>
      <p:ext uri="{BB962C8B-B14F-4D97-AF65-F5344CB8AC3E}">
        <p14:creationId xmlns:p14="http://schemas.microsoft.com/office/powerpoint/2010/main" val="223497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4250-DD6F-9FEE-2C5D-9B24A9A9A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79C17-101C-1381-1D01-E221386CDC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EC5FC7-4971-207D-106A-18BF9652A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926567-8E32-2CCD-353F-B34590FE34FC}"/>
              </a:ext>
            </a:extLst>
          </p:cNvPr>
          <p:cNvSpPr>
            <a:spLocks noGrp="1"/>
          </p:cNvSpPr>
          <p:nvPr>
            <p:ph type="dt" sz="half" idx="10"/>
          </p:nvPr>
        </p:nvSpPr>
        <p:spPr/>
        <p:txBody>
          <a:bodyPr/>
          <a:lstStyle/>
          <a:p>
            <a:fld id="{B27B93ED-D814-4E41-B6AB-7D2A0E0E100C}" type="datetimeFigureOut">
              <a:rPr lang="en-US" smtClean="0"/>
              <a:t>9/23/2024</a:t>
            </a:fld>
            <a:endParaRPr lang="en-US"/>
          </a:p>
        </p:txBody>
      </p:sp>
      <p:sp>
        <p:nvSpPr>
          <p:cNvPr id="6" name="Footer Placeholder 5">
            <a:extLst>
              <a:ext uri="{FF2B5EF4-FFF2-40B4-BE49-F238E27FC236}">
                <a16:creationId xmlns:a16="http://schemas.microsoft.com/office/drawing/2014/main" id="{2DE3D7BB-7ED0-2E87-6608-5C3C8DB19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956A6-E5C1-653D-30DB-91F70ECD5EB5}"/>
              </a:ext>
            </a:extLst>
          </p:cNvPr>
          <p:cNvSpPr>
            <a:spLocks noGrp="1"/>
          </p:cNvSpPr>
          <p:nvPr>
            <p:ph type="sldNum" sz="quarter" idx="12"/>
          </p:nvPr>
        </p:nvSpPr>
        <p:spPr/>
        <p:txBody>
          <a:bodyPr/>
          <a:lstStyle/>
          <a:p>
            <a:fld id="{C9E9D313-5244-1548-BBB0-918B13340B1D}" type="slidenum">
              <a:rPr lang="en-US" smtClean="0"/>
              <a:t>‹#›</a:t>
            </a:fld>
            <a:endParaRPr lang="en-US"/>
          </a:p>
        </p:txBody>
      </p:sp>
    </p:spTree>
    <p:extLst>
      <p:ext uri="{BB962C8B-B14F-4D97-AF65-F5344CB8AC3E}">
        <p14:creationId xmlns:p14="http://schemas.microsoft.com/office/powerpoint/2010/main" val="100560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04E-5B69-E00E-403D-42923EAFD5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CE494-0C51-54C8-57D3-44EE02A151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E169C7-3CFB-740C-7C30-EF4491D944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6CB8AC-3D01-ABE0-A08B-66E68740D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E990EC-38D1-251E-5B23-0CBD093202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9DA9D6-C452-1402-2924-7870897114A5}"/>
              </a:ext>
            </a:extLst>
          </p:cNvPr>
          <p:cNvSpPr>
            <a:spLocks noGrp="1"/>
          </p:cNvSpPr>
          <p:nvPr>
            <p:ph type="dt" sz="half" idx="10"/>
          </p:nvPr>
        </p:nvSpPr>
        <p:spPr/>
        <p:txBody>
          <a:bodyPr/>
          <a:lstStyle/>
          <a:p>
            <a:fld id="{B27B93ED-D814-4E41-B6AB-7D2A0E0E100C}" type="datetimeFigureOut">
              <a:rPr lang="en-US" smtClean="0"/>
              <a:t>9/23/2024</a:t>
            </a:fld>
            <a:endParaRPr lang="en-US"/>
          </a:p>
        </p:txBody>
      </p:sp>
      <p:sp>
        <p:nvSpPr>
          <p:cNvPr id="8" name="Footer Placeholder 7">
            <a:extLst>
              <a:ext uri="{FF2B5EF4-FFF2-40B4-BE49-F238E27FC236}">
                <a16:creationId xmlns:a16="http://schemas.microsoft.com/office/drawing/2014/main" id="{E1549498-0A2B-B312-75D9-BACB9310B7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9D64F4-1858-BA4B-0972-1864C7494CF0}"/>
              </a:ext>
            </a:extLst>
          </p:cNvPr>
          <p:cNvSpPr>
            <a:spLocks noGrp="1"/>
          </p:cNvSpPr>
          <p:nvPr>
            <p:ph type="sldNum" sz="quarter" idx="12"/>
          </p:nvPr>
        </p:nvSpPr>
        <p:spPr/>
        <p:txBody>
          <a:bodyPr/>
          <a:lstStyle/>
          <a:p>
            <a:fld id="{C9E9D313-5244-1548-BBB0-918B13340B1D}" type="slidenum">
              <a:rPr lang="en-US" smtClean="0"/>
              <a:t>‹#›</a:t>
            </a:fld>
            <a:endParaRPr lang="en-US"/>
          </a:p>
        </p:txBody>
      </p:sp>
    </p:spTree>
    <p:extLst>
      <p:ext uri="{BB962C8B-B14F-4D97-AF65-F5344CB8AC3E}">
        <p14:creationId xmlns:p14="http://schemas.microsoft.com/office/powerpoint/2010/main" val="67205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C73-1874-B8C6-F7C2-6B581BC644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E58545-C0A1-1C22-CB60-81212D3BB8A3}"/>
              </a:ext>
            </a:extLst>
          </p:cNvPr>
          <p:cNvSpPr>
            <a:spLocks noGrp="1"/>
          </p:cNvSpPr>
          <p:nvPr>
            <p:ph type="dt" sz="half" idx="10"/>
          </p:nvPr>
        </p:nvSpPr>
        <p:spPr/>
        <p:txBody>
          <a:bodyPr/>
          <a:lstStyle/>
          <a:p>
            <a:fld id="{B27B93ED-D814-4E41-B6AB-7D2A0E0E100C}" type="datetimeFigureOut">
              <a:rPr lang="en-US" smtClean="0"/>
              <a:t>9/23/2024</a:t>
            </a:fld>
            <a:endParaRPr lang="en-US"/>
          </a:p>
        </p:txBody>
      </p:sp>
      <p:sp>
        <p:nvSpPr>
          <p:cNvPr id="4" name="Footer Placeholder 3">
            <a:extLst>
              <a:ext uri="{FF2B5EF4-FFF2-40B4-BE49-F238E27FC236}">
                <a16:creationId xmlns:a16="http://schemas.microsoft.com/office/drawing/2014/main" id="{6CAFA5AB-ECBA-A29E-9E38-2A872D9EA2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BA3004-8490-ECBE-7BC3-B6FE964D7EF3}"/>
              </a:ext>
            </a:extLst>
          </p:cNvPr>
          <p:cNvSpPr>
            <a:spLocks noGrp="1"/>
          </p:cNvSpPr>
          <p:nvPr>
            <p:ph type="sldNum" sz="quarter" idx="12"/>
          </p:nvPr>
        </p:nvSpPr>
        <p:spPr/>
        <p:txBody>
          <a:bodyPr/>
          <a:lstStyle/>
          <a:p>
            <a:fld id="{C9E9D313-5244-1548-BBB0-918B13340B1D}" type="slidenum">
              <a:rPr lang="en-US" smtClean="0"/>
              <a:t>‹#›</a:t>
            </a:fld>
            <a:endParaRPr lang="en-US"/>
          </a:p>
        </p:txBody>
      </p:sp>
    </p:spTree>
    <p:extLst>
      <p:ext uri="{BB962C8B-B14F-4D97-AF65-F5344CB8AC3E}">
        <p14:creationId xmlns:p14="http://schemas.microsoft.com/office/powerpoint/2010/main" val="16691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47B1-9385-FAB2-8AA2-A3410C5D8C59}"/>
              </a:ext>
            </a:extLst>
          </p:cNvPr>
          <p:cNvSpPr>
            <a:spLocks noGrp="1"/>
          </p:cNvSpPr>
          <p:nvPr>
            <p:ph type="dt" sz="half" idx="10"/>
          </p:nvPr>
        </p:nvSpPr>
        <p:spPr/>
        <p:txBody>
          <a:bodyPr/>
          <a:lstStyle/>
          <a:p>
            <a:fld id="{B27B93ED-D814-4E41-B6AB-7D2A0E0E100C}" type="datetimeFigureOut">
              <a:rPr lang="en-US" smtClean="0"/>
              <a:t>9/23/2024</a:t>
            </a:fld>
            <a:endParaRPr lang="en-US"/>
          </a:p>
        </p:txBody>
      </p:sp>
      <p:sp>
        <p:nvSpPr>
          <p:cNvPr id="3" name="Footer Placeholder 2">
            <a:extLst>
              <a:ext uri="{FF2B5EF4-FFF2-40B4-BE49-F238E27FC236}">
                <a16:creationId xmlns:a16="http://schemas.microsoft.com/office/drawing/2014/main" id="{4187376B-24C1-EB02-D6F2-6A20481270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B4768A-0721-6346-7875-78A0CD2DAB6D}"/>
              </a:ext>
            </a:extLst>
          </p:cNvPr>
          <p:cNvSpPr>
            <a:spLocks noGrp="1"/>
          </p:cNvSpPr>
          <p:nvPr>
            <p:ph type="sldNum" sz="quarter" idx="12"/>
          </p:nvPr>
        </p:nvSpPr>
        <p:spPr/>
        <p:txBody>
          <a:bodyPr/>
          <a:lstStyle/>
          <a:p>
            <a:fld id="{C9E9D313-5244-1548-BBB0-918B13340B1D}" type="slidenum">
              <a:rPr lang="en-US" smtClean="0"/>
              <a:t>‹#›</a:t>
            </a:fld>
            <a:endParaRPr lang="en-US"/>
          </a:p>
        </p:txBody>
      </p:sp>
    </p:spTree>
    <p:extLst>
      <p:ext uri="{BB962C8B-B14F-4D97-AF65-F5344CB8AC3E}">
        <p14:creationId xmlns:p14="http://schemas.microsoft.com/office/powerpoint/2010/main" val="188294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2291-5507-2260-B201-C38C8C31E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B22E90-3AF8-420D-063B-96317CD29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3141BC-054D-D415-4351-698439778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5ED71-FB7A-4035-4CA8-984BF3521DF8}"/>
              </a:ext>
            </a:extLst>
          </p:cNvPr>
          <p:cNvSpPr>
            <a:spLocks noGrp="1"/>
          </p:cNvSpPr>
          <p:nvPr>
            <p:ph type="dt" sz="half" idx="10"/>
          </p:nvPr>
        </p:nvSpPr>
        <p:spPr/>
        <p:txBody>
          <a:bodyPr/>
          <a:lstStyle/>
          <a:p>
            <a:fld id="{B27B93ED-D814-4E41-B6AB-7D2A0E0E100C}" type="datetimeFigureOut">
              <a:rPr lang="en-US" smtClean="0"/>
              <a:t>9/23/2024</a:t>
            </a:fld>
            <a:endParaRPr lang="en-US"/>
          </a:p>
        </p:txBody>
      </p:sp>
      <p:sp>
        <p:nvSpPr>
          <p:cNvPr id="6" name="Footer Placeholder 5">
            <a:extLst>
              <a:ext uri="{FF2B5EF4-FFF2-40B4-BE49-F238E27FC236}">
                <a16:creationId xmlns:a16="http://schemas.microsoft.com/office/drawing/2014/main" id="{6E11D864-4952-6E94-3CFB-F1D11A4EA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4C523-C495-E022-862E-1B23C30DDDA8}"/>
              </a:ext>
            </a:extLst>
          </p:cNvPr>
          <p:cNvSpPr>
            <a:spLocks noGrp="1"/>
          </p:cNvSpPr>
          <p:nvPr>
            <p:ph type="sldNum" sz="quarter" idx="12"/>
          </p:nvPr>
        </p:nvSpPr>
        <p:spPr/>
        <p:txBody>
          <a:bodyPr/>
          <a:lstStyle/>
          <a:p>
            <a:fld id="{C9E9D313-5244-1548-BBB0-918B13340B1D}" type="slidenum">
              <a:rPr lang="en-US" smtClean="0"/>
              <a:t>‹#›</a:t>
            </a:fld>
            <a:endParaRPr lang="en-US"/>
          </a:p>
        </p:txBody>
      </p:sp>
    </p:spTree>
    <p:extLst>
      <p:ext uri="{BB962C8B-B14F-4D97-AF65-F5344CB8AC3E}">
        <p14:creationId xmlns:p14="http://schemas.microsoft.com/office/powerpoint/2010/main" val="114797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4DF1-BB17-CD59-7B19-EF749D02E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EFA537-5A44-9770-F58B-C2890DD217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DF1A988-7516-ECD1-FF30-7F4C5BEDC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C583CA-BC7F-F4EF-DC29-A0F095F71EA4}"/>
              </a:ext>
            </a:extLst>
          </p:cNvPr>
          <p:cNvSpPr>
            <a:spLocks noGrp="1"/>
          </p:cNvSpPr>
          <p:nvPr>
            <p:ph type="dt" sz="half" idx="10"/>
          </p:nvPr>
        </p:nvSpPr>
        <p:spPr/>
        <p:txBody>
          <a:bodyPr/>
          <a:lstStyle/>
          <a:p>
            <a:fld id="{B27B93ED-D814-4E41-B6AB-7D2A0E0E100C}" type="datetimeFigureOut">
              <a:rPr lang="en-US" smtClean="0"/>
              <a:t>9/23/2024</a:t>
            </a:fld>
            <a:endParaRPr lang="en-US"/>
          </a:p>
        </p:txBody>
      </p:sp>
      <p:sp>
        <p:nvSpPr>
          <p:cNvPr id="6" name="Footer Placeholder 5">
            <a:extLst>
              <a:ext uri="{FF2B5EF4-FFF2-40B4-BE49-F238E27FC236}">
                <a16:creationId xmlns:a16="http://schemas.microsoft.com/office/drawing/2014/main" id="{71A332D0-2EA7-C82E-E925-5AB4924C5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1B598E-86D0-4801-7631-5565FFF3D8CF}"/>
              </a:ext>
            </a:extLst>
          </p:cNvPr>
          <p:cNvSpPr>
            <a:spLocks noGrp="1"/>
          </p:cNvSpPr>
          <p:nvPr>
            <p:ph type="sldNum" sz="quarter" idx="12"/>
          </p:nvPr>
        </p:nvSpPr>
        <p:spPr/>
        <p:txBody>
          <a:bodyPr/>
          <a:lstStyle/>
          <a:p>
            <a:fld id="{C9E9D313-5244-1548-BBB0-918B13340B1D}" type="slidenum">
              <a:rPr lang="en-US" smtClean="0"/>
              <a:t>‹#›</a:t>
            </a:fld>
            <a:endParaRPr lang="en-US"/>
          </a:p>
        </p:txBody>
      </p:sp>
    </p:spTree>
    <p:extLst>
      <p:ext uri="{BB962C8B-B14F-4D97-AF65-F5344CB8AC3E}">
        <p14:creationId xmlns:p14="http://schemas.microsoft.com/office/powerpoint/2010/main" val="60681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38D99-9226-75DE-2605-9C55973F4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C45A89-B2A7-F919-852A-88ACC4F33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BE884-FD2E-BE7E-50B9-C8B9C4C15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7B93ED-D814-4E41-B6AB-7D2A0E0E100C}" type="datetimeFigureOut">
              <a:rPr lang="en-US" smtClean="0"/>
              <a:t>9/23/2024</a:t>
            </a:fld>
            <a:endParaRPr lang="en-US"/>
          </a:p>
        </p:txBody>
      </p:sp>
      <p:sp>
        <p:nvSpPr>
          <p:cNvPr id="5" name="Footer Placeholder 4">
            <a:extLst>
              <a:ext uri="{FF2B5EF4-FFF2-40B4-BE49-F238E27FC236}">
                <a16:creationId xmlns:a16="http://schemas.microsoft.com/office/drawing/2014/main" id="{E34EB6EB-7D66-D965-125E-5B6EF447EF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FDCBCA-95D7-A93D-E9A6-B0261A10F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E9D313-5244-1548-BBB0-918B13340B1D}" type="slidenum">
              <a:rPr lang="en-US" smtClean="0"/>
              <a:t>‹#›</a:t>
            </a:fld>
            <a:endParaRPr lang="en-US"/>
          </a:p>
        </p:txBody>
      </p:sp>
    </p:spTree>
    <p:extLst>
      <p:ext uri="{BB962C8B-B14F-4D97-AF65-F5344CB8AC3E}">
        <p14:creationId xmlns:p14="http://schemas.microsoft.com/office/powerpoint/2010/main" val="2348546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6.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6.pn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6.pn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6.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6.pn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6.png"/><Relationship Id="rId7" Type="http://schemas.openxmlformats.org/officeDocument/2006/relationships/diagramColors" Target="../diagrams/colors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6.png"/><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38.png"/><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image" Target="../media/image37.png"/></Relationships>
</file>

<file path=ppt/slides/_rels/slide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5.png"/><Relationship Id="rId3" Type="http://schemas.openxmlformats.org/officeDocument/2006/relationships/diagramData" Target="../diagrams/data23.xml"/><Relationship Id="rId7" Type="http://schemas.microsoft.com/office/2007/relationships/diagramDrawing" Target="../diagrams/drawing23.xml"/><Relationship Id="rId12"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image" Target="../media/image43.png"/><Relationship Id="rId5" Type="http://schemas.openxmlformats.org/officeDocument/2006/relationships/diagramQuickStyle" Target="../diagrams/quickStyle23.xml"/><Relationship Id="rId10" Type="http://schemas.openxmlformats.org/officeDocument/2006/relationships/image" Target="../media/image42.png"/><Relationship Id="rId4" Type="http://schemas.openxmlformats.org/officeDocument/2006/relationships/diagramLayout" Target="../diagrams/layout23.xml"/><Relationship Id="rId9" Type="http://schemas.openxmlformats.org/officeDocument/2006/relationships/image" Target="../media/image41.png"/><Relationship Id="rId14" Type="http://schemas.openxmlformats.org/officeDocument/2006/relationships/image" Target="../media/image46.jpg"/></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10" Type="http://schemas.openxmlformats.org/officeDocument/2006/relationships/image" Target="../media/image48.png"/><Relationship Id="rId4" Type="http://schemas.openxmlformats.org/officeDocument/2006/relationships/diagramLayout" Target="../diagrams/layout24.xml"/><Relationship Id="rId9"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49.png"/><Relationship Id="rId7" Type="http://schemas.openxmlformats.org/officeDocument/2006/relationships/diagramColors" Target="../diagrams/colors25.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QuickStyle" Target="../diagrams/quickStyle25.xml"/><Relationship Id="rId5" Type="http://schemas.openxmlformats.org/officeDocument/2006/relationships/diagramLayout" Target="../diagrams/layout25.xml"/><Relationship Id="rId10" Type="http://schemas.openxmlformats.org/officeDocument/2006/relationships/image" Target="../media/image37.png"/><Relationship Id="rId4" Type="http://schemas.openxmlformats.org/officeDocument/2006/relationships/diagramData" Target="../diagrams/data25.xml"/><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image" Target="../media/image53.jpeg"/><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5" Type="http://schemas.openxmlformats.org/officeDocument/2006/relationships/image" Target="../media/image9.png"/><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image" Target="../media/image54.png"/></Relationships>
</file>

<file path=ppt/slides/_rels/slide5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image" Target="../media/image9.png"/><Relationship Id="rId5" Type="http://schemas.openxmlformats.org/officeDocument/2006/relationships/diagramQuickStyle" Target="../diagrams/quickStyle30.xml"/><Relationship Id="rId10" Type="http://schemas.openxmlformats.org/officeDocument/2006/relationships/image" Target="../media/image57.jpeg"/><Relationship Id="rId4" Type="http://schemas.openxmlformats.org/officeDocument/2006/relationships/diagramLayout" Target="../diagrams/layout30.xml"/><Relationship Id="rId9"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2.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diagramData" Target="../diagrams/data33.xml"/><Relationship Id="rId7" Type="http://schemas.microsoft.com/office/2007/relationships/diagramDrawing" Target="../diagrams/drawing33.xml"/><Relationship Id="rId12" Type="http://schemas.openxmlformats.org/officeDocument/2006/relationships/image" Target="../media/image62.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33.xml"/><Relationship Id="rId11" Type="http://schemas.openxmlformats.org/officeDocument/2006/relationships/image" Target="../media/image61.jpeg"/><Relationship Id="rId5" Type="http://schemas.openxmlformats.org/officeDocument/2006/relationships/diagramQuickStyle" Target="../diagrams/quickStyle33.xml"/><Relationship Id="rId10" Type="http://schemas.openxmlformats.org/officeDocument/2006/relationships/image" Target="../media/image60.jpeg"/><Relationship Id="rId4" Type="http://schemas.openxmlformats.org/officeDocument/2006/relationships/diagramLayout" Target="../diagrams/layout33.xml"/><Relationship Id="rId9"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diagramDrawing" Target="../diagrams/drawing3.xml"/><Relationship Id="rId3" Type="http://schemas.openxmlformats.org/officeDocument/2006/relationships/image" Target="../media/image18.png"/><Relationship Id="rId7" Type="http://schemas.openxmlformats.org/officeDocument/2006/relationships/image" Target="../media/image24.png"/><Relationship Id="rId12"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diagramQuickStyle" Target="../diagrams/quickStyle3.xml"/><Relationship Id="rId5" Type="http://schemas.openxmlformats.org/officeDocument/2006/relationships/image" Target="../media/image22.png"/><Relationship Id="rId10" Type="http://schemas.openxmlformats.org/officeDocument/2006/relationships/diagramLayout" Target="../diagrams/layout3.xml"/><Relationship Id="rId4" Type="http://schemas.openxmlformats.org/officeDocument/2006/relationships/image" Target="../media/image21.jpg"/><Relationship Id="rId9"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3F66C0-8771-12DA-5A2C-B4A9066CD364}"/>
              </a:ext>
            </a:extLst>
          </p:cNvPr>
          <p:cNvSpPr/>
          <p:nvPr/>
        </p:nvSpPr>
        <p:spPr>
          <a:xfrm>
            <a:off x="0" y="-112295"/>
            <a:ext cx="12192000" cy="6970295"/>
          </a:xfrm>
          <a:prstGeom prst="rect">
            <a:avLst/>
          </a:prstGeom>
          <a:solidFill>
            <a:srgbClr val="F27020">
              <a:alpha val="7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solidFill>
                <a:schemeClr val="bg1"/>
              </a:solidFill>
            </a:endParaRPr>
          </a:p>
        </p:txBody>
      </p:sp>
      <p:sp>
        <p:nvSpPr>
          <p:cNvPr id="8" name="Rectangle 7">
            <a:extLst>
              <a:ext uri="{FF2B5EF4-FFF2-40B4-BE49-F238E27FC236}">
                <a16:creationId xmlns:a16="http://schemas.microsoft.com/office/drawing/2014/main" id="{C4AB7E99-3792-8685-C688-77655A112C5B}"/>
              </a:ext>
            </a:extLst>
          </p:cNvPr>
          <p:cNvSpPr/>
          <p:nvPr/>
        </p:nvSpPr>
        <p:spPr>
          <a:xfrm>
            <a:off x="-3" y="456900"/>
            <a:ext cx="12192001" cy="5907323"/>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11C6A5-72F0-FB3C-31B1-B4A659ACBA4B}"/>
              </a:ext>
            </a:extLst>
          </p:cNvPr>
          <p:cNvSpPr/>
          <p:nvPr/>
        </p:nvSpPr>
        <p:spPr>
          <a:xfrm>
            <a:off x="0" y="676656"/>
            <a:ext cx="12192000" cy="5449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EAD2F0-914B-B9E7-E365-28CCC83A1E5C}"/>
              </a:ext>
            </a:extLst>
          </p:cNvPr>
          <p:cNvSpPr>
            <a:spLocks noGrp="1"/>
          </p:cNvSpPr>
          <p:nvPr>
            <p:ph type="ctrTitle"/>
          </p:nvPr>
        </p:nvSpPr>
        <p:spPr>
          <a:xfrm>
            <a:off x="381752" y="793267"/>
            <a:ext cx="11428479" cy="1764072"/>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Jefferson Community Collaborative Meeting</a:t>
            </a:r>
          </a:p>
        </p:txBody>
      </p:sp>
      <p:sp>
        <p:nvSpPr>
          <p:cNvPr id="3" name="Subtitle 2">
            <a:extLst>
              <a:ext uri="{FF2B5EF4-FFF2-40B4-BE49-F238E27FC236}">
                <a16:creationId xmlns:a16="http://schemas.microsoft.com/office/drawing/2014/main" id="{0A5FA08B-966C-C746-1992-2F9260671EEB}"/>
              </a:ext>
            </a:extLst>
          </p:cNvPr>
          <p:cNvSpPr>
            <a:spLocks noGrp="1"/>
          </p:cNvSpPr>
          <p:nvPr>
            <p:ph type="subTitle" idx="1"/>
          </p:nvPr>
        </p:nvSpPr>
        <p:spPr>
          <a:xfrm>
            <a:off x="1523991" y="4271846"/>
            <a:ext cx="9144000" cy="1004105"/>
          </a:xfrm>
        </p:spPr>
        <p:txBody>
          <a:bodyPr>
            <a:noAutofit/>
          </a:bodyPr>
          <a:lstStyle/>
          <a:p>
            <a:pPr>
              <a:spcBef>
                <a:spcPts val="0"/>
              </a:spcBef>
            </a:pPr>
            <a:r>
              <a:rPr lang="en-US" b="1" dirty="0">
                <a:latin typeface="Roboto" panose="02000000000000000000" pitchFamily="2" charset="0"/>
                <a:ea typeface="Roboto" panose="02000000000000000000" pitchFamily="2" charset="0"/>
              </a:rPr>
              <a:t>Friday, September 20, 2024</a:t>
            </a:r>
          </a:p>
          <a:p>
            <a:pPr>
              <a:spcBef>
                <a:spcPts val="0"/>
              </a:spcBef>
            </a:pPr>
            <a:r>
              <a:rPr lang="en-US" b="1" dirty="0">
                <a:latin typeface="Roboto" panose="02000000000000000000" pitchFamily="2" charset="0"/>
                <a:ea typeface="Roboto" panose="02000000000000000000" pitchFamily="2" charset="0"/>
              </a:rPr>
              <a:t>8:30-11:00am at Salvatore’s </a:t>
            </a:r>
          </a:p>
        </p:txBody>
      </p:sp>
      <p:pic>
        <p:nvPicPr>
          <p:cNvPr id="5" name="Picture 4" descr="A person sitting at a table with a projector&#10;&#10;Description automatically generated">
            <a:extLst>
              <a:ext uri="{FF2B5EF4-FFF2-40B4-BE49-F238E27FC236}">
                <a16:creationId xmlns:a16="http://schemas.microsoft.com/office/drawing/2014/main" id="{565DE946-8DF4-41EA-6099-104C52A68B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495" y="2454766"/>
            <a:ext cx="2012609" cy="1341627"/>
          </a:xfrm>
          <a:prstGeom prst="rect">
            <a:avLst/>
          </a:prstGeom>
        </p:spPr>
      </p:pic>
      <p:pic>
        <p:nvPicPr>
          <p:cNvPr id="9" name="Picture 8" descr="A group of people sitting at a table&#10;&#10;Description automatically generated">
            <a:extLst>
              <a:ext uri="{FF2B5EF4-FFF2-40B4-BE49-F238E27FC236}">
                <a16:creationId xmlns:a16="http://schemas.microsoft.com/office/drawing/2014/main" id="{E460A198-5BFD-25B2-6BC2-ABC80A5D3BD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495" y="4365340"/>
            <a:ext cx="2072065" cy="1507598"/>
          </a:xfrm>
          <a:prstGeom prst="rect">
            <a:avLst/>
          </a:prstGeom>
        </p:spPr>
      </p:pic>
      <p:pic>
        <p:nvPicPr>
          <p:cNvPr id="12" name="Picture 11" descr="A group of people sitting at a table&#10;&#10;Description automatically generated">
            <a:extLst>
              <a:ext uri="{FF2B5EF4-FFF2-40B4-BE49-F238E27FC236}">
                <a16:creationId xmlns:a16="http://schemas.microsoft.com/office/drawing/2014/main" id="{E6BA2B94-32C7-9403-840E-60C5CB1378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85628" y="3556669"/>
            <a:ext cx="1868743" cy="1246455"/>
          </a:xfrm>
          <a:prstGeom prst="rect">
            <a:avLst/>
          </a:prstGeom>
        </p:spPr>
      </p:pic>
      <p:pic>
        <p:nvPicPr>
          <p:cNvPr id="13" name="Picture 12" descr="A group of women sitting in chairs&#10;&#10;Description automatically generated">
            <a:extLst>
              <a:ext uri="{FF2B5EF4-FFF2-40B4-BE49-F238E27FC236}">
                <a16:creationId xmlns:a16="http://schemas.microsoft.com/office/drawing/2014/main" id="{BB956060-FFF4-A440-C228-8EABCF67C3B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37426" y="4325566"/>
            <a:ext cx="2072065" cy="1517324"/>
          </a:xfrm>
          <a:prstGeom prst="rect">
            <a:avLst/>
          </a:prstGeom>
        </p:spPr>
      </p:pic>
      <p:pic>
        <p:nvPicPr>
          <p:cNvPr id="6" name="Picture 5" descr="A group of women looking at a map&#10;&#10;Description automatically generated">
            <a:extLst>
              <a:ext uri="{FF2B5EF4-FFF2-40B4-BE49-F238E27FC236}">
                <a16:creationId xmlns:a16="http://schemas.microsoft.com/office/drawing/2014/main" id="{DFDCC2AA-3061-B9A9-D8AB-68D724C2343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63164" y="3534845"/>
            <a:ext cx="1852713" cy="1153906"/>
          </a:xfrm>
          <a:prstGeom prst="rect">
            <a:avLst/>
          </a:prstGeom>
        </p:spPr>
      </p:pic>
      <p:pic>
        <p:nvPicPr>
          <p:cNvPr id="10" name="Picture 9" descr="A group of people sitting in a room&#10;&#10;Description automatically generated">
            <a:extLst>
              <a:ext uri="{FF2B5EF4-FFF2-40B4-BE49-F238E27FC236}">
                <a16:creationId xmlns:a16="http://schemas.microsoft.com/office/drawing/2014/main" id="{6B2A1ED7-FD95-97E8-2F98-721528CD17C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990835" y="2490675"/>
            <a:ext cx="1868743" cy="1326127"/>
          </a:xfrm>
          <a:prstGeom prst="rect">
            <a:avLst/>
          </a:prstGeom>
        </p:spPr>
      </p:pic>
      <p:pic>
        <p:nvPicPr>
          <p:cNvPr id="15" name="Picture 14" descr="A black background with orange circles&#10;&#10;Description automatically generated with medium confidence">
            <a:extLst>
              <a:ext uri="{FF2B5EF4-FFF2-40B4-BE49-F238E27FC236}">
                <a16:creationId xmlns:a16="http://schemas.microsoft.com/office/drawing/2014/main" id="{B033E2C4-A8EF-DF1C-3BD7-EB4B851ACD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81245" y="5258856"/>
            <a:ext cx="2359454" cy="788179"/>
          </a:xfrm>
          <a:prstGeom prst="rect">
            <a:avLst/>
          </a:prstGeom>
        </p:spPr>
      </p:pic>
      <p:pic>
        <p:nvPicPr>
          <p:cNvPr id="16" name="Picture 15" descr="A black background with green text&#10;&#10;Description automatically generated">
            <a:extLst>
              <a:ext uri="{FF2B5EF4-FFF2-40B4-BE49-F238E27FC236}">
                <a16:creationId xmlns:a16="http://schemas.microsoft.com/office/drawing/2014/main" id="{C9B3B006-7775-C3C7-7C14-F4CC790DB24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745746" y="2469007"/>
            <a:ext cx="4230453" cy="1501811"/>
          </a:xfrm>
          <a:prstGeom prst="rect">
            <a:avLst/>
          </a:prstGeom>
        </p:spPr>
      </p:pic>
    </p:spTree>
    <p:extLst>
      <p:ext uri="{BB962C8B-B14F-4D97-AF65-F5344CB8AC3E}">
        <p14:creationId xmlns:p14="http://schemas.microsoft.com/office/powerpoint/2010/main" val="79559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75287D-95A7-20EE-552B-D5CEAC20D47B}"/>
              </a:ext>
            </a:extLst>
          </p:cNvPr>
          <p:cNvSpPr/>
          <p:nvPr/>
        </p:nvSpPr>
        <p:spPr>
          <a:xfrm>
            <a:off x="0" y="1"/>
            <a:ext cx="12192000" cy="6858000"/>
          </a:xfrm>
          <a:prstGeom prst="rect">
            <a:avLst/>
          </a:prstGeom>
          <a:solidFill>
            <a:srgbClr val="DDF0E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4" name="Picture 3" descr="A black rectangle with a light green rectangle&#10;&#10;Description automatically generated">
            <a:extLst>
              <a:ext uri="{FF2B5EF4-FFF2-40B4-BE49-F238E27FC236}">
                <a16:creationId xmlns:a16="http://schemas.microsoft.com/office/drawing/2014/main" id="{6F9F4765-4D4C-CF86-02ED-874336A9224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979141"/>
            <a:ext cx="10012858" cy="5245770"/>
          </a:xfrm>
          <a:prstGeom prst="rect">
            <a:avLst/>
          </a:prstGeom>
        </p:spPr>
      </p:pic>
      <p:sp>
        <p:nvSpPr>
          <p:cNvPr id="2" name="Title 1">
            <a:extLst>
              <a:ext uri="{FF2B5EF4-FFF2-40B4-BE49-F238E27FC236}">
                <a16:creationId xmlns:a16="http://schemas.microsoft.com/office/drawing/2014/main" id="{4AFA2209-5BD4-27D6-7EAE-969FBDC5BF3F}"/>
              </a:ext>
            </a:extLst>
          </p:cNvPr>
          <p:cNvSpPr>
            <a:spLocks noGrp="1"/>
          </p:cNvSpPr>
          <p:nvPr>
            <p:ph type="title"/>
          </p:nvPr>
        </p:nvSpPr>
        <p:spPr>
          <a:xfrm>
            <a:off x="399947" y="1214440"/>
            <a:ext cx="7328520" cy="2852737"/>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JRF Strategic Plan</a:t>
            </a:r>
          </a:p>
        </p:txBody>
      </p:sp>
      <p:cxnSp>
        <p:nvCxnSpPr>
          <p:cNvPr id="8" name="Straight Connector 7">
            <a:extLst>
              <a:ext uri="{FF2B5EF4-FFF2-40B4-BE49-F238E27FC236}">
                <a16:creationId xmlns:a16="http://schemas.microsoft.com/office/drawing/2014/main" id="{EA582931-E29E-3120-6A2D-7175C61C2560}"/>
              </a:ext>
            </a:extLst>
          </p:cNvPr>
          <p:cNvCxnSpPr>
            <a:cxnSpLocks/>
          </p:cNvCxnSpPr>
          <p:nvPr/>
        </p:nvCxnSpPr>
        <p:spPr>
          <a:xfrm>
            <a:off x="0" y="4067177"/>
            <a:ext cx="7658106"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7" name="Picture 6" descr="A black background with orange circles&#10;&#10;Description automatically generated with medium confidence">
            <a:extLst>
              <a:ext uri="{FF2B5EF4-FFF2-40B4-BE49-F238E27FC236}">
                <a16:creationId xmlns:a16="http://schemas.microsoft.com/office/drawing/2014/main" id="{372525F9-C944-A696-1846-3C241180A2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75500" y="5183047"/>
            <a:ext cx="3474720" cy="1160736"/>
          </a:xfrm>
          <a:prstGeom prst="rect">
            <a:avLst/>
          </a:prstGeom>
        </p:spPr>
      </p:pic>
    </p:spTree>
    <p:extLst>
      <p:ext uri="{BB962C8B-B14F-4D97-AF65-F5344CB8AC3E}">
        <p14:creationId xmlns:p14="http://schemas.microsoft.com/office/powerpoint/2010/main" val="365824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chemeClr val="accent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10" name="Rounded Rectangle 9">
            <a:extLst>
              <a:ext uri="{FF2B5EF4-FFF2-40B4-BE49-F238E27FC236}">
                <a16:creationId xmlns:a16="http://schemas.microsoft.com/office/drawing/2014/main" id="{928F9205-28F3-97D5-D49E-F75680E35D18}"/>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838200" y="428346"/>
            <a:ext cx="10515600" cy="1325563"/>
          </a:xfrm>
        </p:spPr>
        <p:txBody>
          <a:bodyPr/>
          <a:lstStyle/>
          <a:p>
            <a:r>
              <a:rPr lang="en-US" b="1" dirty="0">
                <a:latin typeface="P22 Mackinac Pro" panose="02000000000000000000" pitchFamily="2" charset="77"/>
                <a:ea typeface="P22 Mackinac Pro" panose="02000000000000000000" pitchFamily="2" charset="77"/>
              </a:rPr>
              <a:t>Three Pillars of Work</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800E99A5-DFCC-5315-0DEC-F52F61AA6FF8}"/>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orange circles&#10;&#10;Description automatically generated with medium confidence">
            <a:extLst>
              <a:ext uri="{FF2B5EF4-FFF2-40B4-BE49-F238E27FC236}">
                <a16:creationId xmlns:a16="http://schemas.microsoft.com/office/drawing/2014/main" id="{65B3E206-99D7-85E5-E5D3-B8CF2E1C7AD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39048" y="359298"/>
            <a:ext cx="2655316" cy="887013"/>
          </a:xfrm>
          <a:prstGeom prst="rect">
            <a:avLst/>
          </a:prstGeom>
        </p:spPr>
      </p:pic>
      <p:graphicFrame>
        <p:nvGraphicFramePr>
          <p:cNvPr id="12" name="Content Placeholder 11">
            <a:extLst>
              <a:ext uri="{FF2B5EF4-FFF2-40B4-BE49-F238E27FC236}">
                <a16:creationId xmlns:a16="http://schemas.microsoft.com/office/drawing/2014/main" id="{67BD3EFB-721D-E271-8AAE-D33AFCEBA892}"/>
              </a:ext>
            </a:extLst>
          </p:cNvPr>
          <p:cNvGraphicFramePr>
            <a:graphicFrameLocks noGrp="1"/>
          </p:cNvGraphicFramePr>
          <p:nvPr>
            <p:ph idx="1"/>
            <p:extLst>
              <p:ext uri="{D42A27DB-BD31-4B8C-83A1-F6EECF244321}">
                <p14:modId xmlns:p14="http://schemas.microsoft.com/office/powerpoint/2010/main" val="3011245175"/>
              </p:ext>
            </p:extLst>
          </p:nvPr>
        </p:nvGraphicFramePr>
        <p:xfrm>
          <a:off x="838200" y="1825625"/>
          <a:ext cx="10515600" cy="4790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352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838200" y="428346"/>
            <a:ext cx="10515600" cy="1325563"/>
          </a:xfrm>
        </p:spPr>
        <p:txBody>
          <a:bodyPr/>
          <a:lstStyle/>
          <a:p>
            <a:r>
              <a:rPr lang="en-US" b="1" dirty="0">
                <a:ea typeface="P22 Mackinac Pro" panose="02000000000000000000" pitchFamily="2" charset="77"/>
              </a:rPr>
              <a:t>Operating</a:t>
            </a:r>
            <a:r>
              <a:rPr lang="en-US" b="1" dirty="0">
                <a:latin typeface="+mj-lt"/>
                <a:ea typeface="P22 Mackinac Pro" panose="02000000000000000000" pitchFamily="2" charset="77"/>
              </a:rPr>
              <a:t> Principles</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8" name="Picture 7" descr="A black background with orange circles&#10;&#10;Description automatically generated with medium confidence">
            <a:extLst>
              <a:ext uri="{FF2B5EF4-FFF2-40B4-BE49-F238E27FC236}">
                <a16:creationId xmlns:a16="http://schemas.microsoft.com/office/drawing/2014/main" id="{FE88CFE0-308A-A759-058D-E7AC51EC69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63327" y="294697"/>
            <a:ext cx="2655316" cy="887013"/>
          </a:xfrm>
          <a:prstGeom prst="rect">
            <a:avLst/>
          </a:prstGeom>
        </p:spPr>
      </p:pic>
      <p:graphicFrame>
        <p:nvGraphicFramePr>
          <p:cNvPr id="10" name="Diagram 9">
            <a:extLst>
              <a:ext uri="{FF2B5EF4-FFF2-40B4-BE49-F238E27FC236}">
                <a16:creationId xmlns:a16="http://schemas.microsoft.com/office/drawing/2014/main" id="{C143AAF6-73CD-4F51-39A0-FEFBC7220CFE}"/>
              </a:ext>
            </a:extLst>
          </p:cNvPr>
          <p:cNvGraphicFramePr/>
          <p:nvPr/>
        </p:nvGraphicFramePr>
        <p:xfrm>
          <a:off x="273356" y="1476406"/>
          <a:ext cx="11714427" cy="52901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086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838200" y="428346"/>
            <a:ext cx="10515600" cy="1325563"/>
          </a:xfrm>
        </p:spPr>
        <p:txBody>
          <a:bodyPr/>
          <a:lstStyle/>
          <a:p>
            <a:r>
              <a:rPr lang="en-US" b="1" dirty="0">
                <a:ea typeface="P22 Mackinac Pro" panose="02000000000000000000" pitchFamily="2" charset="77"/>
              </a:rPr>
              <a:t>Operating</a:t>
            </a:r>
            <a:r>
              <a:rPr lang="en-US" b="1" dirty="0">
                <a:latin typeface="+mj-lt"/>
                <a:ea typeface="P22 Mackinac Pro" panose="02000000000000000000" pitchFamily="2" charset="77"/>
              </a:rPr>
              <a:t> Principles (cont.)</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8" name="Picture 7" descr="A black background with orange circles&#10;&#10;Description automatically generated with medium confidence">
            <a:extLst>
              <a:ext uri="{FF2B5EF4-FFF2-40B4-BE49-F238E27FC236}">
                <a16:creationId xmlns:a16="http://schemas.microsoft.com/office/drawing/2014/main" id="{FE88CFE0-308A-A759-058D-E7AC51EC69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63327" y="294697"/>
            <a:ext cx="2655316" cy="887013"/>
          </a:xfrm>
          <a:prstGeom prst="rect">
            <a:avLst/>
          </a:prstGeom>
        </p:spPr>
      </p:pic>
      <p:graphicFrame>
        <p:nvGraphicFramePr>
          <p:cNvPr id="6" name="Diagram 5">
            <a:extLst>
              <a:ext uri="{FF2B5EF4-FFF2-40B4-BE49-F238E27FC236}">
                <a16:creationId xmlns:a16="http://schemas.microsoft.com/office/drawing/2014/main" id="{E6205CB0-1166-E642-4116-6C0698F7734C}"/>
              </a:ext>
            </a:extLst>
          </p:cNvPr>
          <p:cNvGraphicFramePr/>
          <p:nvPr/>
        </p:nvGraphicFramePr>
        <p:xfrm>
          <a:off x="466166" y="1476406"/>
          <a:ext cx="10887634" cy="5317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857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838200" y="428346"/>
            <a:ext cx="10515600" cy="1325563"/>
          </a:xfrm>
        </p:spPr>
        <p:txBody>
          <a:bodyPr/>
          <a:lstStyle/>
          <a:p>
            <a:r>
              <a:rPr lang="en-US" b="1" dirty="0">
                <a:latin typeface="+mj-lt"/>
                <a:ea typeface="P22 Mackinac Pro" panose="02000000000000000000" pitchFamily="2" charset="77"/>
              </a:rPr>
              <a:t>Commitment to Equity</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8" name="Picture 7" descr="A black background with orange circles&#10;&#10;Description automatically generated with medium confidence">
            <a:extLst>
              <a:ext uri="{FF2B5EF4-FFF2-40B4-BE49-F238E27FC236}">
                <a16:creationId xmlns:a16="http://schemas.microsoft.com/office/drawing/2014/main" id="{FE88CFE0-308A-A759-058D-E7AC51EC69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63327" y="294697"/>
            <a:ext cx="2655316" cy="887013"/>
          </a:xfrm>
          <a:prstGeom prst="rect">
            <a:avLst/>
          </a:prstGeom>
        </p:spPr>
      </p:pic>
      <p:graphicFrame>
        <p:nvGraphicFramePr>
          <p:cNvPr id="11" name="Diagram 10">
            <a:extLst>
              <a:ext uri="{FF2B5EF4-FFF2-40B4-BE49-F238E27FC236}">
                <a16:creationId xmlns:a16="http://schemas.microsoft.com/office/drawing/2014/main" id="{0C48DAD3-1387-DCF1-A579-12407D898153}"/>
              </a:ext>
            </a:extLst>
          </p:cNvPr>
          <p:cNvGraphicFramePr/>
          <p:nvPr/>
        </p:nvGraphicFramePr>
        <p:xfrm>
          <a:off x="1013459" y="2040576"/>
          <a:ext cx="10165080" cy="42176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347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838200" y="428346"/>
            <a:ext cx="10515600" cy="1325563"/>
          </a:xfrm>
        </p:spPr>
        <p:txBody>
          <a:bodyPr/>
          <a:lstStyle/>
          <a:p>
            <a:r>
              <a:rPr lang="en-US" b="1" dirty="0">
                <a:latin typeface="+mj-lt"/>
                <a:ea typeface="P22 Mackinac Pro" panose="02000000000000000000" pitchFamily="2" charset="77"/>
              </a:rPr>
              <a:t>Commitment to Equity (cont.)</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8" name="Picture 7" descr="A black background with orange circles&#10;&#10;Description automatically generated with medium confidence">
            <a:extLst>
              <a:ext uri="{FF2B5EF4-FFF2-40B4-BE49-F238E27FC236}">
                <a16:creationId xmlns:a16="http://schemas.microsoft.com/office/drawing/2014/main" id="{FE88CFE0-308A-A759-058D-E7AC51EC69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63327" y="294697"/>
            <a:ext cx="2655316" cy="887013"/>
          </a:xfrm>
          <a:prstGeom prst="rect">
            <a:avLst/>
          </a:prstGeom>
        </p:spPr>
      </p:pic>
      <p:graphicFrame>
        <p:nvGraphicFramePr>
          <p:cNvPr id="6" name="Diagram 5">
            <a:extLst>
              <a:ext uri="{FF2B5EF4-FFF2-40B4-BE49-F238E27FC236}">
                <a16:creationId xmlns:a16="http://schemas.microsoft.com/office/drawing/2014/main" id="{0AA2E653-88F8-9C4D-3EC2-EE8CEE9B639A}"/>
              </a:ext>
            </a:extLst>
          </p:cNvPr>
          <p:cNvGraphicFramePr/>
          <p:nvPr/>
        </p:nvGraphicFramePr>
        <p:xfrm>
          <a:off x="1152144" y="2020823"/>
          <a:ext cx="9637776" cy="42701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49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chemeClr val="accent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10" name="Rounded Rectangle 9">
            <a:extLst>
              <a:ext uri="{FF2B5EF4-FFF2-40B4-BE49-F238E27FC236}">
                <a16:creationId xmlns:a16="http://schemas.microsoft.com/office/drawing/2014/main" id="{928F9205-28F3-97D5-D49E-F75680E35D18}"/>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838200" y="428346"/>
            <a:ext cx="10515600" cy="1325563"/>
          </a:xfrm>
        </p:spPr>
        <p:txBody>
          <a:bodyPr/>
          <a:lstStyle/>
          <a:p>
            <a:r>
              <a:rPr lang="en-US" b="1" dirty="0">
                <a:latin typeface="P22 Mackinac Pro" panose="02000000000000000000" pitchFamily="2" charset="77"/>
                <a:ea typeface="P22 Mackinac Pro" panose="02000000000000000000" pitchFamily="2" charset="77"/>
              </a:rPr>
              <a:t>3 Organizational Goals</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800E99A5-DFCC-5315-0DEC-F52F61AA6FF8}"/>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43B792D2-F90E-71F4-9328-35290F0C0E14}"/>
              </a:ext>
            </a:extLst>
          </p:cNvPr>
          <p:cNvGraphicFramePr>
            <a:graphicFrameLocks noGrp="1"/>
          </p:cNvGraphicFramePr>
          <p:nvPr>
            <p:ph idx="1"/>
            <p:extLst>
              <p:ext uri="{D42A27DB-BD31-4B8C-83A1-F6EECF244321}">
                <p14:modId xmlns:p14="http://schemas.microsoft.com/office/powerpoint/2010/main" val="2143190751"/>
              </p:ext>
            </p:extLst>
          </p:nvPr>
        </p:nvGraphicFramePr>
        <p:xfrm>
          <a:off x="1127050" y="2227713"/>
          <a:ext cx="9937900" cy="3949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ack background with orange circles&#10;&#10;Description automatically generated with medium confidence">
            <a:extLst>
              <a:ext uri="{FF2B5EF4-FFF2-40B4-BE49-F238E27FC236}">
                <a16:creationId xmlns:a16="http://schemas.microsoft.com/office/drawing/2014/main" id="{C1978639-348D-0D77-BDFF-08063832482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039048" y="377232"/>
            <a:ext cx="2655316" cy="887013"/>
          </a:xfrm>
          <a:prstGeom prst="rect">
            <a:avLst/>
          </a:prstGeom>
        </p:spPr>
      </p:pic>
    </p:spTree>
    <p:extLst>
      <p:ext uri="{BB962C8B-B14F-4D97-AF65-F5344CB8AC3E}">
        <p14:creationId xmlns:p14="http://schemas.microsoft.com/office/powerpoint/2010/main" val="302452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75287D-95A7-20EE-552B-D5CEAC20D47B}"/>
              </a:ext>
            </a:extLst>
          </p:cNvPr>
          <p:cNvSpPr/>
          <p:nvPr/>
        </p:nvSpPr>
        <p:spPr>
          <a:xfrm>
            <a:off x="0" y="1"/>
            <a:ext cx="12192000" cy="6858000"/>
          </a:xfrm>
          <a:prstGeom prst="rect">
            <a:avLst/>
          </a:prstGeom>
          <a:solidFill>
            <a:srgbClr val="DDF0E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4" name="Picture 3" descr="A black rectangle with a light green rectangle&#10;&#10;Description automatically generated">
            <a:extLst>
              <a:ext uri="{FF2B5EF4-FFF2-40B4-BE49-F238E27FC236}">
                <a16:creationId xmlns:a16="http://schemas.microsoft.com/office/drawing/2014/main" id="{6F9F4765-4D4C-CF86-02ED-874336A9224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979141"/>
            <a:ext cx="10012858" cy="5245770"/>
          </a:xfrm>
          <a:prstGeom prst="rect">
            <a:avLst/>
          </a:prstGeom>
        </p:spPr>
      </p:pic>
      <p:sp>
        <p:nvSpPr>
          <p:cNvPr id="2" name="Title 1">
            <a:extLst>
              <a:ext uri="{FF2B5EF4-FFF2-40B4-BE49-F238E27FC236}">
                <a16:creationId xmlns:a16="http://schemas.microsoft.com/office/drawing/2014/main" id="{4AFA2209-5BD4-27D6-7EAE-969FBDC5BF3F}"/>
              </a:ext>
            </a:extLst>
          </p:cNvPr>
          <p:cNvSpPr>
            <a:spLocks noGrp="1"/>
          </p:cNvSpPr>
          <p:nvPr>
            <p:ph type="title"/>
          </p:nvPr>
        </p:nvSpPr>
        <p:spPr>
          <a:xfrm>
            <a:off x="399947" y="1214440"/>
            <a:ext cx="7328520" cy="2852737"/>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Mon Valley Clean Air Fund</a:t>
            </a:r>
          </a:p>
        </p:txBody>
      </p:sp>
      <p:cxnSp>
        <p:nvCxnSpPr>
          <p:cNvPr id="8" name="Straight Connector 7">
            <a:extLst>
              <a:ext uri="{FF2B5EF4-FFF2-40B4-BE49-F238E27FC236}">
                <a16:creationId xmlns:a16="http://schemas.microsoft.com/office/drawing/2014/main" id="{EA582931-E29E-3120-6A2D-7175C61C2560}"/>
              </a:ext>
            </a:extLst>
          </p:cNvPr>
          <p:cNvCxnSpPr>
            <a:cxnSpLocks/>
          </p:cNvCxnSpPr>
          <p:nvPr/>
        </p:nvCxnSpPr>
        <p:spPr>
          <a:xfrm>
            <a:off x="0" y="4067177"/>
            <a:ext cx="7658106"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7" name="Picture 6" descr="A black background with orange circles&#10;&#10;Description automatically generated with medium confidence">
            <a:extLst>
              <a:ext uri="{FF2B5EF4-FFF2-40B4-BE49-F238E27FC236}">
                <a16:creationId xmlns:a16="http://schemas.microsoft.com/office/drawing/2014/main" id="{372525F9-C944-A696-1846-3C241180A2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75500" y="5064175"/>
            <a:ext cx="3474720" cy="1160736"/>
          </a:xfrm>
          <a:prstGeom prst="rect">
            <a:avLst/>
          </a:prstGeom>
        </p:spPr>
      </p:pic>
    </p:spTree>
    <p:extLst>
      <p:ext uri="{BB962C8B-B14F-4D97-AF65-F5344CB8AC3E}">
        <p14:creationId xmlns:p14="http://schemas.microsoft.com/office/powerpoint/2010/main" val="33836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chemeClr val="accent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10" name="Rounded Rectangle 9">
            <a:extLst>
              <a:ext uri="{FF2B5EF4-FFF2-40B4-BE49-F238E27FC236}">
                <a16:creationId xmlns:a16="http://schemas.microsoft.com/office/drawing/2014/main" id="{928F9205-28F3-97D5-D49E-F75680E35D18}"/>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838200" y="428346"/>
            <a:ext cx="10515600" cy="1325563"/>
          </a:xfrm>
        </p:spPr>
        <p:txBody>
          <a:bodyPr/>
          <a:lstStyle/>
          <a:p>
            <a:r>
              <a:rPr lang="en-US" b="1" dirty="0">
                <a:latin typeface="Arial" panose="020B0604020202020204" pitchFamily="34" charset="0"/>
                <a:ea typeface="P22 Mackinac Pro" panose="02000000000000000000" pitchFamily="2" charset="77"/>
                <a:cs typeface="Arial" panose="020B0604020202020204" pitchFamily="34" charset="0"/>
              </a:rPr>
              <a:t>Mon Valley Clean Air Fund </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800E99A5-DFCC-5315-0DEC-F52F61AA6FF8}"/>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orange circles&#10;&#10;Description automatically generated with medium confidence">
            <a:extLst>
              <a:ext uri="{FF2B5EF4-FFF2-40B4-BE49-F238E27FC236}">
                <a16:creationId xmlns:a16="http://schemas.microsoft.com/office/drawing/2014/main" id="{65B3E206-99D7-85E5-E5D3-B8CF2E1C7AD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39048" y="359298"/>
            <a:ext cx="2655316" cy="887013"/>
          </a:xfrm>
          <a:prstGeom prst="rect">
            <a:avLst/>
          </a:prstGeom>
        </p:spPr>
      </p:pic>
      <p:graphicFrame>
        <p:nvGraphicFramePr>
          <p:cNvPr id="9" name="Content Placeholder 8">
            <a:extLst>
              <a:ext uri="{FF2B5EF4-FFF2-40B4-BE49-F238E27FC236}">
                <a16:creationId xmlns:a16="http://schemas.microsoft.com/office/drawing/2014/main" id="{1EFDC2CC-00CC-AD5A-BEE0-E6012503C627}"/>
              </a:ext>
            </a:extLst>
          </p:cNvPr>
          <p:cNvGraphicFramePr>
            <a:graphicFrameLocks noGrp="1"/>
          </p:cNvGraphicFramePr>
          <p:nvPr>
            <p:ph idx="1"/>
            <p:extLst>
              <p:ext uri="{D42A27DB-BD31-4B8C-83A1-F6EECF244321}">
                <p14:modId xmlns:p14="http://schemas.microsoft.com/office/powerpoint/2010/main" val="2972610848"/>
              </p:ext>
            </p:extLst>
          </p:nvPr>
        </p:nvGraphicFramePr>
        <p:xfrm>
          <a:off x="838199" y="1991534"/>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6793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chemeClr val="accent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10" name="Rounded Rectangle 9">
            <a:extLst>
              <a:ext uri="{FF2B5EF4-FFF2-40B4-BE49-F238E27FC236}">
                <a16:creationId xmlns:a16="http://schemas.microsoft.com/office/drawing/2014/main" id="{928F9205-28F3-97D5-D49E-F75680E35D18}"/>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838199" y="173748"/>
            <a:ext cx="8435196" cy="1325563"/>
          </a:xfrm>
        </p:spPr>
        <p:txBody>
          <a:bodyPr>
            <a:normAutofit/>
          </a:bodyPr>
          <a:lstStyle/>
          <a:p>
            <a:r>
              <a:rPr lang="en-US" sz="4000" b="1" dirty="0">
                <a:latin typeface="Arial" panose="020B0604020202020204" pitchFamily="34" charset="0"/>
                <a:ea typeface="P22 Mackinac Pro" panose="02000000000000000000" pitchFamily="2" charset="77"/>
                <a:cs typeface="Arial" panose="020B0604020202020204" pitchFamily="34" charset="0"/>
              </a:rPr>
              <a:t>Mon Valley Clean Air Fund Important Facts</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800E99A5-DFCC-5315-0DEC-F52F61AA6FF8}"/>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76D2FE88-A13F-6D78-430C-9879293A3DFA}"/>
              </a:ext>
            </a:extLst>
          </p:cNvPr>
          <p:cNvGraphicFramePr>
            <a:graphicFrameLocks noGrp="1"/>
          </p:cNvGraphicFramePr>
          <p:nvPr>
            <p:ph idx="1"/>
            <p:extLst>
              <p:ext uri="{D42A27DB-BD31-4B8C-83A1-F6EECF244321}">
                <p14:modId xmlns:p14="http://schemas.microsoft.com/office/powerpoint/2010/main" val="751293858"/>
              </p:ext>
            </p:extLst>
          </p:nvPr>
        </p:nvGraphicFramePr>
        <p:xfrm>
          <a:off x="838199" y="1873319"/>
          <a:ext cx="10515600" cy="4556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black background with orange circles&#10;&#10;Description automatically generated with medium confidence">
            <a:extLst>
              <a:ext uri="{FF2B5EF4-FFF2-40B4-BE49-F238E27FC236}">
                <a16:creationId xmlns:a16="http://schemas.microsoft.com/office/drawing/2014/main" id="{8262D8B3-7507-D9D5-2892-830D730196C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87942" y="336713"/>
            <a:ext cx="2655316" cy="887013"/>
          </a:xfrm>
          <a:prstGeom prst="rect">
            <a:avLst/>
          </a:prstGeom>
        </p:spPr>
      </p:pic>
    </p:spTree>
    <p:extLst>
      <p:ext uri="{BB962C8B-B14F-4D97-AF65-F5344CB8AC3E}">
        <p14:creationId xmlns:p14="http://schemas.microsoft.com/office/powerpoint/2010/main" val="2769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rgbClr val="DDF0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652182" y="129097"/>
            <a:ext cx="9220200" cy="1325563"/>
          </a:xfrm>
        </p:spPr>
        <p:txBody>
          <a:bodyPr>
            <a:normAutofit/>
          </a:bodyPr>
          <a:lstStyle/>
          <a:p>
            <a:r>
              <a:rPr lang="en-US" sz="6000" b="1" dirty="0">
                <a:latin typeface="Roboto" panose="02000000000000000000" pitchFamily="2" charset="0"/>
                <a:ea typeface="Roboto" panose="02000000000000000000" pitchFamily="2" charset="0"/>
                <a:cs typeface="Roboto" panose="02000000000000000000" pitchFamily="2" charset="0"/>
              </a:rPr>
              <a:t>Meeting Goals</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73E6ABD9-978A-3426-0C33-E239E5A42363}"/>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10" name="Content Placeholder 9">
            <a:extLst>
              <a:ext uri="{FF2B5EF4-FFF2-40B4-BE49-F238E27FC236}">
                <a16:creationId xmlns:a16="http://schemas.microsoft.com/office/drawing/2014/main" id="{E5F9D971-33FC-CD16-4113-F25A68625519}"/>
              </a:ext>
            </a:extLst>
          </p:cNvPr>
          <p:cNvGraphicFramePr>
            <a:graphicFrameLocks noGrp="1"/>
          </p:cNvGraphicFramePr>
          <p:nvPr>
            <p:ph idx="1"/>
            <p:extLst>
              <p:ext uri="{D42A27DB-BD31-4B8C-83A1-F6EECF244321}">
                <p14:modId xmlns:p14="http://schemas.microsoft.com/office/powerpoint/2010/main" val="684018234"/>
              </p:ext>
            </p:extLst>
          </p:nvPr>
        </p:nvGraphicFramePr>
        <p:xfrm>
          <a:off x="118303" y="1767820"/>
          <a:ext cx="11955392" cy="4790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lack background with green text&#10;&#10;Description automatically generated">
            <a:extLst>
              <a:ext uri="{FF2B5EF4-FFF2-40B4-BE49-F238E27FC236}">
                <a16:creationId xmlns:a16="http://schemas.microsoft.com/office/drawing/2014/main" id="{33DF41EE-8830-2ECF-1636-BB15747842E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923113" y="193362"/>
            <a:ext cx="2771251" cy="983794"/>
          </a:xfrm>
          <a:prstGeom prst="rect">
            <a:avLst/>
          </a:prstGeom>
        </p:spPr>
      </p:pic>
    </p:spTree>
    <p:extLst>
      <p:ext uri="{BB962C8B-B14F-4D97-AF65-F5344CB8AC3E}">
        <p14:creationId xmlns:p14="http://schemas.microsoft.com/office/powerpoint/2010/main" val="2940621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chemeClr val="accent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10" name="Rounded Rectangle 9">
            <a:extLst>
              <a:ext uri="{FF2B5EF4-FFF2-40B4-BE49-F238E27FC236}">
                <a16:creationId xmlns:a16="http://schemas.microsoft.com/office/drawing/2014/main" id="{928F9205-28F3-97D5-D49E-F75680E35D18}"/>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838200" y="139243"/>
            <a:ext cx="8883770" cy="1325563"/>
          </a:xfrm>
        </p:spPr>
        <p:txBody>
          <a:bodyPr>
            <a:normAutofit/>
          </a:bodyPr>
          <a:lstStyle/>
          <a:p>
            <a:r>
              <a:rPr lang="en-US" sz="4000" b="1" dirty="0">
                <a:latin typeface="Arial" panose="020B0604020202020204" pitchFamily="34" charset="0"/>
                <a:ea typeface="P22 Mackinac Pro" panose="02000000000000000000" pitchFamily="2" charset="77"/>
                <a:cs typeface="Arial" panose="020B0604020202020204" pitchFamily="34" charset="0"/>
              </a:rPr>
              <a:t>Mon Valley Clean Air Fund Important Facts</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800E99A5-DFCC-5315-0DEC-F52F61AA6FF8}"/>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orange circles&#10;&#10;Description automatically generated with medium confidence">
            <a:extLst>
              <a:ext uri="{FF2B5EF4-FFF2-40B4-BE49-F238E27FC236}">
                <a16:creationId xmlns:a16="http://schemas.microsoft.com/office/drawing/2014/main" id="{65B3E206-99D7-85E5-E5D3-B8CF2E1C7AD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87942" y="336713"/>
            <a:ext cx="2655316" cy="887013"/>
          </a:xfrm>
          <a:prstGeom prst="rect">
            <a:avLst/>
          </a:prstGeom>
        </p:spPr>
      </p:pic>
      <p:graphicFrame>
        <p:nvGraphicFramePr>
          <p:cNvPr id="7" name="Content Placeholder 6">
            <a:extLst>
              <a:ext uri="{FF2B5EF4-FFF2-40B4-BE49-F238E27FC236}">
                <a16:creationId xmlns:a16="http://schemas.microsoft.com/office/drawing/2014/main" id="{F30FCF2C-F83E-2F68-6F11-D9FF1E58CC7D}"/>
              </a:ext>
            </a:extLst>
          </p:cNvPr>
          <p:cNvGraphicFramePr>
            <a:graphicFrameLocks noGrp="1"/>
          </p:cNvGraphicFramePr>
          <p:nvPr>
            <p:ph idx="1"/>
            <p:extLst>
              <p:ext uri="{D42A27DB-BD31-4B8C-83A1-F6EECF244321}">
                <p14:modId xmlns:p14="http://schemas.microsoft.com/office/powerpoint/2010/main" val="2354821598"/>
              </p:ext>
            </p:extLst>
          </p:nvPr>
        </p:nvGraphicFramePr>
        <p:xfrm>
          <a:off x="838200" y="1951149"/>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3282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FA5BC2-8F08-424D-5363-915E2990873D}"/>
              </a:ext>
            </a:extLst>
          </p:cNvPr>
          <p:cNvSpPr/>
          <p:nvPr/>
        </p:nvSpPr>
        <p:spPr>
          <a:xfrm>
            <a:off x="0" y="0"/>
            <a:ext cx="12192000" cy="6858000"/>
          </a:xfrm>
          <a:prstGeom prst="rect">
            <a:avLst/>
          </a:prstGeom>
          <a:solidFill>
            <a:srgbClr val="F27020">
              <a:alpha val="2082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13" name="Picture 12">
            <a:extLst>
              <a:ext uri="{FF2B5EF4-FFF2-40B4-BE49-F238E27FC236}">
                <a16:creationId xmlns:a16="http://schemas.microsoft.com/office/drawing/2014/main" id="{099DD8A7-2748-4E55-FEE7-EA136DF2448C}"/>
              </a:ext>
            </a:extLst>
          </p:cNvPr>
          <p:cNvPicPr>
            <a:picLocks noChangeAspect="1"/>
          </p:cNvPicPr>
          <p:nvPr/>
        </p:nvPicPr>
        <p:blipFill rotWithShape="1">
          <a:blip r:embed="rId3">
            <a:alphaModFix amt="29000"/>
            <a:extLst>
              <a:ext uri="{28A0092B-C50C-407E-A947-70E740481C1C}">
                <a14:useLocalDpi xmlns:a14="http://schemas.microsoft.com/office/drawing/2010/main"/>
              </a:ext>
            </a:extLst>
          </a:blip>
          <a:srcRect/>
          <a:stretch/>
        </p:blipFill>
        <p:spPr>
          <a:xfrm>
            <a:off x="1900237" y="1064578"/>
            <a:ext cx="10291763" cy="4873280"/>
          </a:xfrm>
          <a:prstGeom prst="rect">
            <a:avLst/>
          </a:prstGeom>
        </p:spPr>
      </p:pic>
      <p:sp>
        <p:nvSpPr>
          <p:cNvPr id="2" name="Title 1">
            <a:extLst>
              <a:ext uri="{FF2B5EF4-FFF2-40B4-BE49-F238E27FC236}">
                <a16:creationId xmlns:a16="http://schemas.microsoft.com/office/drawing/2014/main" id="{4AFA2209-5BD4-27D6-7EAE-969FBDC5BF3F}"/>
              </a:ext>
            </a:extLst>
          </p:cNvPr>
          <p:cNvSpPr>
            <a:spLocks noGrp="1"/>
          </p:cNvSpPr>
          <p:nvPr>
            <p:ph type="title"/>
          </p:nvPr>
        </p:nvSpPr>
        <p:spPr>
          <a:xfrm>
            <a:off x="4489146" y="1965959"/>
            <a:ext cx="7702853" cy="1870715"/>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Grantmaking Updates</a:t>
            </a:r>
          </a:p>
        </p:txBody>
      </p:sp>
      <p:sp>
        <p:nvSpPr>
          <p:cNvPr id="3" name="Text Placeholder 2">
            <a:extLst>
              <a:ext uri="{FF2B5EF4-FFF2-40B4-BE49-F238E27FC236}">
                <a16:creationId xmlns:a16="http://schemas.microsoft.com/office/drawing/2014/main" id="{14052FF9-E0F2-23CD-1521-B892941628B4}"/>
              </a:ext>
            </a:extLst>
          </p:cNvPr>
          <p:cNvSpPr>
            <a:spLocks noGrp="1"/>
          </p:cNvSpPr>
          <p:nvPr>
            <p:ph type="body" idx="1"/>
          </p:nvPr>
        </p:nvSpPr>
        <p:spPr>
          <a:xfrm>
            <a:off x="4489146" y="4293235"/>
            <a:ext cx="7370621" cy="1500187"/>
          </a:xfrm>
        </p:spPr>
        <p:txBody>
          <a:bodyPr/>
          <a:lstStyle/>
          <a:p>
            <a:r>
              <a:rPr lang="en-US" b="1" dirty="0">
                <a:solidFill>
                  <a:schemeClr val="tx1"/>
                </a:solidFill>
                <a:latin typeface="Roboto" panose="02000000000000000000" pitchFamily="2" charset="0"/>
                <a:ea typeface="Roboto" panose="02000000000000000000" pitchFamily="2" charset="0"/>
              </a:rPr>
              <a:t>Kelleigh Boland</a:t>
            </a:r>
            <a:r>
              <a:rPr lang="en-US" dirty="0">
                <a:solidFill>
                  <a:schemeClr val="tx1"/>
                </a:solidFill>
                <a:latin typeface="Roboto" panose="02000000000000000000" pitchFamily="2" charset="0"/>
                <a:ea typeface="Roboto" panose="02000000000000000000" pitchFamily="2" charset="0"/>
              </a:rPr>
              <a:t>, </a:t>
            </a:r>
            <a:r>
              <a:rPr lang="en-US" i="1" dirty="0">
                <a:solidFill>
                  <a:schemeClr val="tx1"/>
                </a:solidFill>
                <a:latin typeface="Roboto" panose="02000000000000000000" pitchFamily="2" charset="0"/>
                <a:ea typeface="Roboto" panose="02000000000000000000" pitchFamily="2" charset="0"/>
              </a:rPr>
              <a:t>Director of Grantmaking and Strategy, Jefferson Regional Foundation</a:t>
            </a:r>
          </a:p>
        </p:txBody>
      </p:sp>
      <p:cxnSp>
        <p:nvCxnSpPr>
          <p:cNvPr id="10" name="Straight Connector 9">
            <a:extLst>
              <a:ext uri="{FF2B5EF4-FFF2-40B4-BE49-F238E27FC236}">
                <a16:creationId xmlns:a16="http://schemas.microsoft.com/office/drawing/2014/main" id="{E0581E2B-6DFF-6903-D958-E672007DD459}"/>
              </a:ext>
            </a:extLst>
          </p:cNvPr>
          <p:cNvCxnSpPr>
            <a:cxnSpLocks/>
          </p:cNvCxnSpPr>
          <p:nvPr/>
        </p:nvCxnSpPr>
        <p:spPr>
          <a:xfrm>
            <a:off x="4489147" y="4066055"/>
            <a:ext cx="7702853" cy="0"/>
          </a:xfrm>
          <a:prstGeom prst="line">
            <a:avLst/>
          </a:prstGeom>
          <a:ln w="66675">
            <a:solidFill>
              <a:srgbClr val="F27020"/>
            </a:solidFill>
          </a:ln>
        </p:spPr>
        <p:style>
          <a:lnRef idx="2">
            <a:schemeClr val="accent1"/>
          </a:lnRef>
          <a:fillRef idx="0">
            <a:schemeClr val="accent1"/>
          </a:fillRef>
          <a:effectRef idx="1">
            <a:schemeClr val="accent1"/>
          </a:effectRef>
          <a:fontRef idx="minor">
            <a:schemeClr val="tx1"/>
          </a:fontRef>
        </p:style>
      </p:cxnSp>
      <p:pic>
        <p:nvPicPr>
          <p:cNvPr id="5" name="Picture 4" descr="A black background with orange circles&#10;&#10;Description automatically generated with medium confidence">
            <a:extLst>
              <a:ext uri="{FF2B5EF4-FFF2-40B4-BE49-F238E27FC236}">
                <a16:creationId xmlns:a16="http://schemas.microsoft.com/office/drawing/2014/main" id="{FD42F230-AD88-5E7E-8FCE-DADD0C615E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2877" y="5213054"/>
            <a:ext cx="3474720" cy="1160736"/>
          </a:xfrm>
          <a:prstGeom prst="rect">
            <a:avLst/>
          </a:prstGeom>
        </p:spPr>
      </p:pic>
    </p:spTree>
    <p:extLst>
      <p:ext uri="{BB962C8B-B14F-4D97-AF65-F5344CB8AC3E}">
        <p14:creationId xmlns:p14="http://schemas.microsoft.com/office/powerpoint/2010/main" val="292541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1"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754438" y="15084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Roboto" panose="02000000000000000000" pitchFamily="2" charset="0"/>
                <a:ea typeface="Roboto" panose="02000000000000000000" pitchFamily="2" charset="0"/>
                <a:cs typeface="Roboto" panose="02000000000000000000" pitchFamily="2" charset="0"/>
                <a:sym typeface="Arial"/>
              </a:rPr>
              <a:t>Mon Valley Clean Air Fund Listening Sessions</a:t>
            </a:r>
            <a:endParaRPr dirty="0">
              <a:latin typeface="Roboto" panose="02000000000000000000" pitchFamily="2" charset="0"/>
              <a:ea typeface="Roboto" panose="02000000000000000000" pitchFamily="2" charset="0"/>
              <a:cs typeface="Roboto" panose="02000000000000000000" pitchFamily="2" charset="0"/>
            </a:endParaRPr>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497635" y="1638712"/>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 name="Google Shape;151;p19">
            <a:extLst>
              <a:ext uri="{FF2B5EF4-FFF2-40B4-BE49-F238E27FC236}">
                <a16:creationId xmlns:a16="http://schemas.microsoft.com/office/drawing/2014/main" id="{B567C0D8-B01C-8ABE-E93B-197C0F022C84}"/>
              </a:ext>
            </a:extLst>
          </p:cNvPr>
          <p:cNvSpPr txBox="1">
            <a:spLocks noGrp="1"/>
          </p:cNvSpPr>
          <p:nvPr>
            <p:ph type="body" idx="1"/>
          </p:nvPr>
        </p:nvSpPr>
        <p:spPr>
          <a:xfrm>
            <a:off x="890428" y="1955675"/>
            <a:ext cx="10243619" cy="4423054"/>
          </a:xfrm>
          <a:prstGeom prst="rect">
            <a:avLst/>
          </a:prstGeom>
          <a:noFill/>
          <a:ln>
            <a:noFill/>
          </a:ln>
        </p:spPr>
        <p:txBody>
          <a:bodyPr spcFirstLastPara="1" wrap="square" lIns="91425" tIns="45700" rIns="91425" bIns="45700" anchor="t" anchorCtr="0">
            <a:normAutofit fontScale="62500" lnSpcReduction="20000"/>
          </a:bodyPr>
          <a:lstStyle/>
          <a:p>
            <a:pPr marL="0" indent="0" algn="ctr">
              <a:lnSpc>
                <a:spcPct val="115000"/>
              </a:lnSpc>
              <a:spcBef>
                <a:spcPts val="0"/>
              </a:spcBef>
              <a:spcAft>
                <a:spcPts val="800"/>
              </a:spcAft>
              <a:buNone/>
            </a:pPr>
            <a:r>
              <a:rPr lang="en-US" sz="3800" b="1" kern="100" dirty="0">
                <a:effectLst/>
                <a:latin typeface="+mj-lt"/>
                <a:ea typeface="Aptos" panose="020B0004020202020204" pitchFamily="34" charset="0"/>
                <a:cs typeface="Times New Roman" panose="02020603050405020304" pitchFamily="18" charset="0"/>
              </a:rPr>
              <a:t>The Foundation centers on community voice.  We want to hear ideas about the use of the settlement funds. </a:t>
            </a:r>
          </a:p>
          <a:p>
            <a:pPr marL="0" indent="0" algn="ctr">
              <a:lnSpc>
                <a:spcPct val="115000"/>
              </a:lnSpc>
              <a:spcBef>
                <a:spcPts val="0"/>
              </a:spcBef>
              <a:spcAft>
                <a:spcPts val="800"/>
              </a:spcAft>
              <a:buNone/>
            </a:pPr>
            <a:endParaRPr lang="en-US" sz="3800" kern="100" dirty="0">
              <a:effectLst/>
              <a:latin typeface="+mj-l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500" kern="100" dirty="0">
                <a:effectLst/>
                <a:latin typeface="+mj-lt"/>
                <a:ea typeface="Aptos" panose="020B0004020202020204" pitchFamily="34" charset="0"/>
                <a:cs typeface="Times New Roman" panose="02020603050405020304" pitchFamily="18" charset="0"/>
              </a:rPr>
              <a:t>Wednesday, October 9</a:t>
            </a:r>
            <a:r>
              <a:rPr lang="en-US" sz="3500" kern="100" baseline="30000" dirty="0">
                <a:effectLst/>
                <a:latin typeface="+mj-lt"/>
                <a:ea typeface="Aptos" panose="020B0004020202020204" pitchFamily="34" charset="0"/>
                <a:cs typeface="Times New Roman" panose="02020603050405020304" pitchFamily="18" charset="0"/>
              </a:rPr>
              <a:t>th</a:t>
            </a:r>
            <a:r>
              <a:rPr lang="en-US" sz="3500" kern="100" dirty="0">
                <a:effectLst/>
                <a:latin typeface="+mj-lt"/>
                <a:ea typeface="Aptos" panose="020B0004020202020204" pitchFamily="34" charset="0"/>
                <a:cs typeface="Times New Roman" panose="02020603050405020304" pitchFamily="18" charset="0"/>
              </a:rPr>
              <a:t> from 10am-11:30am at Noah's Ark Community Center, 200 6th Street McKeesport, PA 15132. Refreshments will be provided.</a:t>
            </a:r>
          </a:p>
          <a:p>
            <a:pPr marL="114300" marR="0" indent="0">
              <a:lnSpc>
                <a:spcPct val="115000"/>
              </a:lnSpc>
              <a:spcBef>
                <a:spcPts val="0"/>
              </a:spcBef>
              <a:spcAft>
                <a:spcPts val="0"/>
              </a:spcAft>
              <a:buNone/>
            </a:pPr>
            <a:r>
              <a:rPr lang="en-US" sz="3500" kern="100" dirty="0">
                <a:effectLst/>
                <a:latin typeface="+mj-lt"/>
                <a:ea typeface="Aptos" panose="020B0004020202020204" pitchFamily="34" charset="0"/>
                <a:cs typeface="Times New Roman" panose="02020603050405020304" pitchFamily="18" charset="0"/>
              </a:rPr>
              <a:t> </a:t>
            </a:r>
          </a:p>
          <a:p>
            <a:pPr marL="342900" marR="0" lvl="0" indent="-342900">
              <a:lnSpc>
                <a:spcPct val="115000"/>
              </a:lnSpc>
              <a:spcBef>
                <a:spcPts val="0"/>
              </a:spcBef>
              <a:spcAft>
                <a:spcPts val="0"/>
              </a:spcAft>
              <a:buFont typeface="Symbol" panose="05050102010706020507" pitchFamily="18" charset="2"/>
              <a:buChar char=""/>
            </a:pPr>
            <a:r>
              <a:rPr lang="en-US" sz="3500" kern="100" dirty="0">
                <a:effectLst/>
                <a:latin typeface="+mj-lt"/>
                <a:ea typeface="Aptos" panose="020B0004020202020204" pitchFamily="34" charset="0"/>
                <a:cs typeface="Times New Roman" panose="02020603050405020304" pitchFamily="18" charset="0"/>
              </a:rPr>
              <a:t>Wednesday, October 16</a:t>
            </a:r>
            <a:r>
              <a:rPr lang="en-US" sz="3500" kern="100" baseline="30000" dirty="0">
                <a:effectLst/>
                <a:latin typeface="+mj-lt"/>
                <a:ea typeface="Aptos" panose="020B0004020202020204" pitchFamily="34" charset="0"/>
                <a:cs typeface="Times New Roman" panose="02020603050405020304" pitchFamily="18" charset="0"/>
              </a:rPr>
              <a:t>th</a:t>
            </a:r>
            <a:r>
              <a:rPr lang="en-US" sz="3500" kern="100" dirty="0">
                <a:effectLst/>
                <a:latin typeface="+mj-lt"/>
                <a:ea typeface="Aptos" panose="020B0004020202020204" pitchFamily="34" charset="0"/>
                <a:cs typeface="Times New Roman" panose="02020603050405020304" pitchFamily="18" charset="0"/>
              </a:rPr>
              <a:t> from 12pm-1pm via Zoom (virtual meeting- registration is required)</a:t>
            </a:r>
          </a:p>
          <a:p>
            <a:pPr marL="0" marR="0" indent="0">
              <a:lnSpc>
                <a:spcPct val="115000"/>
              </a:lnSpc>
              <a:spcBef>
                <a:spcPts val="0"/>
              </a:spcBef>
              <a:spcAft>
                <a:spcPts val="0"/>
              </a:spcAft>
              <a:buNone/>
            </a:pPr>
            <a:endParaRPr lang="en-US" sz="3500" kern="100" dirty="0">
              <a:effectLst/>
              <a:latin typeface="+mj-l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500" kern="100" dirty="0">
                <a:effectLst/>
                <a:latin typeface="+mj-lt"/>
                <a:ea typeface="Aptos" panose="020B0004020202020204" pitchFamily="34" charset="0"/>
                <a:cs typeface="Times New Roman" panose="02020603050405020304" pitchFamily="18" charset="0"/>
              </a:rPr>
              <a:t>Wednesday, October 23</a:t>
            </a:r>
            <a:r>
              <a:rPr lang="en-US" sz="3500" kern="100" baseline="30000" dirty="0">
                <a:effectLst/>
                <a:latin typeface="+mj-lt"/>
                <a:ea typeface="Aptos" panose="020B0004020202020204" pitchFamily="34" charset="0"/>
                <a:cs typeface="Times New Roman" panose="02020603050405020304" pitchFamily="18" charset="0"/>
              </a:rPr>
              <a:t>rd</a:t>
            </a:r>
            <a:r>
              <a:rPr lang="en-US" sz="3500" kern="100" dirty="0">
                <a:effectLst/>
                <a:latin typeface="+mj-lt"/>
                <a:ea typeface="Aptos" panose="020B0004020202020204" pitchFamily="34" charset="0"/>
                <a:cs typeface="Times New Roman" panose="02020603050405020304" pitchFamily="18" charset="0"/>
              </a:rPr>
              <a:t> from 6pm-7:30pm at Woodland Hills School District Administrative Offices, 531 Jones Ave, Braddock, PA  15104. Refreshments will be provided.</a:t>
            </a:r>
          </a:p>
          <a:p>
            <a:pPr marL="177800" indent="0">
              <a:spcBef>
                <a:spcPts val="0"/>
              </a:spcBef>
              <a:buSzPts val="2800"/>
              <a:buNone/>
            </a:pPr>
            <a:endParaRPr lang="en-US" dirty="0">
              <a:latin typeface="Roboto"/>
              <a:ea typeface="Roboto"/>
              <a:cs typeface="Roboto"/>
              <a:sym typeface="Roboto"/>
            </a:endParaRPr>
          </a:p>
          <a:p>
            <a:pPr marL="635000" indent="-457200">
              <a:spcBef>
                <a:spcPts val="0"/>
              </a:spcBef>
              <a:buSzPts val="2800"/>
            </a:pPr>
            <a:endParaRPr dirty="0">
              <a:latin typeface="Roboto"/>
              <a:ea typeface="Roboto"/>
              <a:cs typeface="Roboto"/>
              <a:sym typeface="Roboto"/>
            </a:endParaRPr>
          </a:p>
        </p:txBody>
      </p:sp>
    </p:spTree>
    <p:extLst>
      <p:ext uri="{BB962C8B-B14F-4D97-AF65-F5344CB8AC3E}">
        <p14:creationId xmlns:p14="http://schemas.microsoft.com/office/powerpoint/2010/main" val="3076553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endParaRPr/>
          </a:p>
        </p:txBody>
      </p:sp>
      <p:sp>
        <p:nvSpPr>
          <p:cNvPr id="166" name="Google Shape;166;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67" name="Google Shape;167;p21"/>
          <p:cNvSpPr/>
          <p:nvPr/>
        </p:nvSpPr>
        <p:spPr>
          <a:xfrm>
            <a:off x="0" y="1"/>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68" name="Google Shape;168;p21"/>
          <p:cNvGrpSpPr/>
          <p:nvPr/>
        </p:nvGrpSpPr>
        <p:grpSpPr>
          <a:xfrm>
            <a:off x="248818" y="197961"/>
            <a:ext cx="11694364" cy="6462077"/>
            <a:chOff x="497635" y="395922"/>
            <a:chExt cx="11196728" cy="6066156"/>
          </a:xfrm>
        </p:grpSpPr>
        <p:sp>
          <p:nvSpPr>
            <p:cNvPr id="169" name="Google Shape;169;p21"/>
            <p:cNvSpPr/>
            <p:nvPr/>
          </p:nvSpPr>
          <p:spPr>
            <a:xfrm>
              <a:off x="497635" y="395922"/>
              <a:ext cx="11196728" cy="6066156"/>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0" name="Google Shape;170;p21"/>
            <p:cNvSpPr/>
            <p:nvPr/>
          </p:nvSpPr>
          <p:spPr>
            <a:xfrm>
              <a:off x="652183" y="548115"/>
              <a:ext cx="10887635" cy="576177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Roboto"/>
                <a:ea typeface="Roboto"/>
                <a:cs typeface="Roboto"/>
                <a:sym typeface="Roboto"/>
              </a:endParaRPr>
            </a:p>
          </p:txBody>
        </p:sp>
      </p:grpSp>
      <p:pic>
        <p:nvPicPr>
          <p:cNvPr id="3" name="Picture 2" descr="A group of people with text&#10;&#10;Description automatically generated">
            <a:extLst>
              <a:ext uri="{FF2B5EF4-FFF2-40B4-BE49-F238E27FC236}">
                <a16:creationId xmlns:a16="http://schemas.microsoft.com/office/drawing/2014/main" id="{0D27FACF-0EAD-3A6A-CA46-C634DCDD22E5}"/>
              </a:ext>
            </a:extLst>
          </p:cNvPr>
          <p:cNvPicPr>
            <a:picLocks noChangeAspect="1"/>
          </p:cNvPicPr>
          <p:nvPr/>
        </p:nvPicPr>
        <p:blipFill>
          <a:blip r:embed="rId3"/>
          <a:stretch>
            <a:fillRect/>
          </a:stretch>
        </p:blipFill>
        <p:spPr>
          <a:xfrm>
            <a:off x="2476544" y="492375"/>
            <a:ext cx="7449233" cy="58732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p:nvPr/>
        </p:nvSpPr>
        <p:spPr>
          <a:xfrm>
            <a:off x="-108857" y="-79829"/>
            <a:ext cx="12192000" cy="6858000"/>
          </a:xfrm>
          <a:prstGeom prst="rect">
            <a:avLst/>
          </a:prstGeom>
          <a:solidFill>
            <a:srgbClr val="4E66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7" name="Google Shape;147;p19"/>
          <p:cNvSpPr/>
          <p:nvPr/>
        </p:nvSpPr>
        <p:spPr>
          <a:xfrm>
            <a:off x="497636"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8" name="Google Shape;148;p19"/>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9" name="Google Shape;149;p19"/>
          <p:cNvSpPr txBox="1">
            <a:spLocks noGrp="1"/>
          </p:cNvSpPr>
          <p:nvPr>
            <p:ph type="title"/>
          </p:nvPr>
        </p:nvSpPr>
        <p:spPr>
          <a:xfrm>
            <a:off x="838199" y="17566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b="1"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HR Capacity Building Opportunity</a:t>
            </a:r>
            <a:endParaRPr dirty="0">
              <a:latin typeface="Roboto" panose="02000000000000000000" pitchFamily="2" charset="0"/>
              <a:ea typeface="Roboto" panose="02000000000000000000" pitchFamily="2" charset="0"/>
              <a:cs typeface="Roboto" panose="02000000000000000000" pitchFamily="2" charset="0"/>
            </a:endParaRPr>
          </a:p>
        </p:txBody>
      </p:sp>
      <p:cxnSp>
        <p:nvCxnSpPr>
          <p:cNvPr id="150" name="Google Shape;150;p19"/>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51" name="Google Shape;151;p19"/>
          <p:cNvSpPr txBox="1">
            <a:spLocks noGrp="1"/>
          </p:cNvSpPr>
          <p:nvPr>
            <p:ph type="body" idx="1"/>
          </p:nvPr>
        </p:nvSpPr>
        <p:spPr>
          <a:xfrm>
            <a:off x="962352" y="2011327"/>
            <a:ext cx="9937900" cy="3949249"/>
          </a:xfrm>
          <a:prstGeom prst="rect">
            <a:avLst/>
          </a:prstGeom>
          <a:noFill/>
          <a:ln>
            <a:noFill/>
          </a:ln>
        </p:spPr>
        <p:txBody>
          <a:bodyPr spcFirstLastPara="1" wrap="square" lIns="91425" tIns="45700" rIns="91425" bIns="45700" anchor="t" anchorCtr="0">
            <a:noAutofit/>
          </a:bodyPr>
          <a:lstStyle/>
          <a:p>
            <a:pPr marL="635000" indent="-457200">
              <a:spcBef>
                <a:spcPts val="0"/>
              </a:spcBef>
              <a:buSzPts val="2800"/>
            </a:pPr>
            <a:r>
              <a:rPr lang="en-US" sz="2500" dirty="0">
                <a:latin typeface="Roboto"/>
                <a:ea typeface="Roboto"/>
                <a:cs typeface="Roboto"/>
                <a:sym typeface="Roboto"/>
              </a:rPr>
              <a:t>Training on creating job descriptions through </a:t>
            </a:r>
            <a:r>
              <a:rPr lang="en-US" sz="2500" dirty="0">
                <a:latin typeface="Roboto"/>
                <a:ea typeface="Roboto"/>
                <a:cs typeface="Roboto"/>
              </a:rPr>
              <a:t>Acuity Human Resources LLC</a:t>
            </a:r>
            <a:r>
              <a:rPr lang="en-US" sz="2500" dirty="0">
                <a:latin typeface="Roboto"/>
                <a:ea typeface="Roboto"/>
                <a:cs typeface="Roboto"/>
                <a:sym typeface="Roboto"/>
              </a:rPr>
              <a:t>.</a:t>
            </a:r>
          </a:p>
          <a:p>
            <a:pPr marL="635000" indent="-457200">
              <a:spcBef>
                <a:spcPts val="0"/>
              </a:spcBef>
              <a:buSzPts val="2800"/>
            </a:pPr>
            <a:endParaRPr lang="en-US" sz="2500" dirty="0">
              <a:latin typeface="Roboto"/>
              <a:ea typeface="Roboto"/>
              <a:cs typeface="Roboto"/>
              <a:sym typeface="Roboto"/>
            </a:endParaRPr>
          </a:p>
          <a:p>
            <a:pPr marL="635000" indent="-457200">
              <a:spcBef>
                <a:spcPts val="0"/>
              </a:spcBef>
              <a:buSzPts val="2800"/>
            </a:pPr>
            <a:r>
              <a:rPr lang="en-US" sz="2500" dirty="0">
                <a:latin typeface="Roboto"/>
                <a:ea typeface="Roboto"/>
                <a:cs typeface="Roboto"/>
                <a:sym typeface="Roboto"/>
              </a:rPr>
              <a:t>Targeted to orgs with budgets less than or approximately $1mil </a:t>
            </a:r>
          </a:p>
          <a:p>
            <a:pPr marL="177800" indent="0">
              <a:spcBef>
                <a:spcPts val="0"/>
              </a:spcBef>
              <a:buSzPts val="2800"/>
              <a:buNone/>
            </a:pPr>
            <a:endParaRPr lang="en-US" sz="2500" dirty="0">
              <a:latin typeface="Roboto"/>
              <a:ea typeface="Roboto"/>
              <a:cs typeface="Roboto"/>
              <a:sym typeface="Roboto"/>
            </a:endParaRPr>
          </a:p>
          <a:p>
            <a:pPr marL="635000" indent="-457200">
              <a:spcBef>
                <a:spcPts val="0"/>
              </a:spcBef>
              <a:buSzPts val="2800"/>
            </a:pPr>
            <a:r>
              <a:rPr lang="en-US" sz="2500" dirty="0">
                <a:latin typeface="Roboto"/>
                <a:ea typeface="Roboto"/>
                <a:cs typeface="Roboto"/>
                <a:sym typeface="Roboto"/>
              </a:rPr>
              <a:t>Training on October 30th from 9am-11:30am in Foundation offices. Orgs will also receive a 30-minute individualized phone or video session.</a:t>
            </a:r>
          </a:p>
          <a:p>
            <a:pPr marL="177800" indent="0">
              <a:spcBef>
                <a:spcPts val="0"/>
              </a:spcBef>
              <a:buSzPts val="2800"/>
              <a:buNone/>
            </a:pPr>
            <a:endParaRPr lang="en-US" sz="2500" dirty="0">
              <a:latin typeface="Roboto"/>
              <a:ea typeface="Roboto"/>
              <a:cs typeface="Roboto"/>
              <a:sym typeface="Roboto"/>
            </a:endParaRPr>
          </a:p>
          <a:p>
            <a:pPr marL="635000" indent="-457200">
              <a:spcBef>
                <a:spcPts val="0"/>
              </a:spcBef>
              <a:buSzPts val="2800"/>
            </a:pPr>
            <a:r>
              <a:rPr lang="en-US" sz="2500" dirty="0">
                <a:latin typeface="Roboto"/>
                <a:ea typeface="Roboto"/>
                <a:cs typeface="Roboto"/>
                <a:sym typeface="Roboto"/>
              </a:rPr>
              <a:t>Maximum of 20 organizations</a:t>
            </a:r>
          </a:p>
          <a:p>
            <a:pPr marL="635000" indent="-457200">
              <a:spcBef>
                <a:spcPts val="0"/>
              </a:spcBef>
              <a:buSzPts val="2800"/>
            </a:pPr>
            <a:endParaRPr lang="en-US" sz="2500" dirty="0">
              <a:latin typeface="Roboto"/>
              <a:ea typeface="Roboto"/>
              <a:cs typeface="Roboto"/>
              <a:sym typeface="Roboto"/>
            </a:endParaRPr>
          </a:p>
          <a:p>
            <a:pPr marL="635000" indent="-457200">
              <a:spcBef>
                <a:spcPts val="0"/>
              </a:spcBef>
              <a:buSzPts val="2800"/>
            </a:pPr>
            <a:r>
              <a:rPr lang="en-US" sz="2500" dirty="0">
                <a:latin typeface="Roboto"/>
                <a:ea typeface="Roboto"/>
                <a:cs typeface="Roboto"/>
                <a:sym typeface="Roboto"/>
              </a:rPr>
              <a:t>Registration will be sent out the week of Sept. 23</a:t>
            </a:r>
            <a:r>
              <a:rPr lang="en-US" sz="2500" baseline="30000" dirty="0">
                <a:latin typeface="Roboto"/>
                <a:ea typeface="Roboto"/>
                <a:cs typeface="Roboto"/>
                <a:sym typeface="Roboto"/>
              </a:rPr>
              <a:t>rd</a:t>
            </a:r>
            <a:endParaRPr lang="en-US" sz="2500" dirty="0">
              <a:latin typeface="Roboto"/>
              <a:ea typeface="Roboto"/>
              <a:cs typeface="Roboto"/>
              <a:sym typeface="Roboto"/>
            </a:endParaRPr>
          </a:p>
        </p:txBody>
      </p:sp>
    </p:spTree>
    <p:extLst>
      <p:ext uri="{BB962C8B-B14F-4D97-AF65-F5344CB8AC3E}">
        <p14:creationId xmlns:p14="http://schemas.microsoft.com/office/powerpoint/2010/main" val="1301858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p:nvPr/>
        </p:nvSpPr>
        <p:spPr>
          <a:xfrm>
            <a:off x="0" y="0"/>
            <a:ext cx="12192000" cy="6858000"/>
          </a:xfrm>
          <a:prstGeom prst="rect">
            <a:avLst/>
          </a:prstGeom>
          <a:solidFill>
            <a:schemeClr val="accent2">
              <a:alpha val="2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7" name="Google Shape;127;p17"/>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8" name="Google Shape;128;p17"/>
          <p:cNvSpPr txBox="1">
            <a:spLocks noGrp="1"/>
          </p:cNvSpPr>
          <p:nvPr>
            <p:ph type="title"/>
          </p:nvPr>
        </p:nvSpPr>
        <p:spPr>
          <a:xfrm>
            <a:off x="838200" y="4283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solidFill>
                  <a:schemeClr val="tx1"/>
                </a:solidFill>
                <a:latin typeface="Arial" panose="020B0604020202020204" pitchFamily="34" charset="0"/>
                <a:ea typeface="Roboto" panose="02000000000000000000" pitchFamily="2" charset="0"/>
                <a:cs typeface="Arial" panose="020B0604020202020204" pitchFamily="34" charset="0"/>
                <a:sym typeface="Arial"/>
              </a:rPr>
              <a:t>Grantmaking-</a:t>
            </a:r>
            <a:r>
              <a:rPr lang="en-US" b="1" dirty="0">
                <a:solidFill>
                  <a:schemeClr val="tx1"/>
                </a:solidFill>
                <a:latin typeface="Roboto" panose="02000000000000000000" pitchFamily="2" charset="0"/>
                <a:ea typeface="Roboto" panose="02000000000000000000" pitchFamily="2" charset="0"/>
                <a:cs typeface="Roboto" panose="02000000000000000000" pitchFamily="2" charset="0"/>
                <a:sym typeface="Arial"/>
              </a:rPr>
              <a:t> </a:t>
            </a:r>
            <a:r>
              <a:rPr lang="en-US" sz="2400" b="1" dirty="0">
                <a:latin typeface="Arial"/>
                <a:cs typeface="Arial"/>
                <a:sym typeface="Arial"/>
              </a:rPr>
              <a:t>Revised Funding Priorities 2024-2025</a:t>
            </a:r>
            <a:endParaRPr sz="2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cxnSp>
        <p:nvCxnSpPr>
          <p:cNvPr id="129" name="Google Shape;129;p17"/>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30" name="Google Shape;130;p17"/>
          <p:cNvSpPr/>
          <p:nvPr/>
        </p:nvSpPr>
        <p:spPr>
          <a:xfrm>
            <a:off x="497636"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 name="Google Shape;131;p17">
            <a:extLst>
              <a:ext uri="{FF2B5EF4-FFF2-40B4-BE49-F238E27FC236}">
                <a16:creationId xmlns:a16="http://schemas.microsoft.com/office/drawing/2014/main" id="{D83A1068-E380-6993-09EF-13D7C24A7AF7}"/>
              </a:ext>
            </a:extLst>
          </p:cNvPr>
          <p:cNvSpPr txBox="1">
            <a:spLocks/>
          </p:cNvSpPr>
          <p:nvPr/>
        </p:nvSpPr>
        <p:spPr>
          <a:xfrm>
            <a:off x="154546" y="2102178"/>
            <a:ext cx="9937900" cy="3949249"/>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Health and Wellness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(physical, mental, behavioral, and environmental health and basic needs including food, housing, and transportation)</a:t>
            </a:r>
          </a:p>
          <a:p>
            <a:pPr marL="1143000" marR="0" lvl="2"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Education, Workforce, &amp; Economic Opportunity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(early childhood/literacy, youth development, training, and youth, adult, and community education) </a:t>
            </a:r>
          </a:p>
          <a:p>
            <a:pPr marL="1143000" marR="0" lvl="2"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Community Engagement &amp; Policy Work</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(advocacy, civic engagement, and organizing)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28600" indent="-50800">
              <a:spcBef>
                <a:spcPts val="0"/>
              </a:spcBef>
              <a:buSzPts val="2800"/>
              <a:buFont typeface="Arial"/>
              <a:buNone/>
            </a:pPr>
            <a:endParaRPr lang="en-US" dirty="0">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FA5BC2-8F08-424D-5363-915E2990873D}"/>
              </a:ext>
            </a:extLst>
          </p:cNvPr>
          <p:cNvSpPr/>
          <p:nvPr/>
        </p:nvSpPr>
        <p:spPr>
          <a:xfrm>
            <a:off x="0" y="0"/>
            <a:ext cx="12192000" cy="6858000"/>
          </a:xfrm>
          <a:prstGeom prst="rect">
            <a:avLst/>
          </a:prstGeom>
          <a:solidFill>
            <a:srgbClr val="F27020">
              <a:alpha val="2082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13" name="Picture 12">
            <a:extLst>
              <a:ext uri="{FF2B5EF4-FFF2-40B4-BE49-F238E27FC236}">
                <a16:creationId xmlns:a16="http://schemas.microsoft.com/office/drawing/2014/main" id="{099DD8A7-2748-4E55-FEE7-EA136DF2448C}"/>
              </a:ext>
            </a:extLst>
          </p:cNvPr>
          <p:cNvPicPr>
            <a:picLocks noChangeAspect="1"/>
          </p:cNvPicPr>
          <p:nvPr/>
        </p:nvPicPr>
        <p:blipFill rotWithShape="1">
          <a:blip r:embed="rId3">
            <a:alphaModFix amt="29000"/>
            <a:extLst>
              <a:ext uri="{28A0092B-C50C-407E-A947-70E740481C1C}">
                <a14:useLocalDpi xmlns:a14="http://schemas.microsoft.com/office/drawing/2010/main" val="0"/>
              </a:ext>
            </a:extLst>
          </a:blip>
          <a:srcRect/>
          <a:stretch/>
        </p:blipFill>
        <p:spPr>
          <a:xfrm>
            <a:off x="1900237" y="1064578"/>
            <a:ext cx="10291763" cy="4873280"/>
          </a:xfrm>
          <a:prstGeom prst="rect">
            <a:avLst/>
          </a:prstGeom>
        </p:spPr>
      </p:pic>
      <p:sp>
        <p:nvSpPr>
          <p:cNvPr id="2" name="Title 1">
            <a:extLst>
              <a:ext uri="{FF2B5EF4-FFF2-40B4-BE49-F238E27FC236}">
                <a16:creationId xmlns:a16="http://schemas.microsoft.com/office/drawing/2014/main" id="{4AFA2209-5BD4-27D6-7EAE-969FBDC5BF3F}"/>
              </a:ext>
            </a:extLst>
          </p:cNvPr>
          <p:cNvSpPr>
            <a:spLocks noGrp="1"/>
          </p:cNvSpPr>
          <p:nvPr>
            <p:ph type="title"/>
          </p:nvPr>
        </p:nvSpPr>
        <p:spPr>
          <a:xfrm>
            <a:off x="4489146" y="1965959"/>
            <a:ext cx="7702853" cy="1870715"/>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Updated Grants Application Portal</a:t>
            </a:r>
          </a:p>
        </p:txBody>
      </p:sp>
      <p:sp>
        <p:nvSpPr>
          <p:cNvPr id="3" name="Text Placeholder 2">
            <a:extLst>
              <a:ext uri="{FF2B5EF4-FFF2-40B4-BE49-F238E27FC236}">
                <a16:creationId xmlns:a16="http://schemas.microsoft.com/office/drawing/2014/main" id="{14052FF9-E0F2-23CD-1521-B892941628B4}"/>
              </a:ext>
            </a:extLst>
          </p:cNvPr>
          <p:cNvSpPr>
            <a:spLocks noGrp="1"/>
          </p:cNvSpPr>
          <p:nvPr>
            <p:ph type="body" idx="1"/>
          </p:nvPr>
        </p:nvSpPr>
        <p:spPr>
          <a:xfrm>
            <a:off x="4489146" y="4293235"/>
            <a:ext cx="6949997" cy="1500187"/>
          </a:xfrm>
        </p:spPr>
        <p:txBody>
          <a:bodyPr/>
          <a:lstStyle/>
          <a:p>
            <a:r>
              <a:rPr lang="en-US" b="1" dirty="0">
                <a:solidFill>
                  <a:schemeClr val="tx1"/>
                </a:solidFill>
                <a:latin typeface="Roboto" panose="02000000000000000000" pitchFamily="2" charset="0"/>
                <a:ea typeface="Roboto" panose="02000000000000000000" pitchFamily="2" charset="0"/>
              </a:rPr>
              <a:t>Steve Ankney</a:t>
            </a:r>
            <a:r>
              <a:rPr lang="en-US" dirty="0">
                <a:solidFill>
                  <a:schemeClr val="tx1"/>
                </a:solidFill>
                <a:latin typeface="Roboto" panose="02000000000000000000" pitchFamily="2" charset="0"/>
                <a:ea typeface="Roboto" panose="02000000000000000000" pitchFamily="2" charset="0"/>
              </a:rPr>
              <a:t>, </a:t>
            </a:r>
            <a:r>
              <a:rPr lang="en-US" i="1" dirty="0">
                <a:solidFill>
                  <a:schemeClr val="tx1"/>
                </a:solidFill>
                <a:latin typeface="Roboto" panose="02000000000000000000" pitchFamily="2" charset="0"/>
                <a:ea typeface="Roboto" panose="02000000000000000000" pitchFamily="2" charset="0"/>
              </a:rPr>
              <a:t>Grants, Evaluation, and Data Manager, Jefferson Regional Foundation</a:t>
            </a:r>
            <a:endParaRPr lang="en-US" dirty="0">
              <a:solidFill>
                <a:schemeClr val="tx1"/>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E0581E2B-6DFF-6903-D958-E672007DD459}"/>
              </a:ext>
            </a:extLst>
          </p:cNvPr>
          <p:cNvCxnSpPr>
            <a:cxnSpLocks/>
          </p:cNvCxnSpPr>
          <p:nvPr/>
        </p:nvCxnSpPr>
        <p:spPr>
          <a:xfrm>
            <a:off x="4489147" y="4066055"/>
            <a:ext cx="7702853" cy="0"/>
          </a:xfrm>
          <a:prstGeom prst="line">
            <a:avLst/>
          </a:prstGeom>
          <a:ln w="66675">
            <a:solidFill>
              <a:srgbClr val="F27020"/>
            </a:solidFill>
          </a:ln>
        </p:spPr>
        <p:style>
          <a:lnRef idx="2">
            <a:schemeClr val="accent1"/>
          </a:lnRef>
          <a:fillRef idx="0">
            <a:schemeClr val="accent1"/>
          </a:fillRef>
          <a:effectRef idx="1">
            <a:schemeClr val="accent1"/>
          </a:effectRef>
          <a:fontRef idx="minor">
            <a:schemeClr val="tx1"/>
          </a:fontRef>
        </p:style>
      </p:cxnSp>
      <p:pic>
        <p:nvPicPr>
          <p:cNvPr id="5" name="Picture 4" descr="A black background with orange circles&#10;&#10;Description automatically generated with medium confidence">
            <a:extLst>
              <a:ext uri="{FF2B5EF4-FFF2-40B4-BE49-F238E27FC236}">
                <a16:creationId xmlns:a16="http://schemas.microsoft.com/office/drawing/2014/main" id="{FD42F230-AD88-5E7E-8FCE-DADD0C615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 y="5237193"/>
            <a:ext cx="3474720" cy="1160736"/>
          </a:xfrm>
          <a:prstGeom prst="rect">
            <a:avLst/>
          </a:prstGeom>
        </p:spPr>
      </p:pic>
    </p:spTree>
    <p:extLst>
      <p:ext uri="{BB962C8B-B14F-4D97-AF65-F5344CB8AC3E}">
        <p14:creationId xmlns:p14="http://schemas.microsoft.com/office/powerpoint/2010/main" val="3631512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p:nvPr/>
        </p:nvSpPr>
        <p:spPr>
          <a:xfrm>
            <a:off x="0" y="0"/>
            <a:ext cx="12192000" cy="6858000"/>
          </a:xfrm>
          <a:prstGeom prst="rect">
            <a:avLst/>
          </a:prstGeom>
          <a:solidFill>
            <a:schemeClr val="accent2">
              <a:alpha val="2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7" name="Google Shape;127;p17"/>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8" name="Google Shape;128;p17"/>
          <p:cNvSpPr txBox="1">
            <a:spLocks noGrp="1"/>
          </p:cNvSpPr>
          <p:nvPr>
            <p:ph type="title"/>
          </p:nvPr>
        </p:nvSpPr>
        <p:spPr>
          <a:xfrm>
            <a:off x="838200" y="4283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Roboto" panose="02000000000000000000" pitchFamily="2" charset="0"/>
                <a:ea typeface="Roboto" panose="02000000000000000000" pitchFamily="2" charset="0"/>
                <a:cs typeface="Roboto" panose="02000000000000000000" pitchFamily="2" charset="0"/>
                <a:sym typeface="Arial"/>
              </a:rPr>
              <a:t>JRF’s New Grant Portal Timeline</a:t>
            </a:r>
            <a:endParaRPr dirty="0">
              <a:latin typeface="Roboto" panose="02000000000000000000" pitchFamily="2" charset="0"/>
              <a:ea typeface="Roboto" panose="02000000000000000000" pitchFamily="2" charset="0"/>
              <a:cs typeface="Roboto" panose="02000000000000000000" pitchFamily="2" charset="0"/>
            </a:endParaRPr>
          </a:p>
        </p:txBody>
      </p:sp>
      <p:cxnSp>
        <p:nvCxnSpPr>
          <p:cNvPr id="129" name="Google Shape;129;p17"/>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30" name="Google Shape;130;p17"/>
          <p:cNvSpPr/>
          <p:nvPr/>
        </p:nvSpPr>
        <p:spPr>
          <a:xfrm>
            <a:off x="497635"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A4EE0B0E-0F54-09B1-EED4-8B375B134595}"/>
              </a:ext>
            </a:extLst>
          </p:cNvPr>
          <p:cNvGraphicFramePr/>
          <p:nvPr/>
        </p:nvGraphicFramePr>
        <p:xfrm>
          <a:off x="154005" y="1684422"/>
          <a:ext cx="11646568" cy="4947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30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FB848DC-0FA5-4C3B-9D9F-8B3D857377A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B19D0D1D-33EE-489F-B955-1A40BF80ECF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425EC6AC-0F5F-4236-9C14-B39C57621EA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96EC1DBD-3CAC-4046-B179-3B5E3780026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838200" y="4283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Roboto" panose="02000000000000000000" pitchFamily="2" charset="0"/>
                <a:ea typeface="Roboto" panose="02000000000000000000" pitchFamily="2" charset="0"/>
                <a:cs typeface="Roboto" panose="02000000000000000000" pitchFamily="2" charset="0"/>
                <a:sym typeface="Arial"/>
              </a:rPr>
              <a:t>Feedback from Grantee Partners</a:t>
            </a:r>
            <a:endParaRPr dirty="0">
              <a:latin typeface="Roboto" panose="02000000000000000000" pitchFamily="2" charset="0"/>
              <a:ea typeface="Roboto" panose="02000000000000000000" pitchFamily="2" charset="0"/>
              <a:cs typeface="Roboto" panose="02000000000000000000" pitchFamily="2" charset="0"/>
            </a:endParaRPr>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497635"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 name="Google Shape;151;p19">
            <a:extLst>
              <a:ext uri="{FF2B5EF4-FFF2-40B4-BE49-F238E27FC236}">
                <a16:creationId xmlns:a16="http://schemas.microsoft.com/office/drawing/2014/main" id="{B567C0D8-B01C-8ABE-E93B-197C0F022C84}"/>
              </a:ext>
            </a:extLst>
          </p:cNvPr>
          <p:cNvSpPr txBox="1">
            <a:spLocks noGrp="1"/>
          </p:cNvSpPr>
          <p:nvPr>
            <p:ph type="body" idx="1"/>
          </p:nvPr>
        </p:nvSpPr>
        <p:spPr>
          <a:xfrm>
            <a:off x="1127050" y="2227713"/>
            <a:ext cx="9937900" cy="3949249"/>
          </a:xfrm>
          <a:prstGeom prst="rect">
            <a:avLst/>
          </a:prstGeom>
          <a:noFill/>
          <a:ln>
            <a:noFill/>
          </a:ln>
        </p:spPr>
        <p:txBody>
          <a:bodyPr spcFirstLastPara="1" wrap="square" lIns="91425" tIns="45700" rIns="91425" bIns="45700" anchor="t" anchorCtr="0">
            <a:normAutofit/>
          </a:bodyPr>
          <a:lstStyle/>
          <a:p>
            <a:pPr marL="635000" indent="-457200">
              <a:spcBef>
                <a:spcPts val="0"/>
              </a:spcBef>
              <a:buSzPts val="2800"/>
            </a:pPr>
            <a:r>
              <a:rPr lang="en-US" dirty="0">
                <a:latin typeface="Roboto"/>
                <a:ea typeface="Roboto"/>
                <a:cs typeface="Roboto"/>
                <a:sym typeface="Roboto"/>
              </a:rPr>
              <a:t>Character limits, saving issues, and repeated contacts from JRF staff could be burdensome for grantees.</a:t>
            </a: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r>
              <a:rPr lang="en-US" dirty="0">
                <a:latin typeface="Roboto"/>
                <a:ea typeface="Roboto"/>
                <a:cs typeface="Roboto"/>
                <a:sym typeface="Roboto"/>
              </a:rPr>
              <a:t>The new system:</a:t>
            </a:r>
          </a:p>
          <a:p>
            <a:pPr marL="1092200" lvl="1" indent="-457200">
              <a:spcBef>
                <a:spcPts val="0"/>
              </a:spcBef>
              <a:buSzPts val="2800"/>
            </a:pPr>
            <a:r>
              <a:rPr lang="en-US" dirty="0">
                <a:latin typeface="Roboto"/>
                <a:ea typeface="Roboto"/>
                <a:cs typeface="Roboto"/>
                <a:sym typeface="Roboto"/>
              </a:rPr>
              <a:t>Increased character limits</a:t>
            </a:r>
          </a:p>
          <a:p>
            <a:pPr marL="1092200" lvl="1" indent="-457200">
              <a:spcBef>
                <a:spcPts val="0"/>
              </a:spcBef>
              <a:buSzPts val="2800"/>
            </a:pPr>
            <a:r>
              <a:rPr lang="en-US" dirty="0">
                <a:latin typeface="Roboto"/>
                <a:ea typeface="Roboto"/>
                <a:cs typeface="Roboto"/>
                <a:sym typeface="Roboto"/>
              </a:rPr>
              <a:t>Better autosave feature</a:t>
            </a:r>
          </a:p>
          <a:p>
            <a:pPr marL="1092200" lvl="1" indent="-457200">
              <a:spcBef>
                <a:spcPts val="0"/>
              </a:spcBef>
              <a:buSzPts val="2800"/>
            </a:pPr>
            <a:r>
              <a:rPr lang="en-US" dirty="0">
                <a:latin typeface="Roboto"/>
                <a:ea typeface="Roboto"/>
                <a:cs typeface="Roboto"/>
                <a:sym typeface="Roboto"/>
              </a:rPr>
              <a:t>Revised questions for more effective storytelling</a:t>
            </a: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endParaRPr dirty="0">
              <a:latin typeface="Roboto"/>
              <a:ea typeface="Roboto"/>
              <a:cs typeface="Roboto"/>
              <a:sym typeface="Roboto"/>
            </a:endParaRPr>
          </a:p>
        </p:txBody>
      </p:sp>
    </p:spTree>
    <p:extLst>
      <p:ext uri="{BB962C8B-B14F-4D97-AF65-F5344CB8AC3E}">
        <p14:creationId xmlns:p14="http://schemas.microsoft.com/office/powerpoint/2010/main" val="1715578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p:nvPr/>
        </p:nvSpPr>
        <p:spPr>
          <a:xfrm>
            <a:off x="6096000" y="1"/>
            <a:ext cx="6095999" cy="6858000"/>
          </a:xfrm>
          <a:prstGeom prst="rect">
            <a:avLst/>
          </a:prstGeom>
          <a:solidFill>
            <a:srgbClr val="F27020">
              <a:alpha val="4078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86" name="Google Shape;186;p23"/>
          <p:cNvGrpSpPr/>
          <p:nvPr/>
        </p:nvGrpSpPr>
        <p:grpSpPr>
          <a:xfrm>
            <a:off x="6353214" y="197961"/>
            <a:ext cx="5581570" cy="6462077"/>
            <a:chOff x="497635" y="395922"/>
            <a:chExt cx="11196728" cy="6066156"/>
          </a:xfrm>
        </p:grpSpPr>
        <p:sp>
          <p:nvSpPr>
            <p:cNvPr id="187" name="Google Shape;187;p23"/>
            <p:cNvSpPr/>
            <p:nvPr/>
          </p:nvSpPr>
          <p:spPr>
            <a:xfrm>
              <a:off x="497635" y="395922"/>
              <a:ext cx="11196728" cy="6066156"/>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8" name="Google Shape;188;p23"/>
            <p:cNvSpPr/>
            <p:nvPr/>
          </p:nvSpPr>
          <p:spPr>
            <a:xfrm>
              <a:off x="652183" y="548115"/>
              <a:ext cx="10887635" cy="576177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90" name="Google Shape;190;p23"/>
          <p:cNvSpPr txBox="1">
            <a:spLocks noGrp="1"/>
          </p:cNvSpPr>
          <p:nvPr>
            <p:ph type="title"/>
          </p:nvPr>
        </p:nvSpPr>
        <p:spPr>
          <a:xfrm>
            <a:off x="6966792" y="678893"/>
            <a:ext cx="4426130" cy="55486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sz="3600" b="1" dirty="0">
                <a:latin typeface="Roboto" panose="02000000000000000000" pitchFamily="2" charset="0"/>
                <a:ea typeface="Roboto" panose="02000000000000000000" pitchFamily="2" charset="0"/>
                <a:cs typeface="Roboto" panose="02000000000000000000" pitchFamily="2" charset="0"/>
                <a:sym typeface="Arial"/>
              </a:rPr>
              <a:t>The Foundation launched the new Grant Portal on September 6</a:t>
            </a:r>
            <a:r>
              <a:rPr lang="en-US" sz="3600" b="1" baseline="30000" dirty="0">
                <a:latin typeface="Roboto" panose="02000000000000000000" pitchFamily="2" charset="0"/>
                <a:ea typeface="Roboto" panose="02000000000000000000" pitchFamily="2" charset="0"/>
                <a:cs typeface="Roboto" panose="02000000000000000000" pitchFamily="2" charset="0"/>
                <a:sym typeface="Arial"/>
              </a:rPr>
              <a:t>th</a:t>
            </a:r>
            <a:r>
              <a:rPr lang="en-US" sz="3600" b="1" dirty="0">
                <a:latin typeface="Roboto" panose="02000000000000000000" pitchFamily="2" charset="0"/>
                <a:ea typeface="Roboto" panose="02000000000000000000" pitchFamily="2" charset="0"/>
                <a:cs typeface="Roboto" panose="02000000000000000000" pitchFamily="2" charset="0"/>
                <a:sym typeface="Arial"/>
              </a:rPr>
              <a:t>!</a:t>
            </a:r>
            <a:br>
              <a:rPr lang="en-US" sz="3600" b="1" dirty="0">
                <a:latin typeface="Roboto" panose="02000000000000000000" pitchFamily="2" charset="0"/>
                <a:ea typeface="Roboto" panose="02000000000000000000" pitchFamily="2" charset="0"/>
                <a:cs typeface="Roboto" panose="02000000000000000000" pitchFamily="2" charset="0"/>
                <a:sym typeface="Arial"/>
              </a:rPr>
            </a:br>
            <a:br>
              <a:rPr lang="en-US" sz="3600" b="1" dirty="0">
                <a:latin typeface="Roboto" panose="02000000000000000000" pitchFamily="2" charset="0"/>
                <a:ea typeface="Roboto" panose="02000000000000000000" pitchFamily="2" charset="0"/>
                <a:cs typeface="Roboto" panose="02000000000000000000" pitchFamily="2" charset="0"/>
                <a:sym typeface="Arial"/>
              </a:rPr>
            </a:br>
            <a:r>
              <a:rPr lang="en-US" sz="3600" b="1" dirty="0">
                <a:latin typeface="Roboto" panose="02000000000000000000" pitchFamily="2" charset="0"/>
                <a:ea typeface="Roboto" panose="02000000000000000000" pitchFamily="2" charset="0"/>
                <a:cs typeface="Roboto" panose="02000000000000000000" pitchFamily="2" charset="0"/>
                <a:sym typeface="Arial"/>
              </a:rPr>
              <a:t>The new system is called GOapply</a:t>
            </a:r>
            <a:endParaRPr sz="3600" dirty="0">
              <a:latin typeface="Roboto" panose="02000000000000000000" pitchFamily="2" charset="0"/>
              <a:ea typeface="Roboto" panose="02000000000000000000" pitchFamily="2" charset="0"/>
              <a:cs typeface="Roboto" panose="02000000000000000000" pitchFamily="2" charset="0"/>
            </a:endParaRPr>
          </a:p>
        </p:txBody>
      </p:sp>
      <p:grpSp>
        <p:nvGrpSpPr>
          <p:cNvPr id="14" name="Group 13">
            <a:extLst>
              <a:ext uri="{FF2B5EF4-FFF2-40B4-BE49-F238E27FC236}">
                <a16:creationId xmlns:a16="http://schemas.microsoft.com/office/drawing/2014/main" id="{53C3B1A2-D596-8093-3C84-AF951B60B78E}"/>
              </a:ext>
            </a:extLst>
          </p:cNvPr>
          <p:cNvGrpSpPr/>
          <p:nvPr/>
        </p:nvGrpSpPr>
        <p:grpSpPr>
          <a:xfrm>
            <a:off x="334257" y="678893"/>
            <a:ext cx="5448293" cy="5295791"/>
            <a:chOff x="334257" y="678893"/>
            <a:chExt cx="4841507" cy="5295791"/>
          </a:xfrm>
        </p:grpSpPr>
        <p:grpSp>
          <p:nvGrpSpPr>
            <p:cNvPr id="4" name="Group 3">
              <a:extLst>
                <a:ext uri="{FF2B5EF4-FFF2-40B4-BE49-F238E27FC236}">
                  <a16:creationId xmlns:a16="http://schemas.microsoft.com/office/drawing/2014/main" id="{65195C8C-EE90-9117-8681-A6481191ACBD}"/>
                </a:ext>
              </a:extLst>
            </p:cNvPr>
            <p:cNvGrpSpPr/>
            <p:nvPr/>
          </p:nvGrpSpPr>
          <p:grpSpPr>
            <a:xfrm>
              <a:off x="334257" y="678893"/>
              <a:ext cx="4841507" cy="5295791"/>
              <a:chOff x="9966145" y="1887569"/>
              <a:chExt cx="1098805" cy="1076849"/>
            </a:xfrm>
          </p:grpSpPr>
          <p:pic>
            <p:nvPicPr>
              <p:cNvPr id="5" name="Graphic 4" descr="Rocket with solid fill">
                <a:extLst>
                  <a:ext uri="{FF2B5EF4-FFF2-40B4-BE49-F238E27FC236}">
                    <a16:creationId xmlns:a16="http://schemas.microsoft.com/office/drawing/2014/main" id="{463450FC-222E-C56C-0ACA-20539A23A3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50550" y="1887569"/>
                <a:ext cx="914400" cy="914400"/>
              </a:xfrm>
              <a:prstGeom prst="rect">
                <a:avLst/>
              </a:prstGeom>
            </p:spPr>
          </p:pic>
          <p:pic>
            <p:nvPicPr>
              <p:cNvPr id="6" name="Graphic 5" descr="Fire with solid fill">
                <a:extLst>
                  <a:ext uri="{FF2B5EF4-FFF2-40B4-BE49-F238E27FC236}">
                    <a16:creationId xmlns:a16="http://schemas.microsoft.com/office/drawing/2014/main" id="{3D20A770-D015-8419-63F2-92A341C251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489123">
                <a:off x="9966145" y="2595610"/>
                <a:ext cx="368808" cy="368808"/>
              </a:xfrm>
              <a:prstGeom prst="rect">
                <a:avLst/>
              </a:prstGeom>
            </p:spPr>
          </p:pic>
        </p:grpSp>
        <p:sp>
          <p:nvSpPr>
            <p:cNvPr id="7" name="TextBox 6">
              <a:extLst>
                <a:ext uri="{FF2B5EF4-FFF2-40B4-BE49-F238E27FC236}">
                  <a16:creationId xmlns:a16="http://schemas.microsoft.com/office/drawing/2014/main" id="{9B3B3DC6-3EBA-D5C7-2023-7BA0305171DC}"/>
                </a:ext>
              </a:extLst>
            </p:cNvPr>
            <p:cNvSpPr txBox="1"/>
            <p:nvPr/>
          </p:nvSpPr>
          <p:spPr>
            <a:xfrm rot="2418434">
              <a:off x="2760957" y="2444394"/>
              <a:ext cx="979193" cy="738664"/>
            </a:xfrm>
            <a:prstGeom prst="rect">
              <a:avLst/>
            </a:prstGeom>
            <a:noFill/>
          </p:spPr>
          <p:txBody>
            <a:bodyPr wrap="square" rtlCol="0">
              <a:spAutoFit/>
            </a:bodyPr>
            <a:lstStyle/>
            <a:p>
              <a:r>
                <a:rPr lang="en-US" b="1" dirty="0">
                  <a:solidFill>
                    <a:schemeClr val="bg1"/>
                  </a:solidFill>
                </a:rPr>
                <a:t>JRF</a:t>
              </a:r>
            </a:p>
            <a:p>
              <a:r>
                <a:rPr lang="en-US" b="1" dirty="0">
                  <a:solidFill>
                    <a:schemeClr val="bg1"/>
                  </a:solidFill>
                </a:rPr>
                <a:t>GOapply</a:t>
              </a:r>
            </a:p>
            <a:p>
              <a:r>
                <a:rPr lang="en-US" b="1" dirty="0">
                  <a:solidFill>
                    <a:schemeClr val="bg1"/>
                  </a:solidFill>
                </a:rPr>
                <a:t>Express</a:t>
              </a:r>
            </a:p>
          </p:txBody>
        </p:sp>
      </p:grpSp>
      <p:pic>
        <p:nvPicPr>
          <p:cNvPr id="13" name="Graphic 12" descr="Group success with solid fill">
            <a:extLst>
              <a:ext uri="{FF2B5EF4-FFF2-40B4-BE49-F238E27FC236}">
                <a16:creationId xmlns:a16="http://schemas.microsoft.com/office/drawing/2014/main" id="{335B8253-6C1C-2119-CFD3-9BDAF2018D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8977" y="5572320"/>
            <a:ext cx="1213573" cy="1213573"/>
          </a:xfrm>
          <a:prstGeom prst="rect">
            <a:avLst/>
          </a:prstGeom>
        </p:spPr>
      </p:pic>
    </p:spTree>
    <p:extLst>
      <p:ext uri="{BB962C8B-B14F-4D97-AF65-F5344CB8AC3E}">
        <p14:creationId xmlns:p14="http://schemas.microsoft.com/office/powerpoint/2010/main" val="290550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rgbClr val="DDF0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652182" y="129097"/>
            <a:ext cx="9220200" cy="1325563"/>
          </a:xfrm>
        </p:spPr>
        <p:txBody>
          <a:bodyPr>
            <a:normAutofit/>
          </a:bodyPr>
          <a:lstStyle/>
          <a:p>
            <a:r>
              <a:rPr lang="en-US" sz="6000" b="1" dirty="0">
                <a:latin typeface="Roboto" panose="02000000000000000000" pitchFamily="2" charset="0"/>
                <a:ea typeface="Roboto" panose="02000000000000000000" pitchFamily="2" charset="0"/>
                <a:cs typeface="Roboto" panose="02000000000000000000" pitchFamily="2" charset="0"/>
              </a:rPr>
              <a:t>Meeting Overview</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6" name="Picture 5" descr="A black background with green text&#10;&#10;Description automatically generated">
            <a:extLst>
              <a:ext uri="{FF2B5EF4-FFF2-40B4-BE49-F238E27FC236}">
                <a16:creationId xmlns:a16="http://schemas.microsoft.com/office/drawing/2014/main" id="{33DF41EE-8830-2ECF-1636-BB15747842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23113" y="193362"/>
            <a:ext cx="2771251" cy="983794"/>
          </a:xfrm>
          <a:prstGeom prst="rect">
            <a:avLst/>
          </a:prstGeom>
        </p:spPr>
      </p:pic>
      <p:graphicFrame>
        <p:nvGraphicFramePr>
          <p:cNvPr id="11" name="Content Placeholder 10">
            <a:extLst>
              <a:ext uri="{FF2B5EF4-FFF2-40B4-BE49-F238E27FC236}">
                <a16:creationId xmlns:a16="http://schemas.microsoft.com/office/drawing/2014/main" id="{76AB5876-346B-AEA5-1536-B6B4B1E6A479}"/>
              </a:ext>
            </a:extLst>
          </p:cNvPr>
          <p:cNvGraphicFramePr>
            <a:graphicFrameLocks noGrp="1"/>
          </p:cNvGraphicFramePr>
          <p:nvPr>
            <p:ph idx="1"/>
            <p:extLst>
              <p:ext uri="{D42A27DB-BD31-4B8C-83A1-F6EECF244321}">
                <p14:modId xmlns:p14="http://schemas.microsoft.com/office/powerpoint/2010/main" val="3037193412"/>
              </p:ext>
            </p:extLst>
          </p:nvPr>
        </p:nvGraphicFramePr>
        <p:xfrm>
          <a:off x="652182" y="1835825"/>
          <a:ext cx="10662262" cy="46480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6742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p:nvPr/>
        </p:nvSpPr>
        <p:spPr>
          <a:xfrm>
            <a:off x="0" y="0"/>
            <a:ext cx="12192000" cy="6858000"/>
          </a:xfrm>
          <a:prstGeom prst="rect">
            <a:avLst/>
          </a:prstGeom>
          <a:solidFill>
            <a:srgbClr val="4E66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7" name="Google Shape;147;p19"/>
          <p:cNvSpPr/>
          <p:nvPr/>
        </p:nvSpPr>
        <p:spPr>
          <a:xfrm>
            <a:off x="497636"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8" name="Google Shape;148;p19"/>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9" name="Google Shape;149;p19"/>
          <p:cNvSpPr txBox="1">
            <a:spLocks noGrp="1"/>
          </p:cNvSpPr>
          <p:nvPr>
            <p:ph type="title"/>
          </p:nvPr>
        </p:nvSpPr>
        <p:spPr>
          <a:xfrm>
            <a:off x="838199" y="17566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b="1"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GOapply Grant Portal Features</a:t>
            </a:r>
            <a:endParaRPr dirty="0">
              <a:latin typeface="Roboto" panose="02000000000000000000" pitchFamily="2" charset="0"/>
              <a:ea typeface="Roboto" panose="02000000000000000000" pitchFamily="2" charset="0"/>
              <a:cs typeface="Roboto" panose="02000000000000000000" pitchFamily="2" charset="0"/>
            </a:endParaRPr>
          </a:p>
        </p:txBody>
      </p:sp>
      <p:cxnSp>
        <p:nvCxnSpPr>
          <p:cNvPr id="150" name="Google Shape;150;p19"/>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51" name="Google Shape;151;p19"/>
          <p:cNvSpPr txBox="1">
            <a:spLocks noGrp="1"/>
          </p:cNvSpPr>
          <p:nvPr>
            <p:ph type="body" idx="1"/>
          </p:nvPr>
        </p:nvSpPr>
        <p:spPr>
          <a:xfrm>
            <a:off x="1127050" y="2227713"/>
            <a:ext cx="9937900" cy="3949249"/>
          </a:xfrm>
          <a:prstGeom prst="rect">
            <a:avLst/>
          </a:prstGeom>
          <a:noFill/>
          <a:ln>
            <a:noFill/>
          </a:ln>
        </p:spPr>
        <p:txBody>
          <a:bodyPr spcFirstLastPara="1" wrap="square" lIns="91425" tIns="45700" rIns="91425" bIns="45700" anchor="t" anchorCtr="0">
            <a:normAutofit/>
          </a:bodyPr>
          <a:lstStyle/>
          <a:p>
            <a:pPr marL="635000" indent="-457200">
              <a:spcBef>
                <a:spcPts val="0"/>
              </a:spcBef>
              <a:buSzPts val="2800"/>
            </a:pPr>
            <a:r>
              <a:rPr lang="en-US" dirty="0">
                <a:latin typeface="Roboto"/>
                <a:ea typeface="Roboto"/>
                <a:cs typeface="Roboto"/>
                <a:sym typeface="Roboto"/>
              </a:rPr>
              <a:t>Multiple users from organizations can work on materials together through their own separate individual user accounts</a:t>
            </a: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r>
              <a:rPr lang="en-US" dirty="0">
                <a:latin typeface="Roboto"/>
                <a:ea typeface="Roboto"/>
                <a:cs typeface="Roboto"/>
                <a:sym typeface="Roboto"/>
              </a:rPr>
              <a:t>A word document of proposal questions is available on our website</a:t>
            </a: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r>
              <a:rPr lang="en-US" dirty="0">
                <a:latin typeface="Roboto"/>
                <a:ea typeface="Roboto"/>
                <a:cs typeface="Roboto"/>
                <a:sym typeface="Roboto"/>
              </a:rPr>
              <a:t>More information about the GOapply grant portal can be found on the </a:t>
            </a:r>
            <a:r>
              <a:rPr lang="en-US" b="1" dirty="0">
                <a:latin typeface="Roboto"/>
                <a:ea typeface="Roboto"/>
                <a:cs typeface="Roboto"/>
                <a:sym typeface="Roboto"/>
              </a:rPr>
              <a:t>Foundation’s website</a:t>
            </a: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endParaRPr dirty="0">
              <a:latin typeface="Roboto"/>
              <a:ea typeface="Roboto"/>
              <a:cs typeface="Roboto"/>
              <a:sym typeface="Roboto"/>
            </a:endParaRPr>
          </a:p>
        </p:txBody>
      </p:sp>
    </p:spTree>
    <p:extLst>
      <p:ext uri="{BB962C8B-B14F-4D97-AF65-F5344CB8AC3E}">
        <p14:creationId xmlns:p14="http://schemas.microsoft.com/office/powerpoint/2010/main" val="837681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838200" y="4283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Roboto" panose="02000000000000000000" pitchFamily="2" charset="0"/>
                <a:ea typeface="Roboto" panose="02000000000000000000" pitchFamily="2" charset="0"/>
                <a:cs typeface="Roboto" panose="02000000000000000000" pitchFamily="2" charset="0"/>
                <a:sym typeface="Arial"/>
              </a:rPr>
              <a:t>For Consideration</a:t>
            </a:r>
            <a:endParaRPr dirty="0">
              <a:latin typeface="Roboto" panose="02000000000000000000" pitchFamily="2" charset="0"/>
              <a:ea typeface="Roboto" panose="02000000000000000000" pitchFamily="2" charset="0"/>
              <a:cs typeface="Roboto" panose="02000000000000000000" pitchFamily="2" charset="0"/>
            </a:endParaRPr>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497636"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1" name="Google Shape;141;p18"/>
          <p:cNvSpPr txBox="1">
            <a:spLocks noGrp="1"/>
          </p:cNvSpPr>
          <p:nvPr>
            <p:ph type="body" idx="1"/>
          </p:nvPr>
        </p:nvSpPr>
        <p:spPr>
          <a:xfrm>
            <a:off x="1127050" y="2227713"/>
            <a:ext cx="9937900" cy="3949249"/>
          </a:xfrm>
          <a:prstGeom prst="rect">
            <a:avLst/>
          </a:prstGeom>
          <a:noFill/>
          <a:ln>
            <a:noFill/>
          </a:ln>
        </p:spPr>
        <p:txBody>
          <a:bodyPr spcFirstLastPara="1" wrap="square" lIns="91425" tIns="45700" rIns="91425" bIns="45700" anchor="t" anchorCtr="0">
            <a:normAutofit/>
          </a:bodyPr>
          <a:lstStyle/>
          <a:p>
            <a:pPr marL="635000" indent="-457200">
              <a:spcBef>
                <a:spcPts val="0"/>
              </a:spcBef>
              <a:buSzPts val="2800"/>
            </a:pPr>
            <a:r>
              <a:rPr lang="en-US" sz="2800" dirty="0">
                <a:latin typeface="Roboto"/>
                <a:ea typeface="Roboto"/>
                <a:cs typeface="Roboto"/>
                <a:sym typeface="Roboto"/>
              </a:rPr>
              <a:t>eGrant is going away on January 1</a:t>
            </a:r>
            <a:r>
              <a:rPr lang="en-US" sz="2800" baseline="30000" dirty="0">
                <a:latin typeface="Roboto"/>
                <a:ea typeface="Roboto"/>
                <a:cs typeface="Roboto"/>
                <a:sym typeface="Roboto"/>
              </a:rPr>
              <a:t>st</a:t>
            </a:r>
            <a:r>
              <a:rPr lang="en-US" sz="2800" dirty="0">
                <a:latin typeface="Roboto"/>
                <a:ea typeface="Roboto"/>
                <a:cs typeface="Roboto"/>
                <a:sym typeface="Roboto"/>
              </a:rPr>
              <a:t>. Materials submitted through eGrant will no longer be available on that platform</a:t>
            </a:r>
          </a:p>
          <a:p>
            <a:pPr marL="635000" indent="-457200">
              <a:spcBef>
                <a:spcPts val="0"/>
              </a:spcBef>
              <a:buSzPts val="2800"/>
            </a:pPr>
            <a:endParaRPr lang="en-US" sz="2800" dirty="0">
              <a:latin typeface="Roboto"/>
              <a:ea typeface="Roboto"/>
              <a:cs typeface="Roboto"/>
              <a:sym typeface="Roboto"/>
            </a:endParaRPr>
          </a:p>
          <a:p>
            <a:pPr marL="635000" indent="-457200">
              <a:spcBef>
                <a:spcPts val="0"/>
              </a:spcBef>
              <a:buSzPts val="2800"/>
            </a:pPr>
            <a:r>
              <a:rPr lang="en-US" sz="2800" dirty="0">
                <a:latin typeface="Roboto"/>
                <a:ea typeface="Roboto"/>
                <a:cs typeface="Roboto"/>
                <a:sym typeface="Roboto"/>
              </a:rPr>
              <a:t>Partners can contact Steve to request previous LOIs, Proposals, and Reports.</a:t>
            </a: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r>
              <a:rPr lang="en-US" dirty="0">
                <a:latin typeface="Roboto"/>
                <a:ea typeface="Roboto"/>
                <a:cs typeface="Roboto"/>
                <a:sym typeface="Roboto"/>
              </a:rPr>
              <a:t>When partners are invited to submit proposals, JRF staff will help you create GOapply portal accounts!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p:nvPr/>
        </p:nvSpPr>
        <p:spPr>
          <a:xfrm>
            <a:off x="0" y="0"/>
            <a:ext cx="12192000" cy="6858000"/>
          </a:xfrm>
          <a:prstGeom prst="rect">
            <a:avLst/>
          </a:prstGeom>
          <a:solidFill>
            <a:schemeClr val="accent2">
              <a:alpha val="2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7" name="Google Shape;127;p17"/>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8" name="Google Shape;128;p17"/>
          <p:cNvSpPr txBox="1">
            <a:spLocks noGrp="1"/>
          </p:cNvSpPr>
          <p:nvPr>
            <p:ph type="title"/>
          </p:nvPr>
        </p:nvSpPr>
        <p:spPr>
          <a:xfrm>
            <a:off x="838200" y="4283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solidFill>
                  <a:schemeClr val="tx1"/>
                </a:solidFill>
                <a:latin typeface="Roboto" panose="02000000000000000000" pitchFamily="2" charset="0"/>
                <a:ea typeface="Roboto" panose="02000000000000000000" pitchFamily="2" charset="0"/>
                <a:cs typeface="Roboto" panose="02000000000000000000" pitchFamily="2" charset="0"/>
                <a:sym typeface="Arial"/>
              </a:rPr>
              <a:t>Feedback &amp; Updates</a:t>
            </a:r>
            <a:endParaRPr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cxnSp>
        <p:nvCxnSpPr>
          <p:cNvPr id="129" name="Google Shape;129;p17"/>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30" name="Google Shape;130;p17"/>
          <p:cNvSpPr/>
          <p:nvPr/>
        </p:nvSpPr>
        <p:spPr>
          <a:xfrm>
            <a:off x="497636"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 name="Google Shape;131;p17">
            <a:extLst>
              <a:ext uri="{FF2B5EF4-FFF2-40B4-BE49-F238E27FC236}">
                <a16:creationId xmlns:a16="http://schemas.microsoft.com/office/drawing/2014/main" id="{D83A1068-E380-6993-09EF-13D7C24A7AF7}"/>
              </a:ext>
            </a:extLst>
          </p:cNvPr>
          <p:cNvSpPr txBox="1">
            <a:spLocks/>
          </p:cNvSpPr>
          <p:nvPr/>
        </p:nvSpPr>
        <p:spPr>
          <a:xfrm>
            <a:off x="1127050" y="2227713"/>
            <a:ext cx="9937900" cy="3949249"/>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635000" indent="-457200">
              <a:spcBef>
                <a:spcPts val="0"/>
              </a:spcBef>
              <a:buSzPts val="2800"/>
            </a:pPr>
            <a:r>
              <a:rPr lang="en-US" dirty="0">
                <a:latin typeface="Roboto"/>
                <a:ea typeface="Roboto"/>
                <a:cs typeface="Roboto"/>
                <a:sym typeface="Roboto"/>
              </a:rPr>
              <a:t>JRF is committed to continuous improvement and feedback</a:t>
            </a: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r>
              <a:rPr lang="en-US" dirty="0">
                <a:latin typeface="Roboto"/>
                <a:ea typeface="Roboto"/>
                <a:cs typeface="Roboto"/>
                <a:sym typeface="Roboto"/>
              </a:rPr>
              <a:t>Opportunities for feedback on LOIs, Proposals, Reports</a:t>
            </a: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r>
              <a:rPr lang="en-US" dirty="0">
                <a:latin typeface="Roboto"/>
                <a:ea typeface="Roboto"/>
                <a:cs typeface="Roboto"/>
                <a:sym typeface="Roboto"/>
              </a:rPr>
              <a:t>We invite you to share any other feedback you have directly with us</a:t>
            </a:r>
          </a:p>
          <a:p>
            <a:pPr marL="177800" indent="0">
              <a:spcBef>
                <a:spcPts val="0"/>
              </a:spcBef>
              <a:buSzPts val="2800"/>
              <a:buNone/>
            </a:pPr>
            <a:endParaRPr lang="en-US" dirty="0">
              <a:latin typeface="Roboto"/>
              <a:ea typeface="Roboto"/>
              <a:cs typeface="Roboto"/>
              <a:sym typeface="Roboto"/>
            </a:endParaRP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r>
              <a:rPr lang="en-US" dirty="0">
                <a:latin typeface="Roboto"/>
                <a:ea typeface="Roboto"/>
                <a:cs typeface="Roboto"/>
                <a:sym typeface="Roboto"/>
              </a:rPr>
              <a:t>Visit the Foundation’s website for additional information</a:t>
            </a:r>
          </a:p>
          <a:p>
            <a:pPr marL="635000" indent="-457200">
              <a:spcBef>
                <a:spcPts val="0"/>
              </a:spcBef>
              <a:buSzPts val="2800"/>
            </a:pPr>
            <a:endParaRPr lang="en-US" dirty="0">
              <a:latin typeface="Roboto"/>
              <a:ea typeface="Roboto"/>
              <a:cs typeface="Roboto"/>
              <a:sym typeface="Roboto"/>
            </a:endParaRPr>
          </a:p>
          <a:p>
            <a:pPr marL="635000" indent="-457200">
              <a:spcBef>
                <a:spcPts val="0"/>
              </a:spcBef>
              <a:buSzPts val="2800"/>
            </a:pPr>
            <a:endParaRPr lang="en-US" dirty="0">
              <a:latin typeface="Roboto"/>
              <a:ea typeface="Roboto"/>
              <a:cs typeface="Roboto"/>
              <a:sym typeface="Roboto"/>
            </a:endParaRPr>
          </a:p>
          <a:p>
            <a:pPr marL="177800" indent="0" algn="ctr">
              <a:spcBef>
                <a:spcPts val="0"/>
              </a:spcBef>
              <a:spcAft>
                <a:spcPts val="600"/>
              </a:spcAft>
              <a:buSzPts val="2800"/>
              <a:buFont typeface="Arial"/>
              <a:buNone/>
            </a:pPr>
            <a:r>
              <a:rPr lang="en-US" dirty="0">
                <a:latin typeface="Roboto"/>
                <a:ea typeface="Roboto"/>
                <a:cs typeface="Roboto"/>
                <a:sym typeface="Roboto"/>
              </a:rPr>
              <a:t>stephen.ankney@jeffersonrf.org</a:t>
            </a:r>
          </a:p>
          <a:p>
            <a:pPr marL="177800" indent="0" algn="ctr">
              <a:spcBef>
                <a:spcPts val="0"/>
              </a:spcBef>
              <a:spcAft>
                <a:spcPts val="600"/>
              </a:spcAft>
              <a:buSzPts val="2800"/>
              <a:buFont typeface="Arial"/>
              <a:buNone/>
            </a:pPr>
            <a:r>
              <a:rPr lang="en-US" dirty="0">
                <a:latin typeface="Roboto"/>
                <a:ea typeface="Roboto"/>
                <a:cs typeface="Roboto"/>
                <a:sym typeface="Roboto"/>
              </a:rPr>
              <a:t>412-990-7116</a:t>
            </a:r>
          </a:p>
          <a:p>
            <a:pPr marL="177800" indent="0" algn="ctr">
              <a:spcBef>
                <a:spcPts val="0"/>
              </a:spcBef>
              <a:spcAft>
                <a:spcPts val="600"/>
              </a:spcAft>
              <a:buSzPts val="2800"/>
              <a:buFont typeface="Arial"/>
              <a:buNone/>
            </a:pPr>
            <a:r>
              <a:rPr lang="en-US" dirty="0">
                <a:latin typeface="Roboto"/>
                <a:ea typeface="Roboto"/>
                <a:cs typeface="Roboto"/>
                <a:sym typeface="Roboto"/>
              </a:rPr>
              <a:t>https://jeffersonrf.org/</a:t>
            </a:r>
          </a:p>
          <a:p>
            <a:pPr marL="228600" indent="-50800">
              <a:spcBef>
                <a:spcPts val="0"/>
              </a:spcBef>
              <a:buSzPts val="2800"/>
              <a:buFont typeface="Arial"/>
              <a:buNone/>
            </a:pPr>
            <a:endParaRPr lang="en-US" dirty="0">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FA5BC2-8F08-424D-5363-915E2990873D}"/>
              </a:ext>
            </a:extLst>
          </p:cNvPr>
          <p:cNvSpPr/>
          <p:nvPr/>
        </p:nvSpPr>
        <p:spPr>
          <a:xfrm>
            <a:off x="0" y="0"/>
            <a:ext cx="12192000" cy="6858000"/>
          </a:xfrm>
          <a:prstGeom prst="rect">
            <a:avLst/>
          </a:prstGeom>
          <a:solidFill>
            <a:srgbClr val="F27020">
              <a:alpha val="2082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13" name="Picture 12">
            <a:extLst>
              <a:ext uri="{FF2B5EF4-FFF2-40B4-BE49-F238E27FC236}">
                <a16:creationId xmlns:a16="http://schemas.microsoft.com/office/drawing/2014/main" id="{099DD8A7-2748-4E55-FEE7-EA136DF2448C}"/>
              </a:ext>
            </a:extLst>
          </p:cNvPr>
          <p:cNvPicPr>
            <a:picLocks noChangeAspect="1"/>
          </p:cNvPicPr>
          <p:nvPr/>
        </p:nvPicPr>
        <p:blipFill rotWithShape="1">
          <a:blip r:embed="rId3">
            <a:alphaModFix amt="29000"/>
            <a:extLst>
              <a:ext uri="{28A0092B-C50C-407E-A947-70E740481C1C}">
                <a14:useLocalDpi xmlns:a14="http://schemas.microsoft.com/office/drawing/2010/main"/>
              </a:ext>
            </a:extLst>
          </a:blip>
          <a:srcRect/>
          <a:stretch/>
        </p:blipFill>
        <p:spPr>
          <a:xfrm>
            <a:off x="1900237" y="1064578"/>
            <a:ext cx="10291763" cy="4873280"/>
          </a:xfrm>
          <a:prstGeom prst="rect">
            <a:avLst/>
          </a:prstGeom>
        </p:spPr>
      </p:pic>
      <p:sp>
        <p:nvSpPr>
          <p:cNvPr id="2" name="Title 1">
            <a:extLst>
              <a:ext uri="{FF2B5EF4-FFF2-40B4-BE49-F238E27FC236}">
                <a16:creationId xmlns:a16="http://schemas.microsoft.com/office/drawing/2014/main" id="{4AFA2209-5BD4-27D6-7EAE-969FBDC5BF3F}"/>
              </a:ext>
            </a:extLst>
          </p:cNvPr>
          <p:cNvSpPr>
            <a:spLocks noGrp="1"/>
          </p:cNvSpPr>
          <p:nvPr>
            <p:ph type="title"/>
          </p:nvPr>
        </p:nvSpPr>
        <p:spPr>
          <a:xfrm>
            <a:off x="4489146" y="1179269"/>
            <a:ext cx="7702853" cy="2772096"/>
          </a:xfrm>
        </p:spPr>
        <p:txBody>
          <a:bodyPr>
            <a:noAutofit/>
          </a:bodyPr>
          <a:lstStyle/>
          <a:p>
            <a:r>
              <a:rPr lang="en-US" sz="4800" b="1" dirty="0">
                <a:latin typeface="Roboto" panose="02000000000000000000" pitchFamily="2" charset="0"/>
                <a:ea typeface="Roboto" panose="02000000000000000000" pitchFamily="2" charset="0"/>
                <a:cs typeface="Roboto" panose="02000000000000000000" pitchFamily="2" charset="0"/>
              </a:rPr>
              <a:t>An Update From the Diversity, Equity, Inclusion and Racial Justice (DEIRJ) Action Team</a:t>
            </a:r>
          </a:p>
        </p:txBody>
      </p:sp>
      <p:sp>
        <p:nvSpPr>
          <p:cNvPr id="3" name="Text Placeholder 2">
            <a:extLst>
              <a:ext uri="{FF2B5EF4-FFF2-40B4-BE49-F238E27FC236}">
                <a16:creationId xmlns:a16="http://schemas.microsoft.com/office/drawing/2014/main" id="{14052FF9-E0F2-23CD-1521-B892941628B4}"/>
              </a:ext>
            </a:extLst>
          </p:cNvPr>
          <p:cNvSpPr>
            <a:spLocks noGrp="1"/>
          </p:cNvSpPr>
          <p:nvPr>
            <p:ph type="body" idx="1"/>
          </p:nvPr>
        </p:nvSpPr>
        <p:spPr>
          <a:xfrm>
            <a:off x="4489146" y="4293235"/>
            <a:ext cx="7621416" cy="1500187"/>
          </a:xfrm>
        </p:spPr>
        <p:txBody>
          <a:bodyPr/>
          <a:lstStyle/>
          <a:p>
            <a:r>
              <a:rPr lang="en-US" b="1" dirty="0">
                <a:solidFill>
                  <a:schemeClr val="tx1"/>
                </a:solidFill>
                <a:latin typeface="Roboto" panose="02000000000000000000" pitchFamily="2" charset="0"/>
                <a:ea typeface="Roboto" panose="02000000000000000000" pitchFamily="2" charset="0"/>
              </a:rPr>
              <a:t>Dr. Charles Howell</a:t>
            </a:r>
            <a:r>
              <a:rPr lang="en-US" dirty="0">
                <a:solidFill>
                  <a:schemeClr val="tx1"/>
                </a:solidFill>
                <a:latin typeface="Roboto" panose="02000000000000000000" pitchFamily="2" charset="0"/>
                <a:ea typeface="Roboto" panose="02000000000000000000" pitchFamily="2" charset="0"/>
              </a:rPr>
              <a:t>, </a:t>
            </a:r>
            <a:r>
              <a:rPr lang="en-US" i="1" dirty="0">
                <a:solidFill>
                  <a:schemeClr val="tx1"/>
                </a:solidFill>
                <a:latin typeface="Roboto" panose="02000000000000000000" pitchFamily="2" charset="0"/>
                <a:ea typeface="Roboto" panose="02000000000000000000" pitchFamily="2" charset="0"/>
              </a:rPr>
              <a:t>Director of Workforce Development and Financial Coaching, Mon Valley Initiative</a:t>
            </a:r>
          </a:p>
        </p:txBody>
      </p:sp>
      <p:cxnSp>
        <p:nvCxnSpPr>
          <p:cNvPr id="10" name="Straight Connector 9">
            <a:extLst>
              <a:ext uri="{FF2B5EF4-FFF2-40B4-BE49-F238E27FC236}">
                <a16:creationId xmlns:a16="http://schemas.microsoft.com/office/drawing/2014/main" id="{E0581E2B-6DFF-6903-D958-E672007DD459}"/>
              </a:ext>
            </a:extLst>
          </p:cNvPr>
          <p:cNvCxnSpPr>
            <a:cxnSpLocks/>
          </p:cNvCxnSpPr>
          <p:nvPr/>
        </p:nvCxnSpPr>
        <p:spPr>
          <a:xfrm>
            <a:off x="4489147" y="4066055"/>
            <a:ext cx="7702853" cy="0"/>
          </a:xfrm>
          <a:prstGeom prst="line">
            <a:avLst/>
          </a:prstGeom>
          <a:ln w="66675">
            <a:solidFill>
              <a:srgbClr val="F27020"/>
            </a:solidFill>
          </a:ln>
        </p:spPr>
        <p:style>
          <a:lnRef idx="2">
            <a:schemeClr val="accent1"/>
          </a:lnRef>
          <a:fillRef idx="0">
            <a:schemeClr val="accent1"/>
          </a:fillRef>
          <a:effectRef idx="1">
            <a:schemeClr val="accent1"/>
          </a:effectRef>
          <a:fontRef idx="minor">
            <a:schemeClr val="tx1"/>
          </a:fontRef>
        </p:style>
      </p:cxnSp>
      <p:pic>
        <p:nvPicPr>
          <p:cNvPr id="5" name="Picture 4" descr="A black background with orange circles&#10;&#10;Description automatically generated with medium confidence">
            <a:extLst>
              <a:ext uri="{FF2B5EF4-FFF2-40B4-BE49-F238E27FC236}">
                <a16:creationId xmlns:a16="http://schemas.microsoft.com/office/drawing/2014/main" id="{FD42F230-AD88-5E7E-8FCE-DADD0C615E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2877" y="4066055"/>
            <a:ext cx="3474720" cy="1160736"/>
          </a:xfrm>
          <a:prstGeom prst="rect">
            <a:avLst/>
          </a:prstGeom>
        </p:spPr>
      </p:pic>
      <p:pic>
        <p:nvPicPr>
          <p:cNvPr id="4" name="Picture 3" descr="A black background with green text&#10;&#10;Description automatically generated">
            <a:extLst>
              <a:ext uri="{FF2B5EF4-FFF2-40B4-BE49-F238E27FC236}">
                <a16:creationId xmlns:a16="http://schemas.microsoft.com/office/drawing/2014/main" id="{2A794611-FB35-AB37-DC08-5ED6F3A0053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2876" y="5329203"/>
            <a:ext cx="3474721" cy="1233525"/>
          </a:xfrm>
          <a:prstGeom prst="rect">
            <a:avLst/>
          </a:prstGeom>
        </p:spPr>
      </p:pic>
    </p:spTree>
    <p:extLst>
      <p:ext uri="{BB962C8B-B14F-4D97-AF65-F5344CB8AC3E}">
        <p14:creationId xmlns:p14="http://schemas.microsoft.com/office/powerpoint/2010/main" val="3353781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rgbClr val="DDF0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652182" y="168299"/>
            <a:ext cx="10515600" cy="1325563"/>
          </a:xfrm>
        </p:spPr>
        <p:txBody>
          <a:bodyPr/>
          <a:lstStyle/>
          <a:p>
            <a:r>
              <a:rPr lang="en-US" b="1" dirty="0">
                <a:latin typeface="Arial" panose="020B0604020202020204" pitchFamily="34" charset="0"/>
                <a:ea typeface="P22 Mackinac Pro" panose="02000000000000000000" pitchFamily="2" charset="77"/>
                <a:cs typeface="Arial" panose="020B0604020202020204" pitchFamily="34" charset="0"/>
              </a:rPr>
              <a:t>DEIRJ Moving Forward</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73E6ABD9-978A-3426-0C33-E239E5A42363}"/>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6798068B-309F-2236-A859-B60260D140F5}"/>
              </a:ext>
            </a:extLst>
          </p:cNvPr>
          <p:cNvGraphicFramePr>
            <a:graphicFrameLocks noGrp="1"/>
          </p:cNvGraphicFramePr>
          <p:nvPr>
            <p:ph idx="1"/>
            <p:extLst>
              <p:ext uri="{D42A27DB-BD31-4B8C-83A1-F6EECF244321}">
                <p14:modId xmlns:p14="http://schemas.microsoft.com/office/powerpoint/2010/main" val="3760333784"/>
              </p:ext>
            </p:extLst>
          </p:nvPr>
        </p:nvGraphicFramePr>
        <p:xfrm>
          <a:off x="817402" y="1869116"/>
          <a:ext cx="10557193" cy="4494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ack background with green text&#10;&#10;Description automatically generated">
            <a:extLst>
              <a:ext uri="{FF2B5EF4-FFF2-40B4-BE49-F238E27FC236}">
                <a16:creationId xmlns:a16="http://schemas.microsoft.com/office/drawing/2014/main" id="{BA72D000-40AF-8A68-A1C0-A1F5D812521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603344" y="215110"/>
            <a:ext cx="2771251" cy="983794"/>
          </a:xfrm>
          <a:prstGeom prst="rect">
            <a:avLst/>
          </a:prstGeom>
        </p:spPr>
      </p:pic>
    </p:spTree>
    <p:extLst>
      <p:ext uri="{BB962C8B-B14F-4D97-AF65-F5344CB8AC3E}">
        <p14:creationId xmlns:p14="http://schemas.microsoft.com/office/powerpoint/2010/main" val="2119822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FA5BC2-8F08-424D-5363-915E2990873D}"/>
              </a:ext>
            </a:extLst>
          </p:cNvPr>
          <p:cNvSpPr/>
          <p:nvPr/>
        </p:nvSpPr>
        <p:spPr>
          <a:xfrm>
            <a:off x="0" y="0"/>
            <a:ext cx="12192000" cy="6858000"/>
          </a:xfrm>
          <a:prstGeom prst="rect">
            <a:avLst/>
          </a:prstGeom>
          <a:solidFill>
            <a:srgbClr val="F27020">
              <a:alpha val="2082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13" name="Picture 12">
            <a:extLst>
              <a:ext uri="{FF2B5EF4-FFF2-40B4-BE49-F238E27FC236}">
                <a16:creationId xmlns:a16="http://schemas.microsoft.com/office/drawing/2014/main" id="{099DD8A7-2748-4E55-FEE7-EA136DF2448C}"/>
              </a:ext>
            </a:extLst>
          </p:cNvPr>
          <p:cNvPicPr>
            <a:picLocks noChangeAspect="1"/>
          </p:cNvPicPr>
          <p:nvPr/>
        </p:nvPicPr>
        <p:blipFill rotWithShape="1">
          <a:blip r:embed="rId3">
            <a:alphaModFix amt="29000"/>
            <a:extLst>
              <a:ext uri="{28A0092B-C50C-407E-A947-70E740481C1C}">
                <a14:useLocalDpi xmlns:a14="http://schemas.microsoft.com/office/drawing/2010/main"/>
              </a:ext>
            </a:extLst>
          </a:blip>
          <a:srcRect/>
          <a:stretch/>
        </p:blipFill>
        <p:spPr>
          <a:xfrm>
            <a:off x="1900237" y="1064578"/>
            <a:ext cx="10291763" cy="4873280"/>
          </a:xfrm>
          <a:prstGeom prst="rect">
            <a:avLst/>
          </a:prstGeom>
        </p:spPr>
      </p:pic>
      <p:sp>
        <p:nvSpPr>
          <p:cNvPr id="2" name="Title 1">
            <a:extLst>
              <a:ext uri="{FF2B5EF4-FFF2-40B4-BE49-F238E27FC236}">
                <a16:creationId xmlns:a16="http://schemas.microsoft.com/office/drawing/2014/main" id="{4AFA2209-5BD4-27D6-7EAE-969FBDC5BF3F}"/>
              </a:ext>
            </a:extLst>
          </p:cNvPr>
          <p:cNvSpPr>
            <a:spLocks noGrp="1"/>
          </p:cNvSpPr>
          <p:nvPr>
            <p:ph type="title"/>
          </p:nvPr>
        </p:nvSpPr>
        <p:spPr>
          <a:xfrm>
            <a:off x="4489146" y="1298451"/>
            <a:ext cx="7702853" cy="2538224"/>
          </a:xfrm>
        </p:spPr>
        <p:txBody>
          <a:bodyPr>
            <a:noAutofit/>
          </a:bodyPr>
          <a:lstStyle/>
          <a:p>
            <a:r>
              <a:rPr lang="en-US" b="1" dirty="0">
                <a:latin typeface="Roboto" panose="02000000000000000000" pitchFamily="2" charset="0"/>
                <a:ea typeface="Roboto" panose="02000000000000000000" pitchFamily="2" charset="0"/>
                <a:cs typeface="Roboto" panose="02000000000000000000" pitchFamily="2" charset="0"/>
              </a:rPr>
              <a:t>Introducing New Vision Council Members</a:t>
            </a:r>
          </a:p>
        </p:txBody>
      </p:sp>
      <p:sp>
        <p:nvSpPr>
          <p:cNvPr id="3" name="Text Placeholder 2">
            <a:extLst>
              <a:ext uri="{FF2B5EF4-FFF2-40B4-BE49-F238E27FC236}">
                <a16:creationId xmlns:a16="http://schemas.microsoft.com/office/drawing/2014/main" id="{14052FF9-E0F2-23CD-1521-B892941628B4}"/>
              </a:ext>
            </a:extLst>
          </p:cNvPr>
          <p:cNvSpPr>
            <a:spLocks noGrp="1"/>
          </p:cNvSpPr>
          <p:nvPr>
            <p:ph type="body" idx="1"/>
          </p:nvPr>
        </p:nvSpPr>
        <p:spPr>
          <a:xfrm>
            <a:off x="4489146" y="4293235"/>
            <a:ext cx="7784292" cy="1500187"/>
          </a:xfrm>
        </p:spPr>
        <p:txBody>
          <a:bodyPr/>
          <a:lstStyle/>
          <a:p>
            <a:r>
              <a:rPr lang="en-US" b="1" dirty="0">
                <a:solidFill>
                  <a:schemeClr val="tx1"/>
                </a:solidFill>
                <a:latin typeface="Roboto" panose="02000000000000000000" pitchFamily="2" charset="0"/>
                <a:ea typeface="Roboto" panose="02000000000000000000" pitchFamily="2" charset="0"/>
              </a:rPr>
              <a:t>Eric Ewell</a:t>
            </a:r>
            <a:r>
              <a:rPr lang="en-US" dirty="0">
                <a:solidFill>
                  <a:schemeClr val="tx1"/>
                </a:solidFill>
                <a:latin typeface="Roboto" panose="02000000000000000000" pitchFamily="2" charset="0"/>
                <a:ea typeface="Roboto" panose="02000000000000000000" pitchFamily="2" charset="0"/>
              </a:rPr>
              <a:t>, </a:t>
            </a:r>
            <a:r>
              <a:rPr lang="en-US" i="1" dirty="0">
                <a:solidFill>
                  <a:schemeClr val="tx1"/>
                </a:solidFill>
                <a:latin typeface="Roboto" panose="02000000000000000000" pitchFamily="2" charset="0"/>
                <a:ea typeface="Roboto" panose="02000000000000000000" pitchFamily="2" charset="0"/>
              </a:rPr>
              <a:t>CEO, Community Foundations Consulting LLC.</a:t>
            </a:r>
          </a:p>
          <a:p>
            <a:r>
              <a:rPr lang="en-US" b="1" dirty="0">
                <a:solidFill>
                  <a:schemeClr val="tx1"/>
                </a:solidFill>
                <a:latin typeface="Roboto" panose="02000000000000000000" pitchFamily="2" charset="0"/>
                <a:ea typeface="Roboto" panose="02000000000000000000" pitchFamily="2" charset="0"/>
              </a:rPr>
              <a:t>Jeanna-Mar Simmons</a:t>
            </a:r>
          </a:p>
        </p:txBody>
      </p:sp>
      <p:cxnSp>
        <p:nvCxnSpPr>
          <p:cNvPr id="10" name="Straight Connector 9">
            <a:extLst>
              <a:ext uri="{FF2B5EF4-FFF2-40B4-BE49-F238E27FC236}">
                <a16:creationId xmlns:a16="http://schemas.microsoft.com/office/drawing/2014/main" id="{E0581E2B-6DFF-6903-D958-E672007DD459}"/>
              </a:ext>
            </a:extLst>
          </p:cNvPr>
          <p:cNvCxnSpPr>
            <a:cxnSpLocks/>
          </p:cNvCxnSpPr>
          <p:nvPr/>
        </p:nvCxnSpPr>
        <p:spPr>
          <a:xfrm>
            <a:off x="4489147" y="4066055"/>
            <a:ext cx="7702853" cy="0"/>
          </a:xfrm>
          <a:prstGeom prst="line">
            <a:avLst/>
          </a:prstGeom>
          <a:ln w="66675">
            <a:solidFill>
              <a:srgbClr val="F27020"/>
            </a:solidFill>
          </a:ln>
        </p:spPr>
        <p:style>
          <a:lnRef idx="2">
            <a:schemeClr val="accent1"/>
          </a:lnRef>
          <a:fillRef idx="0">
            <a:schemeClr val="accent1"/>
          </a:fillRef>
          <a:effectRef idx="1">
            <a:schemeClr val="accent1"/>
          </a:effectRef>
          <a:fontRef idx="minor">
            <a:schemeClr val="tx1"/>
          </a:fontRef>
        </p:style>
      </p:cxnSp>
      <p:pic>
        <p:nvPicPr>
          <p:cNvPr id="5" name="Picture 4" descr="A black background with orange circles&#10;&#10;Description automatically generated with medium confidence">
            <a:extLst>
              <a:ext uri="{FF2B5EF4-FFF2-40B4-BE49-F238E27FC236}">
                <a16:creationId xmlns:a16="http://schemas.microsoft.com/office/drawing/2014/main" id="{FD42F230-AD88-5E7E-8FCE-DADD0C615E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2877" y="4066055"/>
            <a:ext cx="3474720" cy="1160736"/>
          </a:xfrm>
          <a:prstGeom prst="rect">
            <a:avLst/>
          </a:prstGeom>
        </p:spPr>
      </p:pic>
      <p:pic>
        <p:nvPicPr>
          <p:cNvPr id="4" name="Picture 3" descr="A black background with green text&#10;&#10;Description automatically generated">
            <a:extLst>
              <a:ext uri="{FF2B5EF4-FFF2-40B4-BE49-F238E27FC236}">
                <a16:creationId xmlns:a16="http://schemas.microsoft.com/office/drawing/2014/main" id="{74C2ADCD-50A9-44DC-EFF5-8E18625C8D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9595" y="5334130"/>
            <a:ext cx="3401284" cy="1207456"/>
          </a:xfrm>
          <a:prstGeom prst="rect">
            <a:avLst/>
          </a:prstGeom>
        </p:spPr>
      </p:pic>
    </p:spTree>
    <p:extLst>
      <p:ext uri="{BB962C8B-B14F-4D97-AF65-F5344CB8AC3E}">
        <p14:creationId xmlns:p14="http://schemas.microsoft.com/office/powerpoint/2010/main" val="364729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751936" y="2141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mj-lt"/>
                <a:ea typeface="P22 Mackinac Pro" panose="02000000000000000000" pitchFamily="2" charset="77"/>
              </a:rPr>
              <a:t>Vision Council Interview Process</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497636"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01F5B039-48FB-A9C1-276D-EC8A3F2313B4}"/>
              </a:ext>
            </a:extLst>
          </p:cNvPr>
          <p:cNvGraphicFramePr/>
          <p:nvPr>
            <p:extLst>
              <p:ext uri="{D42A27DB-BD31-4B8C-83A1-F6EECF244321}">
                <p14:modId xmlns:p14="http://schemas.microsoft.com/office/powerpoint/2010/main" val="2962520763"/>
              </p:ext>
            </p:extLst>
          </p:nvPr>
        </p:nvGraphicFramePr>
        <p:xfrm>
          <a:off x="881331" y="1815588"/>
          <a:ext cx="10429336" cy="4703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group of people sitting at a table&#10;&#10;Description automatically generated">
            <a:extLst>
              <a:ext uri="{FF2B5EF4-FFF2-40B4-BE49-F238E27FC236}">
                <a16:creationId xmlns:a16="http://schemas.microsoft.com/office/drawing/2014/main" id="{C2DB51B3-D74A-60DB-80B2-E192EE0575C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13012" y="3768732"/>
            <a:ext cx="3002588" cy="2097911"/>
          </a:xfrm>
          <a:prstGeom prst="rect">
            <a:avLst/>
          </a:prstGeom>
        </p:spPr>
      </p:pic>
      <p:pic>
        <p:nvPicPr>
          <p:cNvPr id="5" name="Picture 4" descr="A black background with green text&#10;&#10;Description automatically generated">
            <a:extLst>
              <a:ext uri="{FF2B5EF4-FFF2-40B4-BE49-F238E27FC236}">
                <a16:creationId xmlns:a16="http://schemas.microsoft.com/office/drawing/2014/main" id="{02D4766D-E4C7-70BB-00F5-CED007E9A8A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58517" y="246306"/>
            <a:ext cx="2771251" cy="983794"/>
          </a:xfrm>
          <a:prstGeom prst="rect">
            <a:avLst/>
          </a:prstGeom>
        </p:spPr>
      </p:pic>
    </p:spTree>
    <p:extLst>
      <p:ext uri="{BB962C8B-B14F-4D97-AF65-F5344CB8AC3E}">
        <p14:creationId xmlns:p14="http://schemas.microsoft.com/office/powerpoint/2010/main" val="2376922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rgbClr val="DDF0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652182" y="129097"/>
            <a:ext cx="9220200" cy="1325563"/>
          </a:xfrm>
        </p:spPr>
        <p:txBody>
          <a:bodyPr/>
          <a:lstStyle/>
          <a:p>
            <a:r>
              <a:rPr lang="en-US" b="1" dirty="0">
                <a:latin typeface="P22 Mackinac Pro" panose="02000000000000000000" pitchFamily="2" charset="77"/>
                <a:ea typeface="P22 Mackinac Pro" panose="02000000000000000000" pitchFamily="2" charset="77"/>
              </a:rPr>
              <a:t>Introducing New Vision Council Members</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73E6ABD9-978A-3426-0C33-E239E5A42363}"/>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10" name="Content Placeholder 9">
            <a:extLst>
              <a:ext uri="{FF2B5EF4-FFF2-40B4-BE49-F238E27FC236}">
                <a16:creationId xmlns:a16="http://schemas.microsoft.com/office/drawing/2014/main" id="{B67F5A1D-6707-AB0B-3828-9A199B135F13}"/>
              </a:ext>
            </a:extLst>
          </p:cNvPr>
          <p:cNvGraphicFramePr>
            <a:graphicFrameLocks noGrp="1"/>
          </p:cNvGraphicFramePr>
          <p:nvPr>
            <p:ph idx="1"/>
            <p:extLst>
              <p:ext uri="{D42A27DB-BD31-4B8C-83A1-F6EECF244321}">
                <p14:modId xmlns:p14="http://schemas.microsoft.com/office/powerpoint/2010/main" val="1807766904"/>
              </p:ext>
            </p:extLst>
          </p:nvPr>
        </p:nvGraphicFramePr>
        <p:xfrm>
          <a:off x="838200" y="1825624"/>
          <a:ext cx="10515600" cy="4560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lack background with green text&#10;&#10;Description automatically generated">
            <a:extLst>
              <a:ext uri="{FF2B5EF4-FFF2-40B4-BE49-F238E27FC236}">
                <a16:creationId xmlns:a16="http://schemas.microsoft.com/office/drawing/2014/main" id="{534CE99E-3A7C-371A-6249-87F5FD6CC13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923113" y="193362"/>
            <a:ext cx="2771251" cy="983794"/>
          </a:xfrm>
          <a:prstGeom prst="rect">
            <a:avLst/>
          </a:prstGeom>
        </p:spPr>
      </p:pic>
    </p:spTree>
    <p:extLst>
      <p:ext uri="{BB962C8B-B14F-4D97-AF65-F5344CB8AC3E}">
        <p14:creationId xmlns:p14="http://schemas.microsoft.com/office/powerpoint/2010/main" val="601358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FA5BC2-8F08-424D-5363-915E2990873D}"/>
              </a:ext>
            </a:extLst>
          </p:cNvPr>
          <p:cNvSpPr/>
          <p:nvPr/>
        </p:nvSpPr>
        <p:spPr>
          <a:xfrm>
            <a:off x="0" y="0"/>
            <a:ext cx="12192000" cy="6858000"/>
          </a:xfrm>
          <a:prstGeom prst="rect">
            <a:avLst/>
          </a:prstGeom>
          <a:solidFill>
            <a:srgbClr val="F27020">
              <a:alpha val="2082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13" name="Picture 12">
            <a:extLst>
              <a:ext uri="{FF2B5EF4-FFF2-40B4-BE49-F238E27FC236}">
                <a16:creationId xmlns:a16="http://schemas.microsoft.com/office/drawing/2014/main" id="{099DD8A7-2748-4E55-FEE7-EA136DF2448C}"/>
              </a:ext>
            </a:extLst>
          </p:cNvPr>
          <p:cNvPicPr>
            <a:picLocks noChangeAspect="1"/>
          </p:cNvPicPr>
          <p:nvPr/>
        </p:nvPicPr>
        <p:blipFill rotWithShape="1">
          <a:blip r:embed="rId3">
            <a:alphaModFix amt="29000"/>
            <a:extLst>
              <a:ext uri="{28A0092B-C50C-407E-A947-70E740481C1C}">
                <a14:useLocalDpi xmlns:a14="http://schemas.microsoft.com/office/drawing/2010/main"/>
              </a:ext>
            </a:extLst>
          </a:blip>
          <a:srcRect/>
          <a:stretch/>
        </p:blipFill>
        <p:spPr>
          <a:xfrm>
            <a:off x="1900237" y="1064578"/>
            <a:ext cx="10291763" cy="4873280"/>
          </a:xfrm>
          <a:prstGeom prst="rect">
            <a:avLst/>
          </a:prstGeom>
        </p:spPr>
      </p:pic>
      <p:sp>
        <p:nvSpPr>
          <p:cNvPr id="2" name="Title 1">
            <a:extLst>
              <a:ext uri="{FF2B5EF4-FFF2-40B4-BE49-F238E27FC236}">
                <a16:creationId xmlns:a16="http://schemas.microsoft.com/office/drawing/2014/main" id="{4AFA2209-5BD4-27D6-7EAE-969FBDC5BF3F}"/>
              </a:ext>
            </a:extLst>
          </p:cNvPr>
          <p:cNvSpPr>
            <a:spLocks noGrp="1"/>
          </p:cNvSpPr>
          <p:nvPr>
            <p:ph type="title"/>
          </p:nvPr>
        </p:nvSpPr>
        <p:spPr>
          <a:xfrm>
            <a:off x="4489146" y="1287588"/>
            <a:ext cx="7702853" cy="2772097"/>
          </a:xfrm>
        </p:spPr>
        <p:txBody>
          <a:bodyPr>
            <a:noAutofit/>
          </a:bodyPr>
          <a:lstStyle/>
          <a:p>
            <a:r>
              <a:rPr lang="en-US" sz="4800" b="1" dirty="0">
                <a:latin typeface="Roboto" panose="02000000000000000000" pitchFamily="2" charset="0"/>
                <a:ea typeface="Roboto" panose="02000000000000000000" pitchFamily="2" charset="0"/>
                <a:cs typeface="Roboto" panose="02000000000000000000" pitchFamily="2" charset="0"/>
              </a:rPr>
              <a:t>Utilizing Jefferson Votes Materials to Promote Community Health and Well-Being</a:t>
            </a:r>
          </a:p>
        </p:txBody>
      </p:sp>
      <p:sp>
        <p:nvSpPr>
          <p:cNvPr id="3" name="Text Placeholder 2">
            <a:extLst>
              <a:ext uri="{FF2B5EF4-FFF2-40B4-BE49-F238E27FC236}">
                <a16:creationId xmlns:a16="http://schemas.microsoft.com/office/drawing/2014/main" id="{14052FF9-E0F2-23CD-1521-B892941628B4}"/>
              </a:ext>
            </a:extLst>
          </p:cNvPr>
          <p:cNvSpPr>
            <a:spLocks noGrp="1"/>
          </p:cNvSpPr>
          <p:nvPr>
            <p:ph type="body" idx="1"/>
          </p:nvPr>
        </p:nvSpPr>
        <p:spPr>
          <a:xfrm>
            <a:off x="4489146" y="4293235"/>
            <a:ext cx="7621416" cy="1500187"/>
          </a:xfrm>
        </p:spPr>
        <p:txBody>
          <a:bodyPr/>
          <a:lstStyle/>
          <a:p>
            <a:r>
              <a:rPr lang="en-US" b="1" dirty="0">
                <a:solidFill>
                  <a:schemeClr val="tx1"/>
                </a:solidFill>
                <a:latin typeface="Roboto" panose="02000000000000000000" pitchFamily="2" charset="0"/>
                <a:ea typeface="Roboto" panose="02000000000000000000" pitchFamily="2" charset="0"/>
              </a:rPr>
              <a:t>Danny Vereb</a:t>
            </a:r>
            <a:r>
              <a:rPr lang="en-US" dirty="0">
                <a:solidFill>
                  <a:schemeClr val="tx1"/>
                </a:solidFill>
                <a:latin typeface="Roboto" panose="02000000000000000000" pitchFamily="2" charset="0"/>
                <a:ea typeface="Roboto" panose="02000000000000000000" pitchFamily="2" charset="0"/>
              </a:rPr>
              <a:t>, </a:t>
            </a:r>
            <a:r>
              <a:rPr lang="en-US" i="1" dirty="0">
                <a:solidFill>
                  <a:schemeClr val="tx1"/>
                </a:solidFill>
                <a:latin typeface="Roboto" panose="02000000000000000000" pitchFamily="2" charset="0"/>
                <a:ea typeface="Roboto" panose="02000000000000000000" pitchFamily="2" charset="0"/>
              </a:rPr>
              <a:t>Community Engagement Manager, Jefferson Regional Foundation</a:t>
            </a:r>
          </a:p>
        </p:txBody>
      </p:sp>
      <p:cxnSp>
        <p:nvCxnSpPr>
          <p:cNvPr id="10" name="Straight Connector 9">
            <a:extLst>
              <a:ext uri="{FF2B5EF4-FFF2-40B4-BE49-F238E27FC236}">
                <a16:creationId xmlns:a16="http://schemas.microsoft.com/office/drawing/2014/main" id="{E0581E2B-6DFF-6903-D958-E672007DD459}"/>
              </a:ext>
            </a:extLst>
          </p:cNvPr>
          <p:cNvCxnSpPr>
            <a:cxnSpLocks/>
          </p:cNvCxnSpPr>
          <p:nvPr/>
        </p:nvCxnSpPr>
        <p:spPr>
          <a:xfrm>
            <a:off x="4489147" y="4066055"/>
            <a:ext cx="7702853" cy="0"/>
          </a:xfrm>
          <a:prstGeom prst="line">
            <a:avLst/>
          </a:prstGeom>
          <a:ln w="66675">
            <a:solidFill>
              <a:srgbClr val="F27020"/>
            </a:solidFill>
          </a:ln>
        </p:spPr>
        <p:style>
          <a:lnRef idx="2">
            <a:schemeClr val="accent1"/>
          </a:lnRef>
          <a:fillRef idx="0">
            <a:schemeClr val="accent1"/>
          </a:fillRef>
          <a:effectRef idx="1">
            <a:schemeClr val="accent1"/>
          </a:effectRef>
          <a:fontRef idx="minor">
            <a:schemeClr val="tx1"/>
          </a:fontRef>
        </p:style>
      </p:cxnSp>
      <p:pic>
        <p:nvPicPr>
          <p:cNvPr id="5" name="Picture 4" descr="A black background with orange circles&#10;&#10;Description automatically generated with medium confidence">
            <a:extLst>
              <a:ext uri="{FF2B5EF4-FFF2-40B4-BE49-F238E27FC236}">
                <a16:creationId xmlns:a16="http://schemas.microsoft.com/office/drawing/2014/main" id="{FD42F230-AD88-5E7E-8FCE-DADD0C615E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2877" y="4066055"/>
            <a:ext cx="3474720" cy="1160736"/>
          </a:xfrm>
          <a:prstGeom prst="rect">
            <a:avLst/>
          </a:prstGeom>
        </p:spPr>
      </p:pic>
      <p:pic>
        <p:nvPicPr>
          <p:cNvPr id="4" name="Picture 3" descr="A black background with green text&#10;&#10;Description automatically generated">
            <a:extLst>
              <a:ext uri="{FF2B5EF4-FFF2-40B4-BE49-F238E27FC236}">
                <a16:creationId xmlns:a16="http://schemas.microsoft.com/office/drawing/2014/main" id="{A8B30DD7-32B6-2762-A9C3-2500DA6261E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2877" y="5321095"/>
            <a:ext cx="3474720" cy="1233525"/>
          </a:xfrm>
          <a:prstGeom prst="rect">
            <a:avLst/>
          </a:prstGeom>
        </p:spPr>
      </p:pic>
    </p:spTree>
    <p:extLst>
      <p:ext uri="{BB962C8B-B14F-4D97-AF65-F5344CB8AC3E}">
        <p14:creationId xmlns:p14="http://schemas.microsoft.com/office/powerpoint/2010/main" val="3383815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652181" y="148382"/>
            <a:ext cx="954337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Why Nonprofits Should Participate in Nonpartisan Voter Engagement</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graphicFrame>
        <p:nvGraphicFramePr>
          <p:cNvPr id="5" name="Diagram 4">
            <a:extLst>
              <a:ext uri="{FF2B5EF4-FFF2-40B4-BE49-F238E27FC236}">
                <a16:creationId xmlns:a16="http://schemas.microsoft.com/office/drawing/2014/main" id="{6463722E-5C9C-B222-662B-AED4A60FA5D0}"/>
              </a:ext>
            </a:extLst>
          </p:cNvPr>
          <p:cNvGraphicFramePr/>
          <p:nvPr>
            <p:extLst>
              <p:ext uri="{D42A27DB-BD31-4B8C-83A1-F6EECF244321}">
                <p14:modId xmlns:p14="http://schemas.microsoft.com/office/powerpoint/2010/main" val="822715440"/>
              </p:ext>
            </p:extLst>
          </p:nvPr>
        </p:nvGraphicFramePr>
        <p:xfrm>
          <a:off x="558701" y="1453789"/>
          <a:ext cx="11196728" cy="5528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utton with text and stars&#10;&#10;Description automatically generated">
            <a:extLst>
              <a:ext uri="{FF2B5EF4-FFF2-40B4-BE49-F238E27FC236}">
                <a16:creationId xmlns:a16="http://schemas.microsoft.com/office/drawing/2014/main" id="{8A507DE7-6A8F-FD1B-0649-60DB093D2E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250047" y="148382"/>
            <a:ext cx="1770935" cy="1770935"/>
          </a:xfrm>
          <a:prstGeom prst="rect">
            <a:avLst/>
          </a:prstGeom>
        </p:spPr>
      </p:pic>
    </p:spTree>
    <p:extLst>
      <p:ext uri="{BB962C8B-B14F-4D97-AF65-F5344CB8AC3E}">
        <p14:creationId xmlns:p14="http://schemas.microsoft.com/office/powerpoint/2010/main" val="388277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FA5BC2-8F08-424D-5363-915E2990873D}"/>
              </a:ext>
            </a:extLst>
          </p:cNvPr>
          <p:cNvSpPr/>
          <p:nvPr/>
        </p:nvSpPr>
        <p:spPr>
          <a:xfrm>
            <a:off x="0" y="0"/>
            <a:ext cx="12192000" cy="6858000"/>
          </a:xfrm>
          <a:prstGeom prst="rect">
            <a:avLst/>
          </a:prstGeom>
          <a:solidFill>
            <a:srgbClr val="F27020">
              <a:alpha val="2082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13" name="Picture 12">
            <a:extLst>
              <a:ext uri="{FF2B5EF4-FFF2-40B4-BE49-F238E27FC236}">
                <a16:creationId xmlns:a16="http://schemas.microsoft.com/office/drawing/2014/main" id="{099DD8A7-2748-4E55-FEE7-EA136DF2448C}"/>
              </a:ext>
            </a:extLst>
          </p:cNvPr>
          <p:cNvPicPr>
            <a:picLocks noChangeAspect="1"/>
          </p:cNvPicPr>
          <p:nvPr/>
        </p:nvPicPr>
        <p:blipFill rotWithShape="1">
          <a:blip r:embed="rId3">
            <a:alphaModFix amt="29000"/>
            <a:extLst>
              <a:ext uri="{28A0092B-C50C-407E-A947-70E740481C1C}">
                <a14:useLocalDpi xmlns:a14="http://schemas.microsoft.com/office/drawing/2010/main"/>
              </a:ext>
            </a:extLst>
          </a:blip>
          <a:srcRect/>
          <a:stretch/>
        </p:blipFill>
        <p:spPr>
          <a:xfrm>
            <a:off x="1900237" y="1064578"/>
            <a:ext cx="10291763" cy="4873280"/>
          </a:xfrm>
          <a:prstGeom prst="rect">
            <a:avLst/>
          </a:prstGeom>
        </p:spPr>
      </p:pic>
      <p:sp>
        <p:nvSpPr>
          <p:cNvPr id="2" name="Title 1">
            <a:extLst>
              <a:ext uri="{FF2B5EF4-FFF2-40B4-BE49-F238E27FC236}">
                <a16:creationId xmlns:a16="http://schemas.microsoft.com/office/drawing/2014/main" id="{4AFA2209-5BD4-27D6-7EAE-969FBDC5BF3F}"/>
              </a:ext>
            </a:extLst>
          </p:cNvPr>
          <p:cNvSpPr>
            <a:spLocks noGrp="1"/>
          </p:cNvSpPr>
          <p:nvPr>
            <p:ph type="title"/>
          </p:nvPr>
        </p:nvSpPr>
        <p:spPr>
          <a:xfrm>
            <a:off x="4489146" y="1965959"/>
            <a:ext cx="7702853" cy="1870715"/>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Foundation Updates</a:t>
            </a:r>
          </a:p>
        </p:txBody>
      </p:sp>
      <p:sp>
        <p:nvSpPr>
          <p:cNvPr id="3" name="Text Placeholder 2">
            <a:extLst>
              <a:ext uri="{FF2B5EF4-FFF2-40B4-BE49-F238E27FC236}">
                <a16:creationId xmlns:a16="http://schemas.microsoft.com/office/drawing/2014/main" id="{14052FF9-E0F2-23CD-1521-B892941628B4}"/>
              </a:ext>
            </a:extLst>
          </p:cNvPr>
          <p:cNvSpPr>
            <a:spLocks noGrp="1"/>
          </p:cNvSpPr>
          <p:nvPr>
            <p:ph type="body" idx="1"/>
          </p:nvPr>
        </p:nvSpPr>
        <p:spPr>
          <a:xfrm>
            <a:off x="4489146" y="4293235"/>
            <a:ext cx="7370621" cy="1500187"/>
          </a:xfrm>
        </p:spPr>
        <p:txBody>
          <a:bodyPr/>
          <a:lstStyle/>
          <a:p>
            <a:r>
              <a:rPr lang="en-US" b="1" dirty="0">
                <a:solidFill>
                  <a:schemeClr val="tx1"/>
                </a:solidFill>
                <a:latin typeface="Roboto" panose="02000000000000000000" pitchFamily="2" charset="0"/>
                <a:ea typeface="Roboto" panose="02000000000000000000" pitchFamily="2" charset="0"/>
              </a:rPr>
              <a:t>Dr. Trisha Gadson</a:t>
            </a:r>
            <a:r>
              <a:rPr lang="en-US" dirty="0">
                <a:solidFill>
                  <a:schemeClr val="tx1"/>
                </a:solidFill>
                <a:latin typeface="Roboto" panose="02000000000000000000" pitchFamily="2" charset="0"/>
                <a:ea typeface="Roboto" panose="02000000000000000000" pitchFamily="2" charset="0"/>
              </a:rPr>
              <a:t>, </a:t>
            </a:r>
            <a:r>
              <a:rPr lang="en-US" i="1" dirty="0">
                <a:solidFill>
                  <a:schemeClr val="tx1"/>
                </a:solidFill>
                <a:latin typeface="Roboto" panose="02000000000000000000" pitchFamily="2" charset="0"/>
                <a:ea typeface="Roboto" panose="02000000000000000000" pitchFamily="2" charset="0"/>
              </a:rPr>
              <a:t>CEO, Jefferson Regional Foundation</a:t>
            </a:r>
            <a:endParaRPr lang="en-US" dirty="0">
              <a:solidFill>
                <a:schemeClr val="tx1"/>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E0581E2B-6DFF-6903-D958-E672007DD459}"/>
              </a:ext>
            </a:extLst>
          </p:cNvPr>
          <p:cNvCxnSpPr>
            <a:cxnSpLocks/>
          </p:cNvCxnSpPr>
          <p:nvPr/>
        </p:nvCxnSpPr>
        <p:spPr>
          <a:xfrm>
            <a:off x="4489147" y="4066055"/>
            <a:ext cx="7702853" cy="0"/>
          </a:xfrm>
          <a:prstGeom prst="line">
            <a:avLst/>
          </a:prstGeom>
          <a:ln w="66675">
            <a:solidFill>
              <a:srgbClr val="F27020"/>
            </a:solidFill>
          </a:ln>
        </p:spPr>
        <p:style>
          <a:lnRef idx="2">
            <a:schemeClr val="accent1"/>
          </a:lnRef>
          <a:fillRef idx="0">
            <a:schemeClr val="accent1"/>
          </a:fillRef>
          <a:effectRef idx="1">
            <a:schemeClr val="accent1"/>
          </a:effectRef>
          <a:fontRef idx="minor">
            <a:schemeClr val="tx1"/>
          </a:fontRef>
        </p:style>
      </p:cxnSp>
      <p:pic>
        <p:nvPicPr>
          <p:cNvPr id="5" name="Picture 4" descr="A black background with orange circles&#10;&#10;Description automatically generated with medium confidence">
            <a:extLst>
              <a:ext uri="{FF2B5EF4-FFF2-40B4-BE49-F238E27FC236}">
                <a16:creationId xmlns:a16="http://schemas.microsoft.com/office/drawing/2014/main" id="{FD42F230-AD88-5E7E-8FCE-DADD0C615E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2877" y="4066055"/>
            <a:ext cx="3474720" cy="1160736"/>
          </a:xfrm>
          <a:prstGeom prst="rect">
            <a:avLst/>
          </a:prstGeom>
        </p:spPr>
      </p:pic>
      <p:pic>
        <p:nvPicPr>
          <p:cNvPr id="4" name="Picture 3" descr="A black background with green text&#10;&#10;Description automatically generated">
            <a:extLst>
              <a:ext uri="{FF2B5EF4-FFF2-40B4-BE49-F238E27FC236}">
                <a16:creationId xmlns:a16="http://schemas.microsoft.com/office/drawing/2014/main" id="{EFE99BD6-7E08-5711-D43B-5F93CBE77B6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2877" y="5357490"/>
            <a:ext cx="3269678" cy="1160736"/>
          </a:xfrm>
          <a:prstGeom prst="rect">
            <a:avLst/>
          </a:prstGeom>
        </p:spPr>
      </p:pic>
    </p:spTree>
    <p:extLst>
      <p:ext uri="{BB962C8B-B14F-4D97-AF65-F5344CB8AC3E}">
        <p14:creationId xmlns:p14="http://schemas.microsoft.com/office/powerpoint/2010/main" val="232018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652181" y="148382"/>
            <a:ext cx="942242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Why Nonprofits Should Participate in Nonpartisan Voter Engagement</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graphicFrame>
        <p:nvGraphicFramePr>
          <p:cNvPr id="5" name="Diagram 4">
            <a:extLst>
              <a:ext uri="{FF2B5EF4-FFF2-40B4-BE49-F238E27FC236}">
                <a16:creationId xmlns:a16="http://schemas.microsoft.com/office/drawing/2014/main" id="{6463722E-5C9C-B222-662B-AED4A60FA5D0}"/>
              </a:ext>
            </a:extLst>
          </p:cNvPr>
          <p:cNvGraphicFramePr/>
          <p:nvPr>
            <p:extLst>
              <p:ext uri="{D42A27DB-BD31-4B8C-83A1-F6EECF244321}">
                <p14:modId xmlns:p14="http://schemas.microsoft.com/office/powerpoint/2010/main" val="3164391570"/>
              </p:ext>
            </p:extLst>
          </p:nvPr>
        </p:nvGraphicFramePr>
        <p:xfrm>
          <a:off x="570788" y="1622327"/>
          <a:ext cx="11196728" cy="508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button with text and stars&#10;&#10;Description automatically generated">
            <a:extLst>
              <a:ext uri="{FF2B5EF4-FFF2-40B4-BE49-F238E27FC236}">
                <a16:creationId xmlns:a16="http://schemas.microsoft.com/office/drawing/2014/main" id="{4A4D28C2-0D59-BD83-03E8-E5BC129051D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247836" y="148382"/>
            <a:ext cx="1770935" cy="1770935"/>
          </a:xfrm>
          <a:prstGeom prst="rect">
            <a:avLst/>
          </a:prstGeom>
        </p:spPr>
      </p:pic>
    </p:spTree>
    <p:extLst>
      <p:ext uri="{BB962C8B-B14F-4D97-AF65-F5344CB8AC3E}">
        <p14:creationId xmlns:p14="http://schemas.microsoft.com/office/powerpoint/2010/main" val="4031230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p:nvPr/>
        </p:nvSpPr>
        <p:spPr>
          <a:xfrm>
            <a:off x="652182" y="548115"/>
            <a:ext cx="10887635" cy="576177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7" name="Google Shape;157;p20"/>
          <p:cNvSpPr/>
          <p:nvPr/>
        </p:nvSpPr>
        <p:spPr>
          <a:xfrm>
            <a:off x="0" y="1"/>
            <a:ext cx="12192000" cy="6858000"/>
          </a:xfrm>
          <a:prstGeom prst="rect">
            <a:avLst/>
          </a:prstGeom>
          <a:solidFill>
            <a:schemeClr val="accent3">
              <a:alpha val="2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58" name="Google Shape;158;p20"/>
          <p:cNvGrpSpPr/>
          <p:nvPr/>
        </p:nvGrpSpPr>
        <p:grpSpPr>
          <a:xfrm>
            <a:off x="248818" y="197961"/>
            <a:ext cx="11694364" cy="6462077"/>
            <a:chOff x="497635" y="395922"/>
            <a:chExt cx="11196728" cy="6066156"/>
          </a:xfrm>
        </p:grpSpPr>
        <p:sp>
          <p:nvSpPr>
            <p:cNvPr id="159" name="Google Shape;159;p20"/>
            <p:cNvSpPr/>
            <p:nvPr/>
          </p:nvSpPr>
          <p:spPr>
            <a:xfrm>
              <a:off x="497635" y="395922"/>
              <a:ext cx="11196728" cy="6066156"/>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0" name="Google Shape;160;p20"/>
            <p:cNvSpPr/>
            <p:nvPr/>
          </p:nvSpPr>
          <p:spPr>
            <a:xfrm>
              <a:off x="652183" y="548115"/>
              <a:ext cx="10887635" cy="576177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grpSp>
      <p:graphicFrame>
        <p:nvGraphicFramePr>
          <p:cNvPr id="18" name="Diagram 17">
            <a:extLst>
              <a:ext uri="{FF2B5EF4-FFF2-40B4-BE49-F238E27FC236}">
                <a16:creationId xmlns:a16="http://schemas.microsoft.com/office/drawing/2014/main" id="{578509E0-A44E-B044-9360-E6FD5BD19E94}"/>
              </a:ext>
            </a:extLst>
          </p:cNvPr>
          <p:cNvGraphicFramePr/>
          <p:nvPr>
            <p:extLst>
              <p:ext uri="{D42A27DB-BD31-4B8C-83A1-F6EECF244321}">
                <p14:modId xmlns:p14="http://schemas.microsoft.com/office/powerpoint/2010/main" val="4107119106"/>
              </p:ext>
            </p:extLst>
          </p:nvPr>
        </p:nvGraphicFramePr>
        <p:xfrm>
          <a:off x="652182" y="321254"/>
          <a:ext cx="10887635" cy="440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 19">
            <a:extLst>
              <a:ext uri="{FF2B5EF4-FFF2-40B4-BE49-F238E27FC236}">
                <a16:creationId xmlns:a16="http://schemas.microsoft.com/office/drawing/2014/main" id="{859A7EDD-3867-D50D-829E-30D36DC5DC93}"/>
              </a:ext>
            </a:extLst>
          </p:cNvPr>
          <p:cNvGraphicFramePr/>
          <p:nvPr/>
        </p:nvGraphicFramePr>
        <p:xfrm>
          <a:off x="3480463" y="4336143"/>
          <a:ext cx="5553903" cy="19697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descr="A black background with green text&#10;&#10;Description automatically generated">
            <a:extLst>
              <a:ext uri="{FF2B5EF4-FFF2-40B4-BE49-F238E27FC236}">
                <a16:creationId xmlns:a16="http://schemas.microsoft.com/office/drawing/2014/main" id="{CBEDFAA4-8944-4015-39F5-4C2CE3135B27}"/>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52182" y="4884585"/>
            <a:ext cx="2407569" cy="854687"/>
          </a:xfrm>
          <a:prstGeom prst="rect">
            <a:avLst/>
          </a:prstGeom>
        </p:spPr>
      </p:pic>
      <p:pic>
        <p:nvPicPr>
          <p:cNvPr id="3" name="Picture 2" descr="A button with text and stars&#10;&#10;Description automatically generated">
            <a:extLst>
              <a:ext uri="{FF2B5EF4-FFF2-40B4-BE49-F238E27FC236}">
                <a16:creationId xmlns:a16="http://schemas.microsoft.com/office/drawing/2014/main" id="{F5E9AD85-68DC-B9FA-6535-FF621C8AED96}"/>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656573" y="4435560"/>
            <a:ext cx="1770935" cy="177093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652182" y="1483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Jefferson Votes Origins</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570788" y="1771738"/>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3" name="Diagram 2">
            <a:extLst>
              <a:ext uri="{FF2B5EF4-FFF2-40B4-BE49-F238E27FC236}">
                <a16:creationId xmlns:a16="http://schemas.microsoft.com/office/drawing/2014/main" id="{11BF0AC5-BE63-C566-3CF0-C66CD704C13C}"/>
              </a:ext>
            </a:extLst>
          </p:cNvPr>
          <p:cNvGraphicFramePr/>
          <p:nvPr>
            <p:extLst>
              <p:ext uri="{D42A27DB-BD31-4B8C-83A1-F6EECF244321}">
                <p14:modId xmlns:p14="http://schemas.microsoft.com/office/powerpoint/2010/main" val="587345340"/>
              </p:ext>
            </p:extLst>
          </p:nvPr>
        </p:nvGraphicFramePr>
        <p:xfrm>
          <a:off x="773993" y="1884484"/>
          <a:ext cx="8740763" cy="4375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ack background with green text&#10;&#10;Description automatically generated">
            <a:extLst>
              <a:ext uri="{FF2B5EF4-FFF2-40B4-BE49-F238E27FC236}">
                <a16:creationId xmlns:a16="http://schemas.microsoft.com/office/drawing/2014/main" id="{238A0F0C-47A7-2501-65AD-619228B4BAD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29974" y="214494"/>
            <a:ext cx="2771251" cy="983794"/>
          </a:xfrm>
          <a:prstGeom prst="rect">
            <a:avLst/>
          </a:prstGeom>
        </p:spPr>
      </p:pic>
      <p:pic>
        <p:nvPicPr>
          <p:cNvPr id="4" name="Picture 3" descr="A button with text and stars&#10;&#10;Description automatically generated">
            <a:extLst>
              <a:ext uri="{FF2B5EF4-FFF2-40B4-BE49-F238E27FC236}">
                <a16:creationId xmlns:a16="http://schemas.microsoft.com/office/drawing/2014/main" id="{C5E5CBDD-8ADF-487E-5116-7F9AF72506D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636567" y="2965187"/>
            <a:ext cx="2399109" cy="2399109"/>
          </a:xfrm>
          <a:prstGeom prst="rect">
            <a:avLst/>
          </a:prstGeom>
        </p:spPr>
      </p:pic>
    </p:spTree>
    <p:extLst>
      <p:ext uri="{BB962C8B-B14F-4D97-AF65-F5344CB8AC3E}">
        <p14:creationId xmlns:p14="http://schemas.microsoft.com/office/powerpoint/2010/main" val="3939779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838200" y="4283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Jefferson Votes Webpages</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343089"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3" name="Diagram 2">
            <a:extLst>
              <a:ext uri="{FF2B5EF4-FFF2-40B4-BE49-F238E27FC236}">
                <a16:creationId xmlns:a16="http://schemas.microsoft.com/office/drawing/2014/main" id="{5A1E35B6-F2C3-B9E7-ECBF-254C8259C7AA}"/>
              </a:ext>
            </a:extLst>
          </p:cNvPr>
          <p:cNvGraphicFramePr/>
          <p:nvPr/>
        </p:nvGraphicFramePr>
        <p:xfrm>
          <a:off x="723277" y="2047424"/>
          <a:ext cx="10436351" cy="4391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utton with text and stars&#10;&#10;Description automatically generated">
            <a:extLst>
              <a:ext uri="{FF2B5EF4-FFF2-40B4-BE49-F238E27FC236}">
                <a16:creationId xmlns:a16="http://schemas.microsoft.com/office/drawing/2014/main" id="{3325CB9A-EE1F-33DA-9476-D9D839F6FD7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62861" y="152649"/>
            <a:ext cx="1876956" cy="187695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838200" y="4283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Jefferson Votes Resources</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497636"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5" name="Diagram 4">
            <a:extLst>
              <a:ext uri="{FF2B5EF4-FFF2-40B4-BE49-F238E27FC236}">
                <a16:creationId xmlns:a16="http://schemas.microsoft.com/office/drawing/2014/main" id="{9DD44131-E7A0-F279-4D90-BCF50F748837}"/>
              </a:ext>
            </a:extLst>
          </p:cNvPr>
          <p:cNvGraphicFramePr/>
          <p:nvPr>
            <p:extLst>
              <p:ext uri="{D42A27DB-BD31-4B8C-83A1-F6EECF244321}">
                <p14:modId xmlns:p14="http://schemas.microsoft.com/office/powerpoint/2010/main" val="1705935316"/>
              </p:ext>
            </p:extLst>
          </p:nvPr>
        </p:nvGraphicFramePr>
        <p:xfrm>
          <a:off x="3353731" y="1998519"/>
          <a:ext cx="5833464" cy="2397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button with text and stars&#10;&#10;Description automatically generated">
            <a:extLst>
              <a:ext uri="{FF2B5EF4-FFF2-40B4-BE49-F238E27FC236}">
                <a16:creationId xmlns:a16="http://schemas.microsoft.com/office/drawing/2014/main" id="{95B1C6DB-5A1A-CE9C-9B22-05FAED9B64B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049233" y="205659"/>
            <a:ext cx="1770935" cy="1770935"/>
          </a:xfrm>
          <a:prstGeom prst="rect">
            <a:avLst/>
          </a:prstGeom>
        </p:spPr>
      </p:pic>
      <p:pic>
        <p:nvPicPr>
          <p:cNvPr id="11" name="Picture 10" descr="A close up of a voting card&#10;&#10;Description automatically generated">
            <a:extLst>
              <a:ext uri="{FF2B5EF4-FFF2-40B4-BE49-F238E27FC236}">
                <a16:creationId xmlns:a16="http://schemas.microsoft.com/office/drawing/2014/main" id="{C621B686-76D9-BFBB-66E5-1F6DEC66C9A4}"/>
              </a:ext>
            </a:extLst>
          </p:cNvPr>
          <p:cNvPicPr>
            <a:picLocks noChangeAspect="1"/>
          </p:cNvPicPr>
          <p:nvPr/>
        </p:nvPicPr>
        <p:blipFill>
          <a:blip r:embed="rId9"/>
          <a:stretch>
            <a:fillRect/>
          </a:stretch>
        </p:blipFill>
        <p:spPr>
          <a:xfrm>
            <a:off x="3626395" y="4258288"/>
            <a:ext cx="1519211" cy="2025615"/>
          </a:xfrm>
          <a:prstGeom prst="rect">
            <a:avLst/>
          </a:prstGeom>
        </p:spPr>
      </p:pic>
      <p:pic>
        <p:nvPicPr>
          <p:cNvPr id="15" name="Picture 14" descr="A person putting a ballot into a box&#10;&#10;Description automatically generated">
            <a:extLst>
              <a:ext uri="{FF2B5EF4-FFF2-40B4-BE49-F238E27FC236}">
                <a16:creationId xmlns:a16="http://schemas.microsoft.com/office/drawing/2014/main" id="{B7DD050D-CC2B-470F-E8BC-CE71C8023859}"/>
              </a:ext>
            </a:extLst>
          </p:cNvPr>
          <p:cNvPicPr>
            <a:picLocks noChangeAspect="1"/>
          </p:cNvPicPr>
          <p:nvPr/>
        </p:nvPicPr>
        <p:blipFill>
          <a:blip r:embed="rId10"/>
          <a:stretch>
            <a:fillRect/>
          </a:stretch>
        </p:blipFill>
        <p:spPr>
          <a:xfrm>
            <a:off x="9016566" y="2524467"/>
            <a:ext cx="2337234" cy="3116312"/>
          </a:xfrm>
          <a:prstGeom prst="rect">
            <a:avLst/>
          </a:prstGeom>
        </p:spPr>
      </p:pic>
      <p:pic>
        <p:nvPicPr>
          <p:cNvPr id="17" name="Picture 16" descr="A screenshot of a cellphone&#10;&#10;Description automatically generated">
            <a:extLst>
              <a:ext uri="{FF2B5EF4-FFF2-40B4-BE49-F238E27FC236}">
                <a16:creationId xmlns:a16="http://schemas.microsoft.com/office/drawing/2014/main" id="{D4C7F360-A77E-F731-4E34-4879E70ECB43}"/>
              </a:ext>
            </a:extLst>
          </p:cNvPr>
          <p:cNvPicPr>
            <a:picLocks noChangeAspect="1"/>
          </p:cNvPicPr>
          <p:nvPr/>
        </p:nvPicPr>
        <p:blipFill>
          <a:blip r:embed="rId11"/>
          <a:stretch>
            <a:fillRect/>
          </a:stretch>
        </p:blipFill>
        <p:spPr>
          <a:xfrm>
            <a:off x="7279617" y="4209889"/>
            <a:ext cx="1794413" cy="2392550"/>
          </a:xfrm>
          <a:prstGeom prst="rect">
            <a:avLst/>
          </a:prstGeom>
        </p:spPr>
      </p:pic>
      <p:pic>
        <p:nvPicPr>
          <p:cNvPr id="19" name="Picture 18" descr="A poster with qr code and text&#10;&#10;Description automatically generated">
            <a:extLst>
              <a:ext uri="{FF2B5EF4-FFF2-40B4-BE49-F238E27FC236}">
                <a16:creationId xmlns:a16="http://schemas.microsoft.com/office/drawing/2014/main" id="{8642F774-1D8A-AA99-BD80-1D9E36AF7A04}"/>
              </a:ext>
            </a:extLst>
          </p:cNvPr>
          <p:cNvPicPr>
            <a:picLocks noChangeAspect="1"/>
          </p:cNvPicPr>
          <p:nvPr/>
        </p:nvPicPr>
        <p:blipFill>
          <a:blip r:embed="rId12"/>
          <a:stretch>
            <a:fillRect/>
          </a:stretch>
        </p:blipFill>
        <p:spPr>
          <a:xfrm>
            <a:off x="924296" y="1998519"/>
            <a:ext cx="2180617" cy="2822805"/>
          </a:xfrm>
          <a:prstGeom prst="rect">
            <a:avLst/>
          </a:prstGeom>
        </p:spPr>
      </p:pic>
      <p:pic>
        <p:nvPicPr>
          <p:cNvPr id="22" name="Picture 21" descr="A white sign with black text&#10;&#10;Description automatically generated">
            <a:extLst>
              <a:ext uri="{FF2B5EF4-FFF2-40B4-BE49-F238E27FC236}">
                <a16:creationId xmlns:a16="http://schemas.microsoft.com/office/drawing/2014/main" id="{36DC4D9A-8B28-1937-E533-4748FF56A589}"/>
              </a:ext>
            </a:extLst>
          </p:cNvPr>
          <p:cNvPicPr>
            <a:picLocks noChangeAspect="1"/>
          </p:cNvPicPr>
          <p:nvPr/>
        </p:nvPicPr>
        <p:blipFill>
          <a:blip r:embed="rId13"/>
          <a:stretch>
            <a:fillRect/>
          </a:stretch>
        </p:blipFill>
        <p:spPr>
          <a:xfrm>
            <a:off x="5443191" y="4644355"/>
            <a:ext cx="1681879" cy="1681879"/>
          </a:xfrm>
          <a:prstGeom prst="rect">
            <a:avLst/>
          </a:prstGeom>
        </p:spPr>
      </p:pic>
      <p:pic>
        <p:nvPicPr>
          <p:cNvPr id="23" name="Picture 22" descr="A close-up of a ballot&#10;&#10;Description automatically generated">
            <a:extLst>
              <a:ext uri="{FF2B5EF4-FFF2-40B4-BE49-F238E27FC236}">
                <a16:creationId xmlns:a16="http://schemas.microsoft.com/office/drawing/2014/main" id="{71095F84-B5EB-07A3-F5C1-AAB1E749D8EC}"/>
              </a:ext>
            </a:extLst>
          </p:cNvPr>
          <p:cNvPicPr>
            <a:picLocks noChangeAspect="1"/>
          </p:cNvPicPr>
          <p:nvPr/>
        </p:nvPicPr>
        <p:blipFill>
          <a:blip r:embed="rId14"/>
          <a:stretch>
            <a:fillRect/>
          </a:stretch>
        </p:blipFill>
        <p:spPr>
          <a:xfrm>
            <a:off x="1139397" y="4932801"/>
            <a:ext cx="2211809" cy="1494465"/>
          </a:xfrm>
          <a:prstGeom prst="rect">
            <a:avLst/>
          </a:prstGeom>
        </p:spPr>
      </p:pic>
    </p:spTree>
    <p:extLst>
      <p:ext uri="{BB962C8B-B14F-4D97-AF65-F5344CB8AC3E}">
        <p14:creationId xmlns:p14="http://schemas.microsoft.com/office/powerpoint/2010/main" val="1447360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838200" y="4283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Important General Election Dates</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497636"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13" name="Diagram 12">
            <a:extLst>
              <a:ext uri="{FF2B5EF4-FFF2-40B4-BE49-F238E27FC236}">
                <a16:creationId xmlns:a16="http://schemas.microsoft.com/office/drawing/2014/main" id="{E973243D-2B50-E36C-B94F-6EA451E9E0B6}"/>
              </a:ext>
            </a:extLst>
          </p:cNvPr>
          <p:cNvGraphicFramePr/>
          <p:nvPr>
            <p:extLst>
              <p:ext uri="{D42A27DB-BD31-4B8C-83A1-F6EECF244321}">
                <p14:modId xmlns:p14="http://schemas.microsoft.com/office/powerpoint/2010/main" val="184169314"/>
              </p:ext>
            </p:extLst>
          </p:nvPr>
        </p:nvGraphicFramePr>
        <p:xfrm>
          <a:off x="932452" y="2235194"/>
          <a:ext cx="6657068" cy="3077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utton with text and stars&#10;&#10;Description automatically generated">
            <a:extLst>
              <a:ext uri="{FF2B5EF4-FFF2-40B4-BE49-F238E27FC236}">
                <a16:creationId xmlns:a16="http://schemas.microsoft.com/office/drawing/2014/main" id="{4D236494-A4C9-8F9F-0F88-D878E10B263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250047" y="148382"/>
            <a:ext cx="1770935" cy="1770935"/>
          </a:xfrm>
          <a:prstGeom prst="rect">
            <a:avLst/>
          </a:prstGeom>
        </p:spPr>
      </p:pic>
      <p:pic>
        <p:nvPicPr>
          <p:cNvPr id="11" name="Picture 10" descr="A blue and green card with a qr code&#10;&#10;Description automatically generated">
            <a:extLst>
              <a:ext uri="{FF2B5EF4-FFF2-40B4-BE49-F238E27FC236}">
                <a16:creationId xmlns:a16="http://schemas.microsoft.com/office/drawing/2014/main" id="{52C871E5-99E9-1948-1D9C-F39E6C2B64A2}"/>
              </a:ext>
            </a:extLst>
          </p:cNvPr>
          <p:cNvPicPr>
            <a:picLocks noChangeAspect="1"/>
          </p:cNvPicPr>
          <p:nvPr/>
        </p:nvPicPr>
        <p:blipFill>
          <a:blip r:embed="rId9"/>
          <a:stretch>
            <a:fillRect/>
          </a:stretch>
        </p:blipFill>
        <p:spPr>
          <a:xfrm>
            <a:off x="7747382" y="2291079"/>
            <a:ext cx="3792435" cy="2136714"/>
          </a:xfrm>
          <a:prstGeom prst="rect">
            <a:avLst/>
          </a:prstGeom>
        </p:spPr>
      </p:pic>
      <p:pic>
        <p:nvPicPr>
          <p:cNvPr id="15" name="Picture 14" descr="A qr code on a white background&#10;&#10;Description automatically generated">
            <a:extLst>
              <a:ext uri="{FF2B5EF4-FFF2-40B4-BE49-F238E27FC236}">
                <a16:creationId xmlns:a16="http://schemas.microsoft.com/office/drawing/2014/main" id="{99778B7B-A8FA-E0D2-3B18-FF18D8F89F47}"/>
              </a:ext>
            </a:extLst>
          </p:cNvPr>
          <p:cNvPicPr>
            <a:picLocks noChangeAspect="1"/>
          </p:cNvPicPr>
          <p:nvPr/>
        </p:nvPicPr>
        <p:blipFill>
          <a:blip r:embed="rId10"/>
          <a:stretch>
            <a:fillRect/>
          </a:stretch>
        </p:blipFill>
        <p:spPr>
          <a:xfrm>
            <a:off x="6234729" y="4269275"/>
            <a:ext cx="3704854" cy="2087369"/>
          </a:xfrm>
          <a:prstGeom prst="rect">
            <a:avLst/>
          </a:prstGeom>
        </p:spPr>
      </p:pic>
    </p:spTree>
    <p:extLst>
      <p:ext uri="{BB962C8B-B14F-4D97-AF65-F5344CB8AC3E}">
        <p14:creationId xmlns:p14="http://schemas.microsoft.com/office/powerpoint/2010/main" val="1010713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FA5BC2-8F08-424D-5363-915E2990873D}"/>
              </a:ext>
            </a:extLst>
          </p:cNvPr>
          <p:cNvSpPr/>
          <p:nvPr/>
        </p:nvSpPr>
        <p:spPr>
          <a:xfrm>
            <a:off x="0" y="0"/>
            <a:ext cx="12192000" cy="6858000"/>
          </a:xfrm>
          <a:prstGeom prst="rect">
            <a:avLst/>
          </a:prstGeom>
          <a:solidFill>
            <a:srgbClr val="4E6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13" name="Picture 12">
            <a:extLst>
              <a:ext uri="{FF2B5EF4-FFF2-40B4-BE49-F238E27FC236}">
                <a16:creationId xmlns:a16="http://schemas.microsoft.com/office/drawing/2014/main" id="{099DD8A7-2748-4E55-FEE7-EA136DF2448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109715"/>
            <a:ext cx="9867014" cy="4918762"/>
          </a:xfrm>
          <a:prstGeom prst="rect">
            <a:avLst/>
          </a:prstGeom>
        </p:spPr>
      </p:pic>
      <p:sp>
        <p:nvSpPr>
          <p:cNvPr id="14" name="Title 1">
            <a:extLst>
              <a:ext uri="{FF2B5EF4-FFF2-40B4-BE49-F238E27FC236}">
                <a16:creationId xmlns:a16="http://schemas.microsoft.com/office/drawing/2014/main" id="{CF79FF48-49F5-0562-FC0A-7EBA48A34CEA}"/>
              </a:ext>
            </a:extLst>
          </p:cNvPr>
          <p:cNvSpPr>
            <a:spLocks noGrp="1"/>
          </p:cNvSpPr>
          <p:nvPr>
            <p:ph type="title"/>
          </p:nvPr>
        </p:nvSpPr>
        <p:spPr>
          <a:xfrm>
            <a:off x="136681" y="848153"/>
            <a:ext cx="9593652" cy="2852737"/>
          </a:xfrm>
        </p:spPr>
        <p:txBody>
          <a:bodyPr>
            <a:normAutofit/>
          </a:bodyPr>
          <a:lstStyle/>
          <a:p>
            <a:r>
              <a:rPr lang="en-US" sz="5400" b="1" dirty="0">
                <a:solidFill>
                  <a:schemeClr val="bg1"/>
                </a:solidFill>
                <a:latin typeface="Roboto" panose="02000000000000000000" pitchFamily="2" charset="0"/>
                <a:ea typeface="Roboto" panose="02000000000000000000" pitchFamily="2" charset="0"/>
                <a:cs typeface="Roboto" panose="02000000000000000000" pitchFamily="2" charset="0"/>
              </a:rPr>
              <a:t>Gameshow:</a:t>
            </a:r>
            <a:br>
              <a:rPr lang="en-US" sz="5400" b="1"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5400" b="1" dirty="0">
                <a:solidFill>
                  <a:schemeClr val="bg1"/>
                </a:solidFill>
                <a:latin typeface="Roboto" panose="02000000000000000000" pitchFamily="2" charset="0"/>
                <a:ea typeface="Roboto" panose="02000000000000000000" pitchFamily="2" charset="0"/>
                <a:cs typeface="Roboto" panose="02000000000000000000" pitchFamily="2" charset="0"/>
              </a:rPr>
              <a:t>Nonprofit Voting Know-How</a:t>
            </a:r>
          </a:p>
        </p:txBody>
      </p:sp>
      <p:cxnSp>
        <p:nvCxnSpPr>
          <p:cNvPr id="16" name="Straight Connector 15">
            <a:extLst>
              <a:ext uri="{FF2B5EF4-FFF2-40B4-BE49-F238E27FC236}">
                <a16:creationId xmlns:a16="http://schemas.microsoft.com/office/drawing/2014/main" id="{E72622C1-0495-4DD3-0581-33D0850E67E6}"/>
              </a:ext>
            </a:extLst>
          </p:cNvPr>
          <p:cNvCxnSpPr>
            <a:cxnSpLocks/>
          </p:cNvCxnSpPr>
          <p:nvPr/>
        </p:nvCxnSpPr>
        <p:spPr>
          <a:xfrm>
            <a:off x="0" y="4067177"/>
            <a:ext cx="7658106"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2" name="Picture 1" descr="A black background with green text&#10;&#10;Description automatically generated">
            <a:extLst>
              <a:ext uri="{FF2B5EF4-FFF2-40B4-BE49-F238E27FC236}">
                <a16:creationId xmlns:a16="http://schemas.microsoft.com/office/drawing/2014/main" id="{1B98E43A-FD30-6A89-1D34-0A860BFD2D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97617" y="280192"/>
            <a:ext cx="2771251" cy="983794"/>
          </a:xfrm>
          <a:prstGeom prst="rect">
            <a:avLst/>
          </a:prstGeom>
        </p:spPr>
      </p:pic>
      <p:pic>
        <p:nvPicPr>
          <p:cNvPr id="3" name="Picture 2" descr="A button with text and stars&#10;&#10;Description automatically generated">
            <a:extLst>
              <a:ext uri="{FF2B5EF4-FFF2-40B4-BE49-F238E27FC236}">
                <a16:creationId xmlns:a16="http://schemas.microsoft.com/office/drawing/2014/main" id="{1E6215EA-EE63-5A24-373B-B1E55843604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67014" y="1389053"/>
            <a:ext cx="1770935" cy="1770935"/>
          </a:xfrm>
          <a:prstGeom prst="rect">
            <a:avLst/>
          </a:prstGeom>
        </p:spPr>
      </p:pic>
    </p:spTree>
    <p:extLst>
      <p:ext uri="{BB962C8B-B14F-4D97-AF65-F5344CB8AC3E}">
        <p14:creationId xmlns:p14="http://schemas.microsoft.com/office/powerpoint/2010/main" val="2646091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FA5BC2-8F08-424D-5363-915E2990873D}"/>
              </a:ext>
            </a:extLst>
          </p:cNvPr>
          <p:cNvSpPr/>
          <p:nvPr/>
        </p:nvSpPr>
        <p:spPr>
          <a:xfrm>
            <a:off x="0" y="0"/>
            <a:ext cx="12192000" cy="6858000"/>
          </a:xfrm>
          <a:prstGeom prst="rect">
            <a:avLst/>
          </a:prstGeom>
          <a:solidFill>
            <a:srgbClr val="4E6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13" name="Picture 12">
            <a:extLst>
              <a:ext uri="{FF2B5EF4-FFF2-40B4-BE49-F238E27FC236}">
                <a16:creationId xmlns:a16="http://schemas.microsoft.com/office/drawing/2014/main" id="{099DD8A7-2748-4E55-FEE7-EA136DF2448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969619"/>
            <a:ext cx="9867014" cy="4918762"/>
          </a:xfrm>
          <a:prstGeom prst="rect">
            <a:avLst/>
          </a:prstGeom>
        </p:spPr>
      </p:pic>
      <p:cxnSp>
        <p:nvCxnSpPr>
          <p:cNvPr id="16" name="Straight Connector 15">
            <a:extLst>
              <a:ext uri="{FF2B5EF4-FFF2-40B4-BE49-F238E27FC236}">
                <a16:creationId xmlns:a16="http://schemas.microsoft.com/office/drawing/2014/main" id="{E72622C1-0495-4DD3-0581-33D0850E67E6}"/>
              </a:ext>
            </a:extLst>
          </p:cNvPr>
          <p:cNvCxnSpPr>
            <a:cxnSpLocks/>
          </p:cNvCxnSpPr>
          <p:nvPr/>
        </p:nvCxnSpPr>
        <p:spPr>
          <a:xfrm>
            <a:off x="0" y="5532421"/>
            <a:ext cx="7658106"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7" name="Diagram 6">
            <a:extLst>
              <a:ext uri="{FF2B5EF4-FFF2-40B4-BE49-F238E27FC236}">
                <a16:creationId xmlns:a16="http://schemas.microsoft.com/office/drawing/2014/main" id="{A7A87542-7D1D-40A2-1DDE-21568F34E0CB}"/>
              </a:ext>
            </a:extLst>
          </p:cNvPr>
          <p:cNvGraphicFramePr/>
          <p:nvPr>
            <p:extLst>
              <p:ext uri="{D42A27DB-BD31-4B8C-83A1-F6EECF244321}">
                <p14:modId xmlns:p14="http://schemas.microsoft.com/office/powerpoint/2010/main" val="1084441764"/>
              </p:ext>
            </p:extLst>
          </p:nvPr>
        </p:nvGraphicFramePr>
        <p:xfrm>
          <a:off x="198589" y="1273034"/>
          <a:ext cx="8564818" cy="4046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A black background with green text&#10;&#10;Description automatically generated">
            <a:extLst>
              <a:ext uri="{FF2B5EF4-FFF2-40B4-BE49-F238E27FC236}">
                <a16:creationId xmlns:a16="http://schemas.microsoft.com/office/drawing/2014/main" id="{C4DC423F-9128-5074-F37D-4E8E5430D32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092078" y="289240"/>
            <a:ext cx="2771251" cy="983794"/>
          </a:xfrm>
          <a:prstGeom prst="rect">
            <a:avLst/>
          </a:prstGeom>
        </p:spPr>
      </p:pic>
      <p:pic>
        <p:nvPicPr>
          <p:cNvPr id="3" name="Picture 2" descr="A button with text and stars&#10;&#10;Description automatically generated">
            <a:extLst>
              <a:ext uri="{FF2B5EF4-FFF2-40B4-BE49-F238E27FC236}">
                <a16:creationId xmlns:a16="http://schemas.microsoft.com/office/drawing/2014/main" id="{85021A17-5465-692D-F94D-7DC5E0BAA20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867014" y="1562274"/>
            <a:ext cx="1770935" cy="1770935"/>
          </a:xfrm>
          <a:prstGeom prst="rect">
            <a:avLst/>
          </a:prstGeom>
        </p:spPr>
      </p:pic>
    </p:spTree>
    <p:extLst>
      <p:ext uri="{BB962C8B-B14F-4D97-AF65-F5344CB8AC3E}">
        <p14:creationId xmlns:p14="http://schemas.microsoft.com/office/powerpoint/2010/main" val="1656495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rgbClr val="4E6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B2190-2D89-1020-A87D-75E1B75737CD}"/>
              </a:ext>
            </a:extLst>
          </p:cNvPr>
          <p:cNvSpPr>
            <a:spLocks noGrp="1"/>
          </p:cNvSpPr>
          <p:nvPr>
            <p:ph type="title"/>
          </p:nvPr>
        </p:nvSpPr>
        <p:spPr>
          <a:xfrm>
            <a:off x="257174" y="214173"/>
            <a:ext cx="11677650" cy="1325563"/>
          </a:xfrm>
        </p:spPr>
        <p:txBody>
          <a:bodyPr/>
          <a:lstStyle/>
          <a:p>
            <a:r>
              <a:rPr lang="en-US" b="1" dirty="0">
                <a:solidFill>
                  <a:schemeClr val="bg1"/>
                </a:solidFill>
                <a:latin typeface="Arial" panose="020B0604020202020204" pitchFamily="34" charset="0"/>
                <a:ea typeface="P22 Mackinac Pro" panose="02000000000000000000" pitchFamily="2" charset="77"/>
                <a:cs typeface="Arial" panose="020B0604020202020204" pitchFamily="34" charset="0"/>
              </a:rPr>
              <a:t>True or False: Nonprofit Voter Engagement</a:t>
            </a:r>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73E6ABD9-978A-3426-0C33-E239E5A42363}"/>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a:extLst>
              <a:ext uri="{FF2B5EF4-FFF2-40B4-BE49-F238E27FC236}">
                <a16:creationId xmlns:a16="http://schemas.microsoft.com/office/drawing/2014/main" id="{913E7461-BAE5-664F-574E-CEB95CF13B41}"/>
              </a:ext>
            </a:extLst>
          </p:cNvPr>
          <p:cNvSpPr>
            <a:spLocks noGrp="1"/>
          </p:cNvSpPr>
          <p:nvPr>
            <p:ph idx="1"/>
          </p:nvPr>
        </p:nvSpPr>
        <p:spPr>
          <a:xfrm>
            <a:off x="838200" y="2174749"/>
            <a:ext cx="10412767" cy="4254894"/>
          </a:xfr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True or False</a:t>
            </a:r>
            <a:br>
              <a:rPr kumimoji="0" lang="en-US" sz="5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5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1) </a:t>
            </a:r>
            <a:r>
              <a:rPr kumimoji="0" lang="en-US" sz="43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Nonprofit organizations can c</a:t>
            </a:r>
            <a:r>
              <a:rPr kumimoji="0" lang="en-US" sz="4300" b="1"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onduct or promote voter registration.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prstClr val="black"/>
                </a:solidFill>
                <a:effectLst>
                  <a:glow rad="228600">
                    <a:srgbClr val="FAEB37">
                      <a:satMod val="175000"/>
                      <a:alpha val="40000"/>
                    </a:srgbClr>
                  </a:glow>
                </a:effectLst>
                <a:uLnTx/>
                <a:uFillTx/>
                <a:latin typeface="Roboto" panose="02000000000000000000" pitchFamily="2" charset="0"/>
                <a:ea typeface="Roboto" panose="02000000000000000000" pitchFamily="2" charset="0"/>
                <a:cs typeface="Roboto" panose="02000000000000000000" pitchFamily="2" charset="0"/>
              </a:rPr>
              <a:t>Answer: True</a:t>
            </a:r>
          </a:p>
          <a:p>
            <a:endParaRPr lang="en-US" dirty="0">
              <a:latin typeface="Roboto" panose="02000000000000000000" pitchFamily="2" charset="0"/>
              <a:ea typeface="Roboto" panose="02000000000000000000" pitchFamily="2" charset="0"/>
            </a:endParaRPr>
          </a:p>
        </p:txBody>
      </p:sp>
      <p:pic>
        <p:nvPicPr>
          <p:cNvPr id="7" name="Picture 6" descr="A black background with green text&#10;&#10;Description automatically generated">
            <a:extLst>
              <a:ext uri="{FF2B5EF4-FFF2-40B4-BE49-F238E27FC236}">
                <a16:creationId xmlns:a16="http://schemas.microsoft.com/office/drawing/2014/main" id="{1287A42C-8AD8-B82E-4465-98C22520CD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1033" y="5011551"/>
            <a:ext cx="2771251" cy="983794"/>
          </a:xfrm>
          <a:prstGeom prst="rect">
            <a:avLst/>
          </a:prstGeom>
        </p:spPr>
      </p:pic>
      <p:pic>
        <p:nvPicPr>
          <p:cNvPr id="8" name="Picture 7" descr="A button with text and stars&#10;&#10;Description automatically generated">
            <a:extLst>
              <a:ext uri="{FF2B5EF4-FFF2-40B4-BE49-F238E27FC236}">
                <a16:creationId xmlns:a16="http://schemas.microsoft.com/office/drawing/2014/main" id="{8B0044F0-E6F7-5F70-3346-1B5F105ECED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80032" y="4617980"/>
            <a:ext cx="1770935" cy="1770935"/>
          </a:xfrm>
          <a:prstGeom prst="rect">
            <a:avLst/>
          </a:prstGeom>
        </p:spPr>
      </p:pic>
    </p:spTree>
    <p:extLst>
      <p:ext uri="{BB962C8B-B14F-4D97-AF65-F5344CB8AC3E}">
        <p14:creationId xmlns:p14="http://schemas.microsoft.com/office/powerpoint/2010/main" val="42308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rgbClr val="4E6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73E6ABD9-978A-3426-0C33-E239E5A42363}"/>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a:extLst>
              <a:ext uri="{FF2B5EF4-FFF2-40B4-BE49-F238E27FC236}">
                <a16:creationId xmlns:a16="http://schemas.microsoft.com/office/drawing/2014/main" id="{913E7461-BAE5-664F-574E-CEB95CF13B41}"/>
              </a:ext>
            </a:extLst>
          </p:cNvPr>
          <p:cNvSpPr>
            <a:spLocks noGrp="1"/>
          </p:cNvSpPr>
          <p:nvPr>
            <p:ph idx="1"/>
          </p:nvPr>
        </p:nvSpPr>
        <p:spPr>
          <a:xfrm>
            <a:off x="1127050" y="2227713"/>
            <a:ext cx="9937900" cy="3949249"/>
          </a:xfr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True or False</a:t>
            </a:r>
            <a:br>
              <a:rPr kumimoji="0" lang="en-US" sz="5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5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2) </a:t>
            </a:r>
            <a:r>
              <a:rPr kumimoji="0" lang="en-US" sz="40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Nonprofit organizations with a 501(c)(3) can endorse a candidate.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glow rad="228600">
                    <a:srgbClr val="FAEB37">
                      <a:satMod val="175000"/>
                      <a:alpha val="40000"/>
                    </a:srgbClr>
                  </a:glow>
                </a:effectLst>
                <a:uLnTx/>
                <a:uFillTx/>
                <a:latin typeface="Roboto" panose="02000000000000000000" pitchFamily="2" charset="0"/>
                <a:ea typeface="Roboto" panose="02000000000000000000" pitchFamily="2" charset="0"/>
                <a:cs typeface="Roboto" panose="02000000000000000000" pitchFamily="2" charset="0"/>
              </a:rPr>
              <a:t>Answer: False</a:t>
            </a:r>
          </a:p>
          <a:p>
            <a:endParaRPr lang="en-US" dirty="0">
              <a:latin typeface="Roboto" panose="02000000000000000000" pitchFamily="2" charset="0"/>
              <a:ea typeface="Roboto" panose="02000000000000000000" pitchFamily="2" charset="0"/>
            </a:endParaRPr>
          </a:p>
        </p:txBody>
      </p:sp>
      <p:sp>
        <p:nvSpPr>
          <p:cNvPr id="10" name="Title 1">
            <a:extLst>
              <a:ext uri="{FF2B5EF4-FFF2-40B4-BE49-F238E27FC236}">
                <a16:creationId xmlns:a16="http://schemas.microsoft.com/office/drawing/2014/main" id="{DCB6D2D9-C33E-A6EA-997F-73346D4F29E9}"/>
              </a:ext>
            </a:extLst>
          </p:cNvPr>
          <p:cNvSpPr>
            <a:spLocks noGrp="1"/>
          </p:cNvSpPr>
          <p:nvPr>
            <p:ph type="title"/>
          </p:nvPr>
        </p:nvSpPr>
        <p:spPr>
          <a:xfrm>
            <a:off x="335280" y="167120"/>
            <a:ext cx="11734800" cy="1325563"/>
          </a:xfrm>
        </p:spPr>
        <p:txBody>
          <a:bodyPr/>
          <a:lstStyle/>
          <a:p>
            <a:r>
              <a:rPr lang="en-US" b="1" dirty="0">
                <a:solidFill>
                  <a:schemeClr val="bg1"/>
                </a:solidFill>
                <a:latin typeface="Arial" panose="020B0604020202020204" pitchFamily="34" charset="0"/>
                <a:ea typeface="P22 Mackinac Pro" panose="02000000000000000000" pitchFamily="2" charset="77"/>
                <a:cs typeface="Arial" panose="020B0604020202020204" pitchFamily="34" charset="0"/>
              </a:rPr>
              <a:t>True or False: Nonprofit Voter Engagement</a:t>
            </a:r>
          </a:p>
        </p:txBody>
      </p:sp>
      <p:pic>
        <p:nvPicPr>
          <p:cNvPr id="2" name="Picture 1" descr="A black background with green text&#10;&#10;Description automatically generated">
            <a:extLst>
              <a:ext uri="{FF2B5EF4-FFF2-40B4-BE49-F238E27FC236}">
                <a16:creationId xmlns:a16="http://schemas.microsoft.com/office/drawing/2014/main" id="{6EAAE1DC-EE12-512D-60A0-F51CE0F407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2503" y="4907584"/>
            <a:ext cx="2771251" cy="983794"/>
          </a:xfrm>
          <a:prstGeom prst="rect">
            <a:avLst/>
          </a:prstGeom>
        </p:spPr>
      </p:pic>
      <p:pic>
        <p:nvPicPr>
          <p:cNvPr id="7" name="Picture 6" descr="A button with text and stars&#10;&#10;Description automatically generated">
            <a:extLst>
              <a:ext uri="{FF2B5EF4-FFF2-40B4-BE49-F238E27FC236}">
                <a16:creationId xmlns:a16="http://schemas.microsoft.com/office/drawing/2014/main" id="{5AA6DA02-E3FF-948B-6C09-E4FE74F912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94015" y="4562607"/>
            <a:ext cx="1770935" cy="1770935"/>
          </a:xfrm>
          <a:prstGeom prst="rect">
            <a:avLst/>
          </a:prstGeom>
        </p:spPr>
      </p:pic>
    </p:spTree>
    <p:extLst>
      <p:ext uri="{BB962C8B-B14F-4D97-AF65-F5344CB8AC3E}">
        <p14:creationId xmlns:p14="http://schemas.microsoft.com/office/powerpoint/2010/main" val="6630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75287D-95A7-20EE-552B-D5CEAC20D47B}"/>
              </a:ext>
            </a:extLst>
          </p:cNvPr>
          <p:cNvSpPr/>
          <p:nvPr/>
        </p:nvSpPr>
        <p:spPr>
          <a:xfrm>
            <a:off x="0" y="1"/>
            <a:ext cx="12192000" cy="6858000"/>
          </a:xfrm>
          <a:prstGeom prst="rect">
            <a:avLst/>
          </a:prstGeom>
          <a:solidFill>
            <a:srgbClr val="DDF0E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4" name="Picture 3" descr="A black rectangle with a light green rectangle&#10;&#10;Description automatically generated">
            <a:extLst>
              <a:ext uri="{FF2B5EF4-FFF2-40B4-BE49-F238E27FC236}">
                <a16:creationId xmlns:a16="http://schemas.microsoft.com/office/drawing/2014/main" id="{6F9F4765-4D4C-CF86-02ED-874336A9224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979141"/>
            <a:ext cx="10012858" cy="5245770"/>
          </a:xfrm>
          <a:prstGeom prst="rect">
            <a:avLst/>
          </a:prstGeom>
        </p:spPr>
      </p:pic>
      <p:sp>
        <p:nvSpPr>
          <p:cNvPr id="2" name="Title 1">
            <a:extLst>
              <a:ext uri="{FF2B5EF4-FFF2-40B4-BE49-F238E27FC236}">
                <a16:creationId xmlns:a16="http://schemas.microsoft.com/office/drawing/2014/main" id="{4AFA2209-5BD4-27D6-7EAE-969FBDC5BF3F}"/>
              </a:ext>
            </a:extLst>
          </p:cNvPr>
          <p:cNvSpPr>
            <a:spLocks noGrp="1"/>
          </p:cNvSpPr>
          <p:nvPr>
            <p:ph type="title"/>
          </p:nvPr>
        </p:nvSpPr>
        <p:spPr>
          <a:xfrm>
            <a:off x="399947" y="1214440"/>
            <a:ext cx="7328520" cy="2852737"/>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Communications and Rebranding</a:t>
            </a:r>
          </a:p>
        </p:txBody>
      </p:sp>
      <p:cxnSp>
        <p:nvCxnSpPr>
          <p:cNvPr id="8" name="Straight Connector 7">
            <a:extLst>
              <a:ext uri="{FF2B5EF4-FFF2-40B4-BE49-F238E27FC236}">
                <a16:creationId xmlns:a16="http://schemas.microsoft.com/office/drawing/2014/main" id="{EA582931-E29E-3120-6A2D-7175C61C2560}"/>
              </a:ext>
            </a:extLst>
          </p:cNvPr>
          <p:cNvCxnSpPr>
            <a:cxnSpLocks/>
          </p:cNvCxnSpPr>
          <p:nvPr/>
        </p:nvCxnSpPr>
        <p:spPr>
          <a:xfrm>
            <a:off x="0" y="4067177"/>
            <a:ext cx="7658106"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7" name="Picture 6" descr="A black background with orange circles&#10;&#10;Description automatically generated with medium confidence">
            <a:extLst>
              <a:ext uri="{FF2B5EF4-FFF2-40B4-BE49-F238E27FC236}">
                <a16:creationId xmlns:a16="http://schemas.microsoft.com/office/drawing/2014/main" id="{372525F9-C944-A696-1846-3C241180A2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57297" y="3921175"/>
            <a:ext cx="3474720" cy="1160736"/>
          </a:xfrm>
          <a:prstGeom prst="rect">
            <a:avLst/>
          </a:prstGeom>
        </p:spPr>
      </p:pic>
      <p:pic>
        <p:nvPicPr>
          <p:cNvPr id="3" name="Picture 2" descr="A black background with green text&#10;&#10;Description automatically generated">
            <a:extLst>
              <a:ext uri="{FF2B5EF4-FFF2-40B4-BE49-F238E27FC236}">
                <a16:creationId xmlns:a16="http://schemas.microsoft.com/office/drawing/2014/main" id="{1C48EC4A-9251-F808-4A96-3A5AC4BB44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57297" y="5221238"/>
            <a:ext cx="3474720" cy="1233526"/>
          </a:xfrm>
          <a:prstGeom prst="rect">
            <a:avLst/>
          </a:prstGeom>
        </p:spPr>
      </p:pic>
    </p:spTree>
    <p:extLst>
      <p:ext uri="{BB962C8B-B14F-4D97-AF65-F5344CB8AC3E}">
        <p14:creationId xmlns:p14="http://schemas.microsoft.com/office/powerpoint/2010/main" val="1777771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rgbClr val="4E6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73E6ABD9-978A-3426-0C33-E239E5A42363}"/>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a:extLst>
              <a:ext uri="{FF2B5EF4-FFF2-40B4-BE49-F238E27FC236}">
                <a16:creationId xmlns:a16="http://schemas.microsoft.com/office/drawing/2014/main" id="{913E7461-BAE5-664F-574E-CEB95CF13B41}"/>
              </a:ext>
            </a:extLst>
          </p:cNvPr>
          <p:cNvSpPr>
            <a:spLocks noGrp="1"/>
          </p:cNvSpPr>
          <p:nvPr>
            <p:ph idx="1"/>
          </p:nvPr>
        </p:nvSpPr>
        <p:spPr>
          <a:xfrm>
            <a:off x="1127050" y="2227713"/>
            <a:ext cx="9937900" cy="3949249"/>
          </a:xfrm>
        </p:spPr>
        <p:txBody>
          <a:bodyP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True or False</a:t>
            </a:r>
            <a:br>
              <a:rPr kumimoji="0" lang="en-US" sz="5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5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3) </a:t>
            </a:r>
            <a:r>
              <a:rPr kumimoji="0" lang="en-US" sz="43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Nonprofit organizations can d</a:t>
            </a:r>
            <a:r>
              <a:rPr kumimoji="0" lang="en-US" sz="4300" b="1"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istribute nonpartisan sample ballots, candidate questionnaires, or voter guides.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prstClr val="black"/>
                </a:solidFill>
                <a:effectLst>
                  <a:glow rad="228600">
                    <a:srgbClr val="FAEB37">
                      <a:satMod val="175000"/>
                      <a:alpha val="40000"/>
                    </a:srgbClr>
                  </a:glow>
                </a:effectLst>
                <a:uLnTx/>
                <a:uFillTx/>
                <a:latin typeface="Roboto" panose="02000000000000000000" pitchFamily="2" charset="0"/>
                <a:ea typeface="Roboto" panose="02000000000000000000" pitchFamily="2" charset="0"/>
                <a:cs typeface="Roboto" panose="02000000000000000000" pitchFamily="2" charset="0"/>
              </a:rPr>
              <a:t>Answer: True</a:t>
            </a:r>
          </a:p>
          <a:p>
            <a:endParaRPr lang="en-US" dirty="0">
              <a:latin typeface="Roboto" panose="02000000000000000000" pitchFamily="2" charset="0"/>
              <a:ea typeface="Roboto" panose="02000000000000000000" pitchFamily="2" charset="0"/>
            </a:endParaRPr>
          </a:p>
        </p:txBody>
      </p:sp>
      <p:sp>
        <p:nvSpPr>
          <p:cNvPr id="10" name="Title 1">
            <a:extLst>
              <a:ext uri="{FF2B5EF4-FFF2-40B4-BE49-F238E27FC236}">
                <a16:creationId xmlns:a16="http://schemas.microsoft.com/office/drawing/2014/main" id="{986EB9CB-51FA-2F2B-329F-F368FCBA21F9}"/>
              </a:ext>
            </a:extLst>
          </p:cNvPr>
          <p:cNvSpPr>
            <a:spLocks noGrp="1"/>
          </p:cNvSpPr>
          <p:nvPr>
            <p:ph type="title"/>
          </p:nvPr>
        </p:nvSpPr>
        <p:spPr>
          <a:xfrm>
            <a:off x="323850" y="192844"/>
            <a:ext cx="11711940" cy="1325563"/>
          </a:xfrm>
        </p:spPr>
        <p:txBody>
          <a:bodyPr/>
          <a:lstStyle/>
          <a:p>
            <a:r>
              <a:rPr lang="en-US" b="1" dirty="0">
                <a:solidFill>
                  <a:schemeClr val="bg1"/>
                </a:solidFill>
                <a:latin typeface="Arial" panose="020B0604020202020204" pitchFamily="34" charset="0"/>
                <a:ea typeface="P22 Mackinac Pro" panose="02000000000000000000" pitchFamily="2" charset="77"/>
                <a:cs typeface="Arial" panose="020B0604020202020204" pitchFamily="34" charset="0"/>
              </a:rPr>
              <a:t>True or False: Nonprofit Voter Engagement</a:t>
            </a:r>
          </a:p>
        </p:txBody>
      </p:sp>
      <p:pic>
        <p:nvPicPr>
          <p:cNvPr id="2" name="Picture 1" descr="A black background with green text&#10;&#10;Description automatically generated">
            <a:extLst>
              <a:ext uri="{FF2B5EF4-FFF2-40B4-BE49-F238E27FC236}">
                <a16:creationId xmlns:a16="http://schemas.microsoft.com/office/drawing/2014/main" id="{A3FBD917-14E1-C138-2E38-24D8E22717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2503" y="4889697"/>
            <a:ext cx="2771251" cy="983794"/>
          </a:xfrm>
          <a:prstGeom prst="rect">
            <a:avLst/>
          </a:prstGeom>
        </p:spPr>
      </p:pic>
      <p:pic>
        <p:nvPicPr>
          <p:cNvPr id="7" name="Picture 6" descr="A button with text and stars&#10;&#10;Description automatically generated">
            <a:extLst>
              <a:ext uri="{FF2B5EF4-FFF2-40B4-BE49-F238E27FC236}">
                <a16:creationId xmlns:a16="http://schemas.microsoft.com/office/drawing/2014/main" id="{2279954C-8AB2-F5C3-8DCC-9F1DECD024B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31448" y="4562607"/>
            <a:ext cx="1770935" cy="1770935"/>
          </a:xfrm>
          <a:prstGeom prst="rect">
            <a:avLst/>
          </a:prstGeom>
        </p:spPr>
      </p:pic>
    </p:spTree>
    <p:extLst>
      <p:ext uri="{BB962C8B-B14F-4D97-AF65-F5344CB8AC3E}">
        <p14:creationId xmlns:p14="http://schemas.microsoft.com/office/powerpoint/2010/main" val="228553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rgbClr val="4E6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73E6ABD9-978A-3426-0C33-E239E5A42363}"/>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a:extLst>
              <a:ext uri="{FF2B5EF4-FFF2-40B4-BE49-F238E27FC236}">
                <a16:creationId xmlns:a16="http://schemas.microsoft.com/office/drawing/2014/main" id="{913E7461-BAE5-664F-574E-CEB95CF13B41}"/>
              </a:ext>
            </a:extLst>
          </p:cNvPr>
          <p:cNvSpPr>
            <a:spLocks noGrp="1"/>
          </p:cNvSpPr>
          <p:nvPr>
            <p:ph idx="1"/>
          </p:nvPr>
        </p:nvSpPr>
        <p:spPr>
          <a:xfrm>
            <a:off x="1127050" y="2227713"/>
            <a:ext cx="9937900" cy="3949249"/>
          </a:xfr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True or False</a:t>
            </a:r>
            <a:br>
              <a:rPr kumimoji="0" lang="en-US" sz="5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5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4) </a:t>
            </a:r>
            <a:r>
              <a:rPr kumimoji="0" lang="en-US" sz="40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Nonprofit organizations can participate in Get-Out-The-Vote efforts.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glow rad="228600">
                    <a:srgbClr val="FAEB37">
                      <a:satMod val="175000"/>
                      <a:alpha val="40000"/>
                    </a:srgbClr>
                  </a:glow>
                </a:effectLst>
                <a:uLnTx/>
                <a:uFillTx/>
                <a:latin typeface="Roboto" panose="02000000000000000000" pitchFamily="2" charset="0"/>
                <a:ea typeface="Roboto" panose="02000000000000000000" pitchFamily="2" charset="0"/>
                <a:cs typeface="Roboto" panose="02000000000000000000" pitchFamily="2" charset="0"/>
              </a:rPr>
              <a:t>Answer: True</a:t>
            </a:r>
          </a:p>
          <a:p>
            <a:endParaRPr lang="en-US" dirty="0">
              <a:latin typeface="Roboto" panose="02000000000000000000" pitchFamily="2" charset="0"/>
              <a:ea typeface="Roboto" panose="02000000000000000000" pitchFamily="2" charset="0"/>
            </a:endParaRPr>
          </a:p>
        </p:txBody>
      </p:sp>
      <p:sp>
        <p:nvSpPr>
          <p:cNvPr id="10" name="Title 1">
            <a:extLst>
              <a:ext uri="{FF2B5EF4-FFF2-40B4-BE49-F238E27FC236}">
                <a16:creationId xmlns:a16="http://schemas.microsoft.com/office/drawing/2014/main" id="{B19D0C75-78BF-0749-F9CB-0AB4F696EAFC}"/>
              </a:ext>
            </a:extLst>
          </p:cNvPr>
          <p:cNvSpPr>
            <a:spLocks noGrp="1"/>
          </p:cNvSpPr>
          <p:nvPr>
            <p:ph type="title"/>
          </p:nvPr>
        </p:nvSpPr>
        <p:spPr>
          <a:xfrm>
            <a:off x="257174" y="161639"/>
            <a:ext cx="11677650" cy="1325563"/>
          </a:xfrm>
        </p:spPr>
        <p:txBody>
          <a:bodyPr/>
          <a:lstStyle/>
          <a:p>
            <a:r>
              <a:rPr lang="en-US" b="1" dirty="0">
                <a:solidFill>
                  <a:schemeClr val="bg1"/>
                </a:solidFill>
                <a:latin typeface="Arial" panose="020B0604020202020204" pitchFamily="34" charset="0"/>
                <a:ea typeface="P22 Mackinac Pro" panose="02000000000000000000" pitchFamily="2" charset="77"/>
                <a:cs typeface="Arial" panose="020B0604020202020204" pitchFamily="34" charset="0"/>
              </a:rPr>
              <a:t>True or False: Nonprofit Voter Engagement</a:t>
            </a:r>
          </a:p>
        </p:txBody>
      </p:sp>
      <p:pic>
        <p:nvPicPr>
          <p:cNvPr id="2" name="Picture 1" descr="A black background with green text&#10;&#10;Description automatically generated">
            <a:extLst>
              <a:ext uri="{FF2B5EF4-FFF2-40B4-BE49-F238E27FC236}">
                <a16:creationId xmlns:a16="http://schemas.microsoft.com/office/drawing/2014/main" id="{846D1C84-2E5B-1347-DF83-48C0D1A81B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7430" y="4937823"/>
            <a:ext cx="2771251" cy="983794"/>
          </a:xfrm>
          <a:prstGeom prst="rect">
            <a:avLst/>
          </a:prstGeom>
        </p:spPr>
      </p:pic>
      <p:pic>
        <p:nvPicPr>
          <p:cNvPr id="7" name="Picture 6" descr="A button with text and stars&#10;&#10;Description automatically generated">
            <a:extLst>
              <a:ext uri="{FF2B5EF4-FFF2-40B4-BE49-F238E27FC236}">
                <a16:creationId xmlns:a16="http://schemas.microsoft.com/office/drawing/2014/main" id="{988DE098-D882-49B9-D03A-D01D7AC935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63635" y="4544252"/>
            <a:ext cx="1770935" cy="1770935"/>
          </a:xfrm>
          <a:prstGeom prst="rect">
            <a:avLst/>
          </a:prstGeom>
        </p:spPr>
      </p:pic>
    </p:spTree>
    <p:extLst>
      <p:ext uri="{BB962C8B-B14F-4D97-AF65-F5344CB8AC3E}">
        <p14:creationId xmlns:p14="http://schemas.microsoft.com/office/powerpoint/2010/main" val="347500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rgbClr val="4E6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73E6ABD9-978A-3426-0C33-E239E5A42363}"/>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a:extLst>
              <a:ext uri="{FF2B5EF4-FFF2-40B4-BE49-F238E27FC236}">
                <a16:creationId xmlns:a16="http://schemas.microsoft.com/office/drawing/2014/main" id="{913E7461-BAE5-664F-574E-CEB95CF13B41}"/>
              </a:ext>
            </a:extLst>
          </p:cNvPr>
          <p:cNvSpPr>
            <a:spLocks noGrp="1"/>
          </p:cNvSpPr>
          <p:nvPr>
            <p:ph idx="1"/>
          </p:nvPr>
        </p:nvSpPr>
        <p:spPr>
          <a:xfrm>
            <a:off x="1127050" y="2227713"/>
            <a:ext cx="9937900" cy="3949249"/>
          </a:xfr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True or False:</a:t>
            </a:r>
            <a:br>
              <a:rPr kumimoji="0" lang="en-US" sz="5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5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5) </a:t>
            </a:r>
            <a:r>
              <a:rPr kumimoji="0" lang="en-US" sz="40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Nonprofit organizations can make a contribution or expenditure for a candidate.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glow rad="228600">
                    <a:srgbClr val="FAEB37">
                      <a:satMod val="175000"/>
                      <a:alpha val="40000"/>
                    </a:srgbClr>
                  </a:glow>
                </a:effectLst>
                <a:uLnTx/>
                <a:uFillTx/>
                <a:latin typeface="Roboto" panose="02000000000000000000" pitchFamily="2" charset="0"/>
                <a:ea typeface="Roboto" panose="02000000000000000000" pitchFamily="2" charset="0"/>
                <a:cs typeface="Roboto" panose="02000000000000000000" pitchFamily="2" charset="0"/>
              </a:rPr>
              <a:t>Answer: False</a:t>
            </a:r>
          </a:p>
          <a:p>
            <a:endParaRPr lang="en-US" dirty="0">
              <a:latin typeface="Roboto" panose="02000000000000000000" pitchFamily="2" charset="0"/>
              <a:ea typeface="Roboto" panose="02000000000000000000" pitchFamily="2" charset="0"/>
            </a:endParaRPr>
          </a:p>
        </p:txBody>
      </p:sp>
      <p:sp>
        <p:nvSpPr>
          <p:cNvPr id="10" name="Title 1">
            <a:extLst>
              <a:ext uri="{FF2B5EF4-FFF2-40B4-BE49-F238E27FC236}">
                <a16:creationId xmlns:a16="http://schemas.microsoft.com/office/drawing/2014/main" id="{DA76FEEE-7344-C254-BA6F-ECB365BB923C}"/>
              </a:ext>
            </a:extLst>
          </p:cNvPr>
          <p:cNvSpPr>
            <a:spLocks noGrp="1"/>
          </p:cNvSpPr>
          <p:nvPr>
            <p:ph type="title"/>
          </p:nvPr>
        </p:nvSpPr>
        <p:spPr>
          <a:xfrm>
            <a:off x="228599" y="214173"/>
            <a:ext cx="11734800" cy="1325563"/>
          </a:xfrm>
        </p:spPr>
        <p:txBody>
          <a:bodyPr/>
          <a:lstStyle/>
          <a:p>
            <a:r>
              <a:rPr lang="en-US" b="1" dirty="0">
                <a:solidFill>
                  <a:schemeClr val="bg1"/>
                </a:solidFill>
                <a:latin typeface="Arial" panose="020B0604020202020204" pitchFamily="34" charset="0"/>
                <a:ea typeface="P22 Mackinac Pro" panose="02000000000000000000" pitchFamily="2" charset="77"/>
                <a:cs typeface="Arial" panose="020B0604020202020204" pitchFamily="34" charset="0"/>
              </a:rPr>
              <a:t>True or False: Nonprofit Voter Engagement</a:t>
            </a:r>
          </a:p>
        </p:txBody>
      </p:sp>
      <p:pic>
        <p:nvPicPr>
          <p:cNvPr id="2" name="Picture 1" descr="A black background with green text&#10;&#10;Description automatically generated">
            <a:extLst>
              <a:ext uri="{FF2B5EF4-FFF2-40B4-BE49-F238E27FC236}">
                <a16:creationId xmlns:a16="http://schemas.microsoft.com/office/drawing/2014/main" id="{226DFB96-A177-6DDE-EAA8-9D62F303EA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7050" y="4982752"/>
            <a:ext cx="2771251" cy="983794"/>
          </a:xfrm>
          <a:prstGeom prst="rect">
            <a:avLst/>
          </a:prstGeom>
        </p:spPr>
      </p:pic>
      <p:pic>
        <p:nvPicPr>
          <p:cNvPr id="7" name="Picture 6" descr="A button with text and stars&#10;&#10;Description automatically generated">
            <a:extLst>
              <a:ext uri="{FF2B5EF4-FFF2-40B4-BE49-F238E27FC236}">
                <a16:creationId xmlns:a16="http://schemas.microsoft.com/office/drawing/2014/main" id="{F4CEF20F-7BD4-5140-2815-59801073404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58516" y="4784701"/>
            <a:ext cx="1606434" cy="1606434"/>
          </a:xfrm>
          <a:prstGeom prst="rect">
            <a:avLst/>
          </a:prstGeom>
        </p:spPr>
      </p:pic>
    </p:spTree>
    <p:extLst>
      <p:ext uri="{BB962C8B-B14F-4D97-AF65-F5344CB8AC3E}">
        <p14:creationId xmlns:p14="http://schemas.microsoft.com/office/powerpoint/2010/main" val="128240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rgbClr val="4E6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73E6ABD9-978A-3426-0C33-E239E5A42363}"/>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a:extLst>
              <a:ext uri="{FF2B5EF4-FFF2-40B4-BE49-F238E27FC236}">
                <a16:creationId xmlns:a16="http://schemas.microsoft.com/office/drawing/2014/main" id="{913E7461-BAE5-664F-574E-CEB95CF13B41}"/>
              </a:ext>
            </a:extLst>
          </p:cNvPr>
          <p:cNvSpPr>
            <a:spLocks noGrp="1"/>
          </p:cNvSpPr>
          <p:nvPr>
            <p:ph idx="1"/>
          </p:nvPr>
        </p:nvSpPr>
        <p:spPr>
          <a:xfrm>
            <a:off x="1127050" y="2227713"/>
            <a:ext cx="9937900" cy="3949249"/>
          </a:xfrm>
        </p:spPr>
        <p:txBody>
          <a:bodyP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True or False</a:t>
            </a:r>
            <a:br>
              <a:rPr kumimoji="0" lang="en-US" sz="5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5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6) </a:t>
            </a:r>
            <a:r>
              <a:rPr kumimoji="0" lang="en-US" sz="47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Nonprofit organizations can provide information on when and where to vote – such as finding their polling location, getting an absentee ballot or contacting their local election office.</a:t>
            </a:r>
            <a:endParaRPr kumimoji="0" lang="en-US" sz="4700" b="1"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black"/>
                </a:solidFill>
                <a:effectLst>
                  <a:glow rad="228600">
                    <a:srgbClr val="FAEB37">
                      <a:satMod val="175000"/>
                      <a:alpha val="40000"/>
                    </a:srgbClr>
                  </a:glow>
                </a:effectLst>
                <a:uLnTx/>
                <a:uFillTx/>
                <a:latin typeface="Roboto" panose="02000000000000000000" pitchFamily="2" charset="0"/>
                <a:ea typeface="Roboto" panose="02000000000000000000" pitchFamily="2" charset="0"/>
                <a:cs typeface="Roboto" panose="02000000000000000000" pitchFamily="2" charset="0"/>
              </a:rPr>
              <a:t>Answer: True</a:t>
            </a:r>
          </a:p>
          <a:p>
            <a:endParaRPr lang="en-US" dirty="0">
              <a:latin typeface="Roboto" panose="02000000000000000000" pitchFamily="2" charset="0"/>
              <a:ea typeface="Roboto" panose="02000000000000000000" pitchFamily="2" charset="0"/>
            </a:endParaRPr>
          </a:p>
        </p:txBody>
      </p:sp>
      <p:pic>
        <p:nvPicPr>
          <p:cNvPr id="6" name="Picture 5" descr="A logo with text and stars&#10;&#10;Description automatically generated">
            <a:extLst>
              <a:ext uri="{FF2B5EF4-FFF2-40B4-BE49-F238E27FC236}">
                <a16:creationId xmlns:a16="http://schemas.microsoft.com/office/drawing/2014/main" id="{A065985D-0DCD-2855-D507-F7F6920204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37201" y="5112697"/>
            <a:ext cx="1227749" cy="1220845"/>
          </a:xfrm>
          <a:prstGeom prst="rect">
            <a:avLst/>
          </a:prstGeom>
        </p:spPr>
      </p:pic>
      <p:sp>
        <p:nvSpPr>
          <p:cNvPr id="10" name="Title 1">
            <a:extLst>
              <a:ext uri="{FF2B5EF4-FFF2-40B4-BE49-F238E27FC236}">
                <a16:creationId xmlns:a16="http://schemas.microsoft.com/office/drawing/2014/main" id="{16075BEC-9F08-6C54-9C76-45939ADC3E7C}"/>
              </a:ext>
            </a:extLst>
          </p:cNvPr>
          <p:cNvSpPr>
            <a:spLocks noGrp="1"/>
          </p:cNvSpPr>
          <p:nvPr>
            <p:ph type="title"/>
          </p:nvPr>
        </p:nvSpPr>
        <p:spPr>
          <a:xfrm>
            <a:off x="308610" y="242680"/>
            <a:ext cx="11883390" cy="1325563"/>
          </a:xfrm>
        </p:spPr>
        <p:txBody>
          <a:bodyPr/>
          <a:lstStyle/>
          <a:p>
            <a:r>
              <a:rPr lang="en-US" b="1" dirty="0">
                <a:solidFill>
                  <a:schemeClr val="bg1"/>
                </a:solidFill>
                <a:latin typeface="Arial" panose="020B0604020202020204" pitchFamily="34" charset="0"/>
                <a:ea typeface="P22 Mackinac Pro" panose="02000000000000000000" pitchFamily="2" charset="77"/>
                <a:cs typeface="Arial" panose="020B0604020202020204" pitchFamily="34" charset="0"/>
              </a:rPr>
              <a:t>True or False: Nonprofit Voter Engagement</a:t>
            </a:r>
          </a:p>
        </p:txBody>
      </p:sp>
      <p:pic>
        <p:nvPicPr>
          <p:cNvPr id="2" name="Picture 1" descr="A black background with green text&#10;&#10;Description automatically generated">
            <a:extLst>
              <a:ext uri="{FF2B5EF4-FFF2-40B4-BE49-F238E27FC236}">
                <a16:creationId xmlns:a16="http://schemas.microsoft.com/office/drawing/2014/main" id="{B19D0B44-DD11-F3F8-426E-CA6165C9A1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2503" y="5126748"/>
            <a:ext cx="2771251" cy="983794"/>
          </a:xfrm>
          <a:prstGeom prst="rect">
            <a:avLst/>
          </a:prstGeom>
        </p:spPr>
      </p:pic>
    </p:spTree>
    <p:extLst>
      <p:ext uri="{BB962C8B-B14F-4D97-AF65-F5344CB8AC3E}">
        <p14:creationId xmlns:p14="http://schemas.microsoft.com/office/powerpoint/2010/main" val="56101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9E6B1-AF1E-E24C-7E56-29690B7B0982}"/>
              </a:ext>
            </a:extLst>
          </p:cNvPr>
          <p:cNvSpPr/>
          <p:nvPr/>
        </p:nvSpPr>
        <p:spPr>
          <a:xfrm>
            <a:off x="0" y="0"/>
            <a:ext cx="12192000" cy="6858000"/>
          </a:xfrm>
          <a:prstGeom prst="rect">
            <a:avLst/>
          </a:prstGeom>
          <a:solidFill>
            <a:srgbClr val="4E6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9" name="Rounded Rectangle 8">
            <a:extLst>
              <a:ext uri="{FF2B5EF4-FFF2-40B4-BE49-F238E27FC236}">
                <a16:creationId xmlns:a16="http://schemas.microsoft.com/office/drawing/2014/main" id="{BF117D99-3DF6-7694-DDAC-733C819DFADA}"/>
              </a:ext>
            </a:extLst>
          </p:cNvPr>
          <p:cNvSpPr/>
          <p:nvPr/>
        </p:nvSpPr>
        <p:spPr>
          <a:xfrm>
            <a:off x="652182" y="1869116"/>
            <a:ext cx="10887635" cy="4560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41CD76C-9907-11FF-60B0-F664635BF244}"/>
              </a:ext>
            </a:extLst>
          </p:cNvPr>
          <p:cNvCxnSpPr>
            <a:cxnSpLocks/>
          </p:cNvCxnSpPr>
          <p:nvPr/>
        </p:nvCxnSpPr>
        <p:spPr>
          <a:xfrm>
            <a:off x="0" y="1476406"/>
            <a:ext cx="10515600"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73E6ABD9-978A-3426-0C33-E239E5A42363}"/>
              </a:ext>
            </a:extLst>
          </p:cNvPr>
          <p:cNvSpPr/>
          <p:nvPr/>
        </p:nvSpPr>
        <p:spPr>
          <a:xfrm>
            <a:off x="497636" y="1753909"/>
            <a:ext cx="11196728" cy="4790931"/>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a:extLst>
              <a:ext uri="{FF2B5EF4-FFF2-40B4-BE49-F238E27FC236}">
                <a16:creationId xmlns:a16="http://schemas.microsoft.com/office/drawing/2014/main" id="{913E7461-BAE5-664F-574E-CEB95CF13B41}"/>
              </a:ext>
            </a:extLst>
          </p:cNvPr>
          <p:cNvSpPr>
            <a:spLocks noGrp="1"/>
          </p:cNvSpPr>
          <p:nvPr>
            <p:ph idx="1"/>
          </p:nvPr>
        </p:nvSpPr>
        <p:spPr>
          <a:xfrm>
            <a:off x="1127050" y="2227713"/>
            <a:ext cx="9937900" cy="3949249"/>
          </a:xfrm>
        </p:spPr>
        <p:txBody>
          <a:bodyP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55C7B5"/>
                  </a:solidFill>
                  <a:prstDash val="solid"/>
                </a:ln>
                <a:solidFill>
                  <a:srgbClr val="55C7B5">
                    <a:lumMod val="40000"/>
                    <a:lumOff val="60000"/>
                  </a:srgbClr>
                </a:solidFill>
                <a:effectLst/>
                <a:uLnTx/>
                <a:uFillTx/>
                <a:latin typeface="Calibri" panose="020F0502020204030204" pitchFamily="34" charset="0"/>
                <a:ea typeface="+mn-ea"/>
                <a:cs typeface="+mn-cs"/>
              </a:rPr>
              <a:t>Tie-Breaker: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True or False</a:t>
            </a:r>
            <a:br>
              <a:rPr kumimoji="0" lang="en-US" sz="5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5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Nonprofit organizations can send reminders to staff, clients and constituents about voting in the next election and why voting is important</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4000" b="1" i="0" u="none" strike="noStrike" kern="1200" cap="none" spc="0" normalizeH="0" baseline="0" noProof="0" dirty="0">
                <a:ln>
                  <a:noFill/>
                </a:ln>
                <a:solidFill>
                  <a:srgbClr val="000000"/>
                </a:solidFill>
                <a:effectLst>
                  <a:glow rad="228600">
                    <a:srgbClr val="FAEB37">
                      <a:satMod val="175000"/>
                      <a:alpha val="40000"/>
                    </a:srgbClr>
                  </a:glow>
                </a:effectLst>
                <a:uLnTx/>
                <a:uFillTx/>
                <a:latin typeface="Calibri" panose="020F0502020204030204" pitchFamily="34" charset="0"/>
                <a:ea typeface="+mn-ea"/>
                <a:cs typeface="Calibri" panose="020F0502020204030204" pitchFamily="34" charset="0"/>
              </a:rPr>
              <a:t>Answer: True</a:t>
            </a:r>
          </a:p>
          <a:p>
            <a:endParaRPr lang="en-US" dirty="0">
              <a:latin typeface="Roboto" panose="02000000000000000000" pitchFamily="2" charset="0"/>
              <a:ea typeface="Roboto" panose="02000000000000000000" pitchFamily="2" charset="0"/>
            </a:endParaRPr>
          </a:p>
        </p:txBody>
      </p:sp>
      <p:sp>
        <p:nvSpPr>
          <p:cNvPr id="8" name="Title 1">
            <a:extLst>
              <a:ext uri="{FF2B5EF4-FFF2-40B4-BE49-F238E27FC236}">
                <a16:creationId xmlns:a16="http://schemas.microsoft.com/office/drawing/2014/main" id="{E009B5DF-B468-13F6-FD8C-B4C1CEF8A9F0}"/>
              </a:ext>
            </a:extLst>
          </p:cNvPr>
          <p:cNvSpPr>
            <a:spLocks noGrp="1"/>
          </p:cNvSpPr>
          <p:nvPr>
            <p:ph type="title"/>
          </p:nvPr>
        </p:nvSpPr>
        <p:spPr>
          <a:xfrm>
            <a:off x="234314" y="150843"/>
            <a:ext cx="11723370" cy="1325563"/>
          </a:xfrm>
        </p:spPr>
        <p:txBody>
          <a:bodyPr/>
          <a:lstStyle/>
          <a:p>
            <a:r>
              <a:rPr lang="en-US" b="1" dirty="0">
                <a:solidFill>
                  <a:schemeClr val="bg1"/>
                </a:solidFill>
                <a:latin typeface="Arial" panose="020B0604020202020204" pitchFamily="34" charset="0"/>
                <a:ea typeface="P22 Mackinac Pro" panose="02000000000000000000" pitchFamily="2" charset="77"/>
                <a:cs typeface="Arial" panose="020B0604020202020204" pitchFamily="34" charset="0"/>
              </a:rPr>
              <a:t>True or False: Nonprofit Voter Engagement</a:t>
            </a:r>
          </a:p>
        </p:txBody>
      </p:sp>
      <p:pic>
        <p:nvPicPr>
          <p:cNvPr id="2" name="Picture 1" descr="A black background with green text&#10;&#10;Description automatically generated">
            <a:extLst>
              <a:ext uri="{FF2B5EF4-FFF2-40B4-BE49-F238E27FC236}">
                <a16:creationId xmlns:a16="http://schemas.microsoft.com/office/drawing/2014/main" id="{E57FFAF4-DAC7-BB6B-E8DB-29D6390002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09661" y="5080293"/>
            <a:ext cx="2771251" cy="983794"/>
          </a:xfrm>
          <a:prstGeom prst="rect">
            <a:avLst/>
          </a:prstGeom>
        </p:spPr>
      </p:pic>
      <p:pic>
        <p:nvPicPr>
          <p:cNvPr id="6" name="Picture 5" descr="A button with text and stars&#10;&#10;Description automatically generated">
            <a:extLst>
              <a:ext uri="{FF2B5EF4-FFF2-40B4-BE49-F238E27FC236}">
                <a16:creationId xmlns:a16="http://schemas.microsoft.com/office/drawing/2014/main" id="{FC6B4340-49C4-761B-9860-0E419BE6BE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67519" y="4905871"/>
            <a:ext cx="1397431" cy="1397431"/>
          </a:xfrm>
          <a:prstGeom prst="rect">
            <a:avLst/>
          </a:prstGeom>
        </p:spPr>
      </p:pic>
    </p:spTree>
    <p:extLst>
      <p:ext uri="{BB962C8B-B14F-4D97-AF65-F5344CB8AC3E}">
        <p14:creationId xmlns:p14="http://schemas.microsoft.com/office/powerpoint/2010/main" val="214551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497634" y="92982"/>
            <a:ext cx="98517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Table Discussions: Jefferson Votes</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497635"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13" name="Diagram 12">
            <a:extLst>
              <a:ext uri="{FF2B5EF4-FFF2-40B4-BE49-F238E27FC236}">
                <a16:creationId xmlns:a16="http://schemas.microsoft.com/office/drawing/2014/main" id="{F30BDDA5-8113-5E4E-FC32-228A0FA9135A}"/>
              </a:ext>
            </a:extLst>
          </p:cNvPr>
          <p:cNvGraphicFramePr/>
          <p:nvPr>
            <p:extLst>
              <p:ext uri="{D42A27DB-BD31-4B8C-83A1-F6EECF244321}">
                <p14:modId xmlns:p14="http://schemas.microsoft.com/office/powerpoint/2010/main" val="1091136309"/>
              </p:ext>
            </p:extLst>
          </p:nvPr>
        </p:nvGraphicFramePr>
        <p:xfrm>
          <a:off x="1264425" y="1921645"/>
          <a:ext cx="9663148" cy="4375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utton with text and stars&#10;&#10;Description automatically generated">
            <a:extLst>
              <a:ext uri="{FF2B5EF4-FFF2-40B4-BE49-F238E27FC236}">
                <a16:creationId xmlns:a16="http://schemas.microsoft.com/office/drawing/2014/main" id="{79F66152-91B5-27E8-4391-6092DBA6A83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172246" y="150710"/>
            <a:ext cx="1770935" cy="1770935"/>
          </a:xfrm>
          <a:prstGeom prst="rect">
            <a:avLst/>
          </a:prstGeom>
        </p:spPr>
      </p:pic>
    </p:spTree>
    <p:extLst>
      <p:ext uri="{BB962C8B-B14F-4D97-AF65-F5344CB8AC3E}">
        <p14:creationId xmlns:p14="http://schemas.microsoft.com/office/powerpoint/2010/main" val="2900435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497634" y="92982"/>
            <a:ext cx="98517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Table Discussions: Jefferson Votes</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497635" y="1753909"/>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13" name="Diagram 12">
            <a:extLst>
              <a:ext uri="{FF2B5EF4-FFF2-40B4-BE49-F238E27FC236}">
                <a16:creationId xmlns:a16="http://schemas.microsoft.com/office/drawing/2014/main" id="{F30BDDA5-8113-5E4E-FC32-228A0FA9135A}"/>
              </a:ext>
            </a:extLst>
          </p:cNvPr>
          <p:cNvGraphicFramePr/>
          <p:nvPr>
            <p:extLst>
              <p:ext uri="{D42A27DB-BD31-4B8C-83A1-F6EECF244321}">
                <p14:modId xmlns:p14="http://schemas.microsoft.com/office/powerpoint/2010/main" val="2013770376"/>
              </p:ext>
            </p:extLst>
          </p:nvPr>
        </p:nvGraphicFramePr>
        <p:xfrm>
          <a:off x="1264425" y="1921645"/>
          <a:ext cx="9663148" cy="4375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utton with text and stars&#10;&#10;Description automatically generated">
            <a:extLst>
              <a:ext uri="{FF2B5EF4-FFF2-40B4-BE49-F238E27FC236}">
                <a16:creationId xmlns:a16="http://schemas.microsoft.com/office/drawing/2014/main" id="{79F66152-91B5-27E8-4391-6092DBA6A83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172246" y="150710"/>
            <a:ext cx="1770935" cy="1770935"/>
          </a:xfrm>
          <a:prstGeom prst="rect">
            <a:avLst/>
          </a:prstGeom>
        </p:spPr>
      </p:pic>
    </p:spTree>
    <p:extLst>
      <p:ext uri="{BB962C8B-B14F-4D97-AF65-F5344CB8AC3E}">
        <p14:creationId xmlns:p14="http://schemas.microsoft.com/office/powerpoint/2010/main" val="1515565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FA5BC2-8F08-424D-5363-915E2990873D}"/>
              </a:ext>
            </a:extLst>
          </p:cNvPr>
          <p:cNvSpPr/>
          <p:nvPr/>
        </p:nvSpPr>
        <p:spPr>
          <a:xfrm>
            <a:off x="0" y="0"/>
            <a:ext cx="12192000" cy="6858000"/>
          </a:xfrm>
          <a:prstGeom prst="rect">
            <a:avLst/>
          </a:prstGeom>
          <a:solidFill>
            <a:srgbClr val="F27020">
              <a:alpha val="2082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13" name="Picture 12">
            <a:extLst>
              <a:ext uri="{FF2B5EF4-FFF2-40B4-BE49-F238E27FC236}">
                <a16:creationId xmlns:a16="http://schemas.microsoft.com/office/drawing/2014/main" id="{099DD8A7-2748-4E55-FEE7-EA136DF2448C}"/>
              </a:ext>
            </a:extLst>
          </p:cNvPr>
          <p:cNvPicPr>
            <a:picLocks noChangeAspect="1"/>
          </p:cNvPicPr>
          <p:nvPr/>
        </p:nvPicPr>
        <p:blipFill rotWithShape="1">
          <a:blip r:embed="rId3">
            <a:alphaModFix amt="29000"/>
            <a:extLst>
              <a:ext uri="{28A0092B-C50C-407E-A947-70E740481C1C}">
                <a14:useLocalDpi xmlns:a14="http://schemas.microsoft.com/office/drawing/2010/main"/>
              </a:ext>
            </a:extLst>
          </a:blip>
          <a:srcRect/>
          <a:stretch/>
        </p:blipFill>
        <p:spPr>
          <a:xfrm>
            <a:off x="1900237" y="1064578"/>
            <a:ext cx="10291763" cy="4873280"/>
          </a:xfrm>
          <a:prstGeom prst="rect">
            <a:avLst/>
          </a:prstGeom>
        </p:spPr>
      </p:pic>
      <p:sp>
        <p:nvSpPr>
          <p:cNvPr id="2" name="Title 1">
            <a:extLst>
              <a:ext uri="{FF2B5EF4-FFF2-40B4-BE49-F238E27FC236}">
                <a16:creationId xmlns:a16="http://schemas.microsoft.com/office/drawing/2014/main" id="{4AFA2209-5BD4-27D6-7EAE-969FBDC5BF3F}"/>
              </a:ext>
            </a:extLst>
          </p:cNvPr>
          <p:cNvSpPr>
            <a:spLocks noGrp="1"/>
          </p:cNvSpPr>
          <p:nvPr>
            <p:ph type="title"/>
          </p:nvPr>
        </p:nvSpPr>
        <p:spPr>
          <a:xfrm>
            <a:off x="4489146" y="1298451"/>
            <a:ext cx="7702853" cy="2538224"/>
          </a:xfrm>
        </p:spPr>
        <p:txBody>
          <a:bodyPr>
            <a:noAutofit/>
          </a:bodyPr>
          <a:lstStyle/>
          <a:p>
            <a:r>
              <a:rPr lang="en-US" b="1" dirty="0">
                <a:latin typeface="Roboto" panose="02000000000000000000" pitchFamily="2" charset="0"/>
                <a:ea typeface="Roboto" panose="02000000000000000000" pitchFamily="2" charset="0"/>
                <a:cs typeface="Roboto" panose="02000000000000000000" pitchFamily="2" charset="0"/>
              </a:rPr>
              <a:t>Community Shares and Final Remarks</a:t>
            </a:r>
          </a:p>
        </p:txBody>
      </p:sp>
      <p:cxnSp>
        <p:nvCxnSpPr>
          <p:cNvPr id="10" name="Straight Connector 9">
            <a:extLst>
              <a:ext uri="{FF2B5EF4-FFF2-40B4-BE49-F238E27FC236}">
                <a16:creationId xmlns:a16="http://schemas.microsoft.com/office/drawing/2014/main" id="{E0581E2B-6DFF-6903-D958-E672007DD459}"/>
              </a:ext>
            </a:extLst>
          </p:cNvPr>
          <p:cNvCxnSpPr>
            <a:cxnSpLocks/>
          </p:cNvCxnSpPr>
          <p:nvPr/>
        </p:nvCxnSpPr>
        <p:spPr>
          <a:xfrm>
            <a:off x="4489147" y="4066055"/>
            <a:ext cx="7702853" cy="0"/>
          </a:xfrm>
          <a:prstGeom prst="line">
            <a:avLst/>
          </a:prstGeom>
          <a:ln w="66675">
            <a:solidFill>
              <a:srgbClr val="F27020"/>
            </a:solidFill>
          </a:ln>
        </p:spPr>
        <p:style>
          <a:lnRef idx="2">
            <a:schemeClr val="accent1"/>
          </a:lnRef>
          <a:fillRef idx="0">
            <a:schemeClr val="accent1"/>
          </a:fillRef>
          <a:effectRef idx="1">
            <a:schemeClr val="accent1"/>
          </a:effectRef>
          <a:fontRef idx="minor">
            <a:schemeClr val="tx1"/>
          </a:fontRef>
        </p:style>
      </p:cxnSp>
      <p:pic>
        <p:nvPicPr>
          <p:cNvPr id="5" name="Picture 4" descr="A black background with orange circles&#10;&#10;Description automatically generated with medium confidence">
            <a:extLst>
              <a:ext uri="{FF2B5EF4-FFF2-40B4-BE49-F238E27FC236}">
                <a16:creationId xmlns:a16="http://schemas.microsoft.com/office/drawing/2014/main" id="{FD42F230-AD88-5E7E-8FCE-DADD0C615E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2877" y="4066055"/>
            <a:ext cx="3474720" cy="1160736"/>
          </a:xfrm>
          <a:prstGeom prst="rect">
            <a:avLst/>
          </a:prstGeom>
        </p:spPr>
      </p:pic>
      <p:pic>
        <p:nvPicPr>
          <p:cNvPr id="3" name="Picture 2" descr="A black background with green text&#10;&#10;Description automatically generated">
            <a:extLst>
              <a:ext uri="{FF2B5EF4-FFF2-40B4-BE49-F238E27FC236}">
                <a16:creationId xmlns:a16="http://schemas.microsoft.com/office/drawing/2014/main" id="{4A39F68D-4866-BBF9-F3D6-13C2D3F9C64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2877" y="5270745"/>
            <a:ext cx="3474720" cy="1233525"/>
          </a:xfrm>
          <a:prstGeom prst="rect">
            <a:avLst/>
          </a:prstGeom>
        </p:spPr>
      </p:pic>
    </p:spTree>
    <p:extLst>
      <p:ext uri="{BB962C8B-B14F-4D97-AF65-F5344CB8AC3E}">
        <p14:creationId xmlns:p14="http://schemas.microsoft.com/office/powerpoint/2010/main" val="940840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652182" y="148382"/>
            <a:ext cx="86130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Collaborative Meeting Survey</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570788" y="1771738"/>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6" name="Diagram 5">
            <a:extLst>
              <a:ext uri="{FF2B5EF4-FFF2-40B4-BE49-F238E27FC236}">
                <a16:creationId xmlns:a16="http://schemas.microsoft.com/office/drawing/2014/main" id="{0C0F54AF-A096-471B-1D47-906CE3C13604}"/>
              </a:ext>
            </a:extLst>
          </p:cNvPr>
          <p:cNvGraphicFramePr/>
          <p:nvPr>
            <p:extLst>
              <p:ext uri="{D42A27DB-BD31-4B8C-83A1-F6EECF244321}">
                <p14:modId xmlns:p14="http://schemas.microsoft.com/office/powerpoint/2010/main" val="166759601"/>
              </p:ext>
            </p:extLst>
          </p:nvPr>
        </p:nvGraphicFramePr>
        <p:xfrm>
          <a:off x="1542360" y="2006354"/>
          <a:ext cx="9107278" cy="443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8A404B84-AE60-B3BC-21E3-F687D4E8914C}"/>
              </a:ext>
            </a:extLst>
          </p:cNvPr>
          <p:cNvGraphicFramePr/>
          <p:nvPr>
            <p:extLst>
              <p:ext uri="{D42A27DB-BD31-4B8C-83A1-F6EECF244321}">
                <p14:modId xmlns:p14="http://schemas.microsoft.com/office/powerpoint/2010/main" val="1343991636"/>
              </p:ext>
            </p:extLst>
          </p:nvPr>
        </p:nvGraphicFramePr>
        <p:xfrm>
          <a:off x="1388126" y="2203373"/>
          <a:ext cx="6466902" cy="37548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descr="A group of people sitting at a table&#10;&#10;Description automatically generated">
            <a:extLst>
              <a:ext uri="{FF2B5EF4-FFF2-40B4-BE49-F238E27FC236}">
                <a16:creationId xmlns:a16="http://schemas.microsoft.com/office/drawing/2014/main" id="{7AD39A8B-E02C-CAA0-5481-57DC1994A94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493439" y="2260209"/>
            <a:ext cx="2555344" cy="1704462"/>
          </a:xfrm>
          <a:prstGeom prst="rect">
            <a:avLst/>
          </a:prstGeom>
        </p:spPr>
      </p:pic>
      <p:pic>
        <p:nvPicPr>
          <p:cNvPr id="5" name="Picture 4" descr="Icon&#10;&#10;Description automatically generated">
            <a:extLst>
              <a:ext uri="{FF2B5EF4-FFF2-40B4-BE49-F238E27FC236}">
                <a16:creationId xmlns:a16="http://schemas.microsoft.com/office/drawing/2014/main" id="{536CE111-5614-3306-9AB1-596547572CE9}"/>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496083" y="4218526"/>
            <a:ext cx="2552700" cy="1790700"/>
          </a:xfrm>
          <a:prstGeom prst="rect">
            <a:avLst/>
          </a:prstGeom>
        </p:spPr>
      </p:pic>
      <p:pic>
        <p:nvPicPr>
          <p:cNvPr id="2" name="Picture 1" descr="A black background with green text&#10;&#10;Description automatically generated">
            <a:extLst>
              <a:ext uri="{FF2B5EF4-FFF2-40B4-BE49-F238E27FC236}">
                <a16:creationId xmlns:a16="http://schemas.microsoft.com/office/drawing/2014/main" id="{AF0411EA-740E-79FB-1EEA-BD27EF161001}"/>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996265" y="227428"/>
            <a:ext cx="2771251" cy="983794"/>
          </a:xfrm>
          <a:prstGeom prst="rect">
            <a:avLst/>
          </a:prstGeom>
        </p:spPr>
      </p:pic>
    </p:spTree>
    <p:extLst>
      <p:ext uri="{BB962C8B-B14F-4D97-AF65-F5344CB8AC3E}">
        <p14:creationId xmlns:p14="http://schemas.microsoft.com/office/powerpoint/2010/main" val="2423703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652182" y="148382"/>
            <a:ext cx="86130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Community Shares</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570788" y="1771738"/>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7" name="Diagram 6">
            <a:extLst>
              <a:ext uri="{FF2B5EF4-FFF2-40B4-BE49-F238E27FC236}">
                <a16:creationId xmlns:a16="http://schemas.microsoft.com/office/drawing/2014/main" id="{8A404B84-AE60-B3BC-21E3-F687D4E8914C}"/>
              </a:ext>
            </a:extLst>
          </p:cNvPr>
          <p:cNvGraphicFramePr/>
          <p:nvPr>
            <p:extLst>
              <p:ext uri="{D42A27DB-BD31-4B8C-83A1-F6EECF244321}">
                <p14:modId xmlns:p14="http://schemas.microsoft.com/office/powerpoint/2010/main" val="2912217057"/>
              </p:ext>
            </p:extLst>
          </p:nvPr>
        </p:nvGraphicFramePr>
        <p:xfrm>
          <a:off x="1397305" y="1750696"/>
          <a:ext cx="9397387" cy="2414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group of women sitting at a table&#10;&#10;Description automatically generated">
            <a:extLst>
              <a:ext uri="{FF2B5EF4-FFF2-40B4-BE49-F238E27FC236}">
                <a16:creationId xmlns:a16="http://schemas.microsoft.com/office/drawing/2014/main" id="{6F0EBDB6-1824-E004-5725-CB029D75879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69607" y="3960703"/>
            <a:ext cx="2902038" cy="1822162"/>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id="{4392CD39-D8F4-D3E3-D71C-A6505400173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76387" y="4149379"/>
            <a:ext cx="2985529" cy="2132536"/>
          </a:xfrm>
          <a:prstGeom prst="rect">
            <a:avLst/>
          </a:prstGeom>
        </p:spPr>
      </p:pic>
      <p:pic>
        <p:nvPicPr>
          <p:cNvPr id="9" name="Picture 8" descr="A group of people sitting around a table&#10;&#10;Description automatically generated">
            <a:extLst>
              <a:ext uri="{FF2B5EF4-FFF2-40B4-BE49-F238E27FC236}">
                <a16:creationId xmlns:a16="http://schemas.microsoft.com/office/drawing/2014/main" id="{F5DE2954-A6E4-40A5-E6F0-13A960E39B0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66659" y="4015020"/>
            <a:ext cx="2674339" cy="1783789"/>
          </a:xfrm>
          <a:prstGeom prst="rect">
            <a:avLst/>
          </a:prstGeom>
        </p:spPr>
      </p:pic>
      <p:pic>
        <p:nvPicPr>
          <p:cNvPr id="3" name="Picture 2" descr="A black background with green text&#10;&#10;Description automatically generated">
            <a:extLst>
              <a:ext uri="{FF2B5EF4-FFF2-40B4-BE49-F238E27FC236}">
                <a16:creationId xmlns:a16="http://schemas.microsoft.com/office/drawing/2014/main" id="{F6AE60C3-5E75-643A-6F51-746B96F18DE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923113" y="193362"/>
            <a:ext cx="2771251" cy="983794"/>
          </a:xfrm>
          <a:prstGeom prst="rect">
            <a:avLst/>
          </a:prstGeom>
        </p:spPr>
      </p:pic>
    </p:spTree>
    <p:extLst>
      <p:ext uri="{BB962C8B-B14F-4D97-AF65-F5344CB8AC3E}">
        <p14:creationId xmlns:p14="http://schemas.microsoft.com/office/powerpoint/2010/main" val="361338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652182" y="1483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cs typeface="Arial"/>
                <a:sym typeface="Arial"/>
              </a:rPr>
              <a:t>JRF and Collaborative Logos</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570788" y="1771738"/>
            <a:ext cx="8478321"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 name="Picture 3" descr="A black background with orange circles&#10;&#10;Description automatically generated with medium confidence">
            <a:extLst>
              <a:ext uri="{FF2B5EF4-FFF2-40B4-BE49-F238E27FC236}">
                <a16:creationId xmlns:a16="http://schemas.microsoft.com/office/drawing/2014/main" id="{25F66ADA-26A2-4ED6-4F30-7B6A24298D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1749" y="2309423"/>
            <a:ext cx="4909062" cy="1639882"/>
          </a:xfrm>
          <a:prstGeom prst="rect">
            <a:avLst/>
          </a:prstGeom>
        </p:spPr>
      </p:pic>
      <p:pic>
        <p:nvPicPr>
          <p:cNvPr id="6" name="Picture 5" descr="A couple of logos with different colors&#10;&#10;Description automatically generated">
            <a:extLst>
              <a:ext uri="{FF2B5EF4-FFF2-40B4-BE49-F238E27FC236}">
                <a16:creationId xmlns:a16="http://schemas.microsoft.com/office/drawing/2014/main" id="{145A1806-2F48-CF89-3CAD-475151D5CD5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01361" y="2150346"/>
            <a:ext cx="5268890" cy="4039090"/>
          </a:xfrm>
          <a:prstGeom prst="rect">
            <a:avLst/>
          </a:prstGeom>
        </p:spPr>
      </p:pic>
      <p:pic>
        <p:nvPicPr>
          <p:cNvPr id="2" name="Picture 1" descr="A black background with green text&#10;&#10;Description automatically generated">
            <a:extLst>
              <a:ext uri="{FF2B5EF4-FFF2-40B4-BE49-F238E27FC236}">
                <a16:creationId xmlns:a16="http://schemas.microsoft.com/office/drawing/2014/main" id="{1FEF8962-67DE-9911-C56C-F6755471D00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1749" y="4064367"/>
            <a:ext cx="4909062" cy="1742717"/>
          </a:xfrm>
          <a:prstGeom prst="rect">
            <a:avLst/>
          </a:prstGeom>
        </p:spPr>
      </p:pic>
    </p:spTree>
    <p:extLst>
      <p:ext uri="{BB962C8B-B14F-4D97-AF65-F5344CB8AC3E}">
        <p14:creationId xmlns:p14="http://schemas.microsoft.com/office/powerpoint/2010/main" val="3511064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652182" y="148382"/>
            <a:ext cx="861300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Save the Date:</a:t>
            </a:r>
            <a:br>
              <a:rPr lang="en-US" b="1" dirty="0">
                <a:latin typeface="Arial"/>
                <a:ea typeface="Arial"/>
                <a:cs typeface="Arial"/>
                <a:sym typeface="Arial"/>
              </a:rPr>
            </a:br>
            <a:r>
              <a:rPr lang="en-US" b="1" dirty="0">
                <a:latin typeface="Arial"/>
                <a:ea typeface="Arial"/>
                <a:cs typeface="Arial"/>
                <a:sym typeface="Arial"/>
              </a:rPr>
              <a:t>Upcoming Collaborative Meeting</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570788" y="1771738"/>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6" name="Diagram 5">
            <a:extLst>
              <a:ext uri="{FF2B5EF4-FFF2-40B4-BE49-F238E27FC236}">
                <a16:creationId xmlns:a16="http://schemas.microsoft.com/office/drawing/2014/main" id="{0C0F54AF-A096-471B-1D47-906CE3C13604}"/>
              </a:ext>
            </a:extLst>
          </p:cNvPr>
          <p:cNvGraphicFramePr/>
          <p:nvPr>
            <p:extLst>
              <p:ext uri="{D42A27DB-BD31-4B8C-83A1-F6EECF244321}">
                <p14:modId xmlns:p14="http://schemas.microsoft.com/office/powerpoint/2010/main" val="2241549645"/>
              </p:ext>
            </p:extLst>
          </p:nvPr>
        </p:nvGraphicFramePr>
        <p:xfrm>
          <a:off x="1542360" y="2006354"/>
          <a:ext cx="9107278" cy="443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ack background with green text&#10;&#10;Description automatically generated">
            <a:extLst>
              <a:ext uri="{FF2B5EF4-FFF2-40B4-BE49-F238E27FC236}">
                <a16:creationId xmlns:a16="http://schemas.microsoft.com/office/drawing/2014/main" id="{BF508A21-181B-2EFF-F19D-10D4BA28ACA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65186" y="314798"/>
            <a:ext cx="2429178" cy="862358"/>
          </a:xfrm>
          <a:prstGeom prst="rect">
            <a:avLst/>
          </a:prstGeom>
        </p:spPr>
      </p:pic>
    </p:spTree>
    <p:extLst>
      <p:ext uri="{BB962C8B-B14F-4D97-AF65-F5344CB8AC3E}">
        <p14:creationId xmlns:p14="http://schemas.microsoft.com/office/powerpoint/2010/main" val="1259894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18"/>
          <p:cNvSpPr/>
          <p:nvPr/>
        </p:nvSpPr>
        <p:spPr>
          <a:xfrm>
            <a:off x="652182" y="1869116"/>
            <a:ext cx="10887635" cy="456052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652182" y="148382"/>
            <a:ext cx="86130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ea typeface="Arial"/>
                <a:cs typeface="Arial"/>
                <a:sym typeface="Arial"/>
              </a:rPr>
              <a:t>Before You Go</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sp>
        <p:nvSpPr>
          <p:cNvPr id="140" name="Google Shape;140;p18"/>
          <p:cNvSpPr/>
          <p:nvPr/>
        </p:nvSpPr>
        <p:spPr>
          <a:xfrm>
            <a:off x="570788" y="1771738"/>
            <a:ext cx="11196728" cy="4790931"/>
          </a:xfrm>
          <a:prstGeom prst="roundRect">
            <a:avLst>
              <a:gd name="adj" fmla="val 16667"/>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7" name="Diagram 6">
            <a:extLst>
              <a:ext uri="{FF2B5EF4-FFF2-40B4-BE49-F238E27FC236}">
                <a16:creationId xmlns:a16="http://schemas.microsoft.com/office/drawing/2014/main" id="{8A404B84-AE60-B3BC-21E3-F687D4E8914C}"/>
              </a:ext>
            </a:extLst>
          </p:cNvPr>
          <p:cNvGraphicFramePr/>
          <p:nvPr>
            <p:extLst>
              <p:ext uri="{D42A27DB-BD31-4B8C-83A1-F6EECF244321}">
                <p14:modId xmlns:p14="http://schemas.microsoft.com/office/powerpoint/2010/main" val="1268966873"/>
              </p:ext>
            </p:extLst>
          </p:nvPr>
        </p:nvGraphicFramePr>
        <p:xfrm>
          <a:off x="1803571" y="1953834"/>
          <a:ext cx="8731161" cy="4426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ack background with green text&#10;&#10;Description automatically generated">
            <a:extLst>
              <a:ext uri="{FF2B5EF4-FFF2-40B4-BE49-F238E27FC236}">
                <a16:creationId xmlns:a16="http://schemas.microsoft.com/office/drawing/2014/main" id="{B8A0AA87-070D-D422-9BEF-849F26467A6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923113" y="193362"/>
            <a:ext cx="2771251" cy="983794"/>
          </a:xfrm>
          <a:prstGeom prst="rect">
            <a:avLst/>
          </a:prstGeom>
        </p:spPr>
      </p:pic>
    </p:spTree>
    <p:extLst>
      <p:ext uri="{BB962C8B-B14F-4D97-AF65-F5344CB8AC3E}">
        <p14:creationId xmlns:p14="http://schemas.microsoft.com/office/powerpoint/2010/main" val="73354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34829592-8981-F589-43D7-EA0BC80A2E14}"/>
              </a:ext>
            </a:extLst>
          </p:cNvPr>
          <p:cNvSpPr/>
          <p:nvPr/>
        </p:nvSpPr>
        <p:spPr>
          <a:xfrm>
            <a:off x="652182" y="548115"/>
            <a:ext cx="10887635" cy="576177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AC0126-6D8F-45E3-5567-8C7CC5678D9E}"/>
              </a:ext>
            </a:extLst>
          </p:cNvPr>
          <p:cNvSpPr/>
          <p:nvPr/>
        </p:nvSpPr>
        <p:spPr>
          <a:xfrm>
            <a:off x="0" y="1"/>
            <a:ext cx="12192000" cy="6858000"/>
          </a:xfrm>
          <a:prstGeom prst="rect">
            <a:avLst/>
          </a:prstGeom>
          <a:solidFill>
            <a:schemeClr val="accent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grpSp>
        <p:nvGrpSpPr>
          <p:cNvPr id="13" name="Group 12">
            <a:extLst>
              <a:ext uri="{FF2B5EF4-FFF2-40B4-BE49-F238E27FC236}">
                <a16:creationId xmlns:a16="http://schemas.microsoft.com/office/drawing/2014/main" id="{7A2E0BCA-6FD3-AF38-186E-958FF923370E}"/>
              </a:ext>
            </a:extLst>
          </p:cNvPr>
          <p:cNvGrpSpPr/>
          <p:nvPr/>
        </p:nvGrpSpPr>
        <p:grpSpPr>
          <a:xfrm>
            <a:off x="248818" y="197961"/>
            <a:ext cx="11694364" cy="6462077"/>
            <a:chOff x="497635" y="395922"/>
            <a:chExt cx="11196728" cy="6066156"/>
          </a:xfrm>
        </p:grpSpPr>
        <p:sp>
          <p:nvSpPr>
            <p:cNvPr id="14" name="Rounded Rectangle 13">
              <a:extLst>
                <a:ext uri="{FF2B5EF4-FFF2-40B4-BE49-F238E27FC236}">
                  <a16:creationId xmlns:a16="http://schemas.microsoft.com/office/drawing/2014/main" id="{50FC13AA-EBC2-9DAB-587B-5A7A254D0800}"/>
                </a:ext>
              </a:extLst>
            </p:cNvPr>
            <p:cNvSpPr/>
            <p:nvPr/>
          </p:nvSpPr>
          <p:spPr>
            <a:xfrm>
              <a:off x="497635" y="395922"/>
              <a:ext cx="11196728" cy="6066156"/>
            </a:xfrm>
            <a:prstGeom prst="round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2F1B922-8638-9F89-F6BE-64B5064522FC}"/>
                </a:ext>
              </a:extLst>
            </p:cNvPr>
            <p:cNvSpPr/>
            <p:nvPr/>
          </p:nvSpPr>
          <p:spPr>
            <a:xfrm>
              <a:off x="652183" y="548115"/>
              <a:ext cx="10887635" cy="576177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grpSp>
      <p:graphicFrame>
        <p:nvGraphicFramePr>
          <p:cNvPr id="3" name="Diagram 2">
            <a:extLst>
              <a:ext uri="{FF2B5EF4-FFF2-40B4-BE49-F238E27FC236}">
                <a16:creationId xmlns:a16="http://schemas.microsoft.com/office/drawing/2014/main" id="{719FC020-F737-E799-3A7F-8AFA6CD24A9A}"/>
              </a:ext>
            </a:extLst>
          </p:cNvPr>
          <p:cNvGraphicFramePr/>
          <p:nvPr>
            <p:extLst>
              <p:ext uri="{D42A27DB-BD31-4B8C-83A1-F6EECF244321}">
                <p14:modId xmlns:p14="http://schemas.microsoft.com/office/powerpoint/2010/main" val="838855724"/>
              </p:ext>
            </p:extLst>
          </p:nvPr>
        </p:nvGraphicFramePr>
        <p:xfrm>
          <a:off x="1523999" y="647722"/>
          <a:ext cx="9144000" cy="2016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erson with his hand on his chin&#10;&#10;Description automatically generated">
            <a:extLst>
              <a:ext uri="{FF2B5EF4-FFF2-40B4-BE49-F238E27FC236}">
                <a16:creationId xmlns:a16="http://schemas.microsoft.com/office/drawing/2014/main" id="{8F9F768B-014E-3D74-353E-26614F363A3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827951" y="3074463"/>
            <a:ext cx="2592199" cy="1705041"/>
          </a:xfrm>
          <a:prstGeom prst="rect">
            <a:avLst/>
          </a:prstGeom>
        </p:spPr>
      </p:pic>
      <p:pic>
        <p:nvPicPr>
          <p:cNvPr id="2" name="Picture 1" descr="A black background with green text&#10;&#10;Description automatically generated">
            <a:extLst>
              <a:ext uri="{FF2B5EF4-FFF2-40B4-BE49-F238E27FC236}">
                <a16:creationId xmlns:a16="http://schemas.microsoft.com/office/drawing/2014/main" id="{D951E7DA-BB69-12A6-F81B-6C2FA905965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000035" y="4779504"/>
            <a:ext cx="3892048" cy="1381677"/>
          </a:xfrm>
          <a:prstGeom prst="rect">
            <a:avLst/>
          </a:prstGeom>
        </p:spPr>
      </p:pic>
      <p:pic>
        <p:nvPicPr>
          <p:cNvPr id="4" name="Picture 3" descr="A group of people sitting at a table&#10;&#10;Description automatically generated">
            <a:extLst>
              <a:ext uri="{FF2B5EF4-FFF2-40B4-BE49-F238E27FC236}">
                <a16:creationId xmlns:a16="http://schemas.microsoft.com/office/drawing/2014/main" id="{738F6CEC-7218-5CFE-7910-8731D435040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16862" y="4202464"/>
            <a:ext cx="2592199" cy="1692425"/>
          </a:xfrm>
          <a:prstGeom prst="rect">
            <a:avLst/>
          </a:prstGeom>
        </p:spPr>
      </p:pic>
      <p:pic>
        <p:nvPicPr>
          <p:cNvPr id="5" name="Picture 4" descr="A person standing in front of a group of people&#10;&#10;Description automatically generated">
            <a:extLst>
              <a:ext uri="{FF2B5EF4-FFF2-40B4-BE49-F238E27FC236}">
                <a16:creationId xmlns:a16="http://schemas.microsoft.com/office/drawing/2014/main" id="{5C241F89-5CC7-752C-2638-3FDBF9B34F9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822872" y="2702505"/>
            <a:ext cx="2717311" cy="1851660"/>
          </a:xfrm>
          <a:prstGeom prst="rect">
            <a:avLst/>
          </a:prstGeom>
        </p:spPr>
      </p:pic>
      <p:pic>
        <p:nvPicPr>
          <p:cNvPr id="10" name="Picture 9" descr="A group of women sitting at a table&#10;&#10;Description automatically generated">
            <a:extLst>
              <a:ext uri="{FF2B5EF4-FFF2-40B4-BE49-F238E27FC236}">
                <a16:creationId xmlns:a16="http://schemas.microsoft.com/office/drawing/2014/main" id="{E67B6DA1-0F06-F229-68D2-C214853C697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216540" y="2702505"/>
            <a:ext cx="2674945" cy="1784342"/>
          </a:xfrm>
          <a:prstGeom prst="rect">
            <a:avLst/>
          </a:prstGeom>
        </p:spPr>
      </p:pic>
      <p:pic>
        <p:nvPicPr>
          <p:cNvPr id="12" name="Picture 11" descr="A group of people sitting at a table&#10;&#10;Description automatically generated">
            <a:extLst>
              <a:ext uri="{FF2B5EF4-FFF2-40B4-BE49-F238E27FC236}">
                <a16:creationId xmlns:a16="http://schemas.microsoft.com/office/drawing/2014/main" id="{61121382-4D34-F7C4-B605-FDFC0BF5D676}"/>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314218" y="4194192"/>
            <a:ext cx="2675133" cy="1784342"/>
          </a:xfrm>
          <a:prstGeom prst="rect">
            <a:avLst/>
          </a:prstGeom>
        </p:spPr>
      </p:pic>
    </p:spTree>
    <p:extLst>
      <p:ext uri="{BB962C8B-B14F-4D97-AF65-F5344CB8AC3E}">
        <p14:creationId xmlns:p14="http://schemas.microsoft.com/office/powerpoint/2010/main" val="370199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652182" y="2260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cs typeface="Arial"/>
                <a:sym typeface="Arial"/>
              </a:rPr>
              <a:t>JRF Website</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pic>
        <p:nvPicPr>
          <p:cNvPr id="4" name="Picture 3" descr="A black background with orange circles&#10;&#10;Description automatically generated with medium confidence">
            <a:extLst>
              <a:ext uri="{FF2B5EF4-FFF2-40B4-BE49-F238E27FC236}">
                <a16:creationId xmlns:a16="http://schemas.microsoft.com/office/drawing/2014/main" id="{25F66ADA-26A2-4ED6-4F30-7B6A24298D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04540" y="351660"/>
            <a:ext cx="2822120" cy="942735"/>
          </a:xfrm>
          <a:prstGeom prst="rect">
            <a:avLst/>
          </a:prstGeom>
        </p:spPr>
      </p:pic>
      <p:pic>
        <p:nvPicPr>
          <p:cNvPr id="5" name="Picture 4" descr="A river with trees and buildings&#10;&#10;Description automatically generated with medium confidence">
            <a:extLst>
              <a:ext uri="{FF2B5EF4-FFF2-40B4-BE49-F238E27FC236}">
                <a16:creationId xmlns:a16="http://schemas.microsoft.com/office/drawing/2014/main" id="{96FA07E6-23AF-40FC-8296-C636A4B7EBF4}"/>
              </a:ext>
            </a:extLst>
          </p:cNvPr>
          <p:cNvPicPr>
            <a:picLocks noChangeAspect="1"/>
          </p:cNvPicPr>
          <p:nvPr/>
        </p:nvPicPr>
        <p:blipFill>
          <a:blip r:embed="rId4"/>
          <a:stretch>
            <a:fillRect/>
          </a:stretch>
        </p:blipFill>
        <p:spPr>
          <a:xfrm>
            <a:off x="125366" y="1658419"/>
            <a:ext cx="6508343" cy="4127932"/>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id="{C05B73F8-4CDD-3575-A4CF-D926CC9729E1}"/>
              </a:ext>
            </a:extLst>
          </p:cNvPr>
          <p:cNvPicPr>
            <a:picLocks noChangeAspect="1"/>
          </p:cNvPicPr>
          <p:nvPr/>
        </p:nvPicPr>
        <p:blipFill>
          <a:blip r:embed="rId5"/>
          <a:stretch>
            <a:fillRect/>
          </a:stretch>
        </p:blipFill>
        <p:spPr>
          <a:xfrm>
            <a:off x="6475028" y="3104687"/>
            <a:ext cx="5577235" cy="3401653"/>
          </a:xfrm>
          <a:prstGeom prst="rect">
            <a:avLst/>
          </a:prstGeom>
        </p:spPr>
      </p:pic>
    </p:spTree>
    <p:extLst>
      <p:ext uri="{BB962C8B-B14F-4D97-AF65-F5344CB8AC3E}">
        <p14:creationId xmlns:p14="http://schemas.microsoft.com/office/powerpoint/2010/main" val="105507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75287D-95A7-20EE-552B-D5CEAC20D47B}"/>
              </a:ext>
            </a:extLst>
          </p:cNvPr>
          <p:cNvSpPr/>
          <p:nvPr/>
        </p:nvSpPr>
        <p:spPr>
          <a:xfrm>
            <a:off x="0" y="1"/>
            <a:ext cx="12192000" cy="6858000"/>
          </a:xfrm>
          <a:prstGeom prst="rect">
            <a:avLst/>
          </a:prstGeom>
          <a:solidFill>
            <a:srgbClr val="DDF0E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pic>
        <p:nvPicPr>
          <p:cNvPr id="4" name="Picture 3" descr="A black rectangle with a light green rectangle&#10;&#10;Description automatically generated">
            <a:extLst>
              <a:ext uri="{FF2B5EF4-FFF2-40B4-BE49-F238E27FC236}">
                <a16:creationId xmlns:a16="http://schemas.microsoft.com/office/drawing/2014/main" id="{6F9F4765-4D4C-CF86-02ED-874336A9224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979141"/>
            <a:ext cx="10012858" cy="5245770"/>
          </a:xfrm>
          <a:prstGeom prst="rect">
            <a:avLst/>
          </a:prstGeom>
        </p:spPr>
      </p:pic>
      <p:sp>
        <p:nvSpPr>
          <p:cNvPr id="2" name="Title 1">
            <a:extLst>
              <a:ext uri="{FF2B5EF4-FFF2-40B4-BE49-F238E27FC236}">
                <a16:creationId xmlns:a16="http://schemas.microsoft.com/office/drawing/2014/main" id="{4AFA2209-5BD4-27D6-7EAE-969FBDC5BF3F}"/>
              </a:ext>
            </a:extLst>
          </p:cNvPr>
          <p:cNvSpPr>
            <a:spLocks noGrp="1"/>
          </p:cNvSpPr>
          <p:nvPr>
            <p:ph type="title"/>
          </p:nvPr>
        </p:nvSpPr>
        <p:spPr>
          <a:xfrm>
            <a:off x="399947" y="1214440"/>
            <a:ext cx="7328520" cy="2852737"/>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Online Assets</a:t>
            </a:r>
          </a:p>
        </p:txBody>
      </p:sp>
      <p:cxnSp>
        <p:nvCxnSpPr>
          <p:cNvPr id="8" name="Straight Connector 7">
            <a:extLst>
              <a:ext uri="{FF2B5EF4-FFF2-40B4-BE49-F238E27FC236}">
                <a16:creationId xmlns:a16="http://schemas.microsoft.com/office/drawing/2014/main" id="{EA582931-E29E-3120-6A2D-7175C61C2560}"/>
              </a:ext>
            </a:extLst>
          </p:cNvPr>
          <p:cNvCxnSpPr>
            <a:cxnSpLocks/>
          </p:cNvCxnSpPr>
          <p:nvPr/>
        </p:nvCxnSpPr>
        <p:spPr>
          <a:xfrm>
            <a:off x="0" y="4067177"/>
            <a:ext cx="7658106" cy="0"/>
          </a:xfrm>
          <a:prstGeom prst="line">
            <a:avLst/>
          </a:prstGeom>
          <a:ln w="66675">
            <a:solidFill>
              <a:schemeClr val="accent2"/>
            </a:solidFill>
          </a:ln>
        </p:spPr>
        <p:style>
          <a:lnRef idx="2">
            <a:schemeClr val="accent1"/>
          </a:lnRef>
          <a:fillRef idx="0">
            <a:schemeClr val="accent1"/>
          </a:fillRef>
          <a:effectRef idx="1">
            <a:schemeClr val="accent1"/>
          </a:effectRef>
          <a:fontRef idx="minor">
            <a:schemeClr val="tx1"/>
          </a:fontRef>
        </p:style>
      </p:cxnSp>
      <p:pic>
        <p:nvPicPr>
          <p:cNvPr id="7" name="Picture 6" descr="A black background with orange circles&#10;&#10;Description automatically generated with medium confidence">
            <a:extLst>
              <a:ext uri="{FF2B5EF4-FFF2-40B4-BE49-F238E27FC236}">
                <a16:creationId xmlns:a16="http://schemas.microsoft.com/office/drawing/2014/main" id="{372525F9-C944-A696-1846-3C241180A2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75500" y="5181623"/>
            <a:ext cx="3474720" cy="1160736"/>
          </a:xfrm>
          <a:prstGeom prst="rect">
            <a:avLst/>
          </a:prstGeom>
        </p:spPr>
      </p:pic>
    </p:spTree>
    <p:extLst>
      <p:ext uri="{BB962C8B-B14F-4D97-AF65-F5344CB8AC3E}">
        <p14:creationId xmlns:p14="http://schemas.microsoft.com/office/powerpoint/2010/main" val="2595784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2192000" cy="6858000"/>
          </a:xfrm>
          <a:prstGeom prst="rect">
            <a:avLst/>
          </a:prstGeom>
          <a:solidFill>
            <a:srgbClr val="DDF0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652182" y="2260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Arial"/>
                <a:cs typeface="Arial"/>
                <a:sym typeface="Arial"/>
              </a:rPr>
              <a:t>Online Assets</a:t>
            </a:r>
            <a:endParaRPr dirty="0"/>
          </a:p>
        </p:txBody>
      </p:sp>
      <p:cxnSp>
        <p:nvCxnSpPr>
          <p:cNvPr id="139" name="Google Shape;139;p18"/>
          <p:cNvCxnSpPr/>
          <p:nvPr/>
        </p:nvCxnSpPr>
        <p:spPr>
          <a:xfrm>
            <a:off x="0" y="1476406"/>
            <a:ext cx="10515600" cy="0"/>
          </a:xfrm>
          <a:prstGeom prst="straightConnector1">
            <a:avLst/>
          </a:prstGeom>
          <a:noFill/>
          <a:ln w="66675" cap="flat" cmpd="sng">
            <a:solidFill>
              <a:schemeClr val="accent2"/>
            </a:solidFill>
            <a:prstDash val="solid"/>
            <a:miter lim="800000"/>
            <a:headEnd type="none" w="sm" len="sm"/>
            <a:tailEnd type="none" w="sm" len="sm"/>
          </a:ln>
        </p:spPr>
      </p:cxnSp>
      <p:pic>
        <p:nvPicPr>
          <p:cNvPr id="4" name="Picture 3" descr="A black background with orange circles&#10;&#10;Description automatically generated with medium confidence">
            <a:extLst>
              <a:ext uri="{FF2B5EF4-FFF2-40B4-BE49-F238E27FC236}">
                <a16:creationId xmlns:a16="http://schemas.microsoft.com/office/drawing/2014/main" id="{25F66ADA-26A2-4ED6-4F30-7B6A24298D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04540" y="351660"/>
            <a:ext cx="2822120" cy="942735"/>
          </a:xfrm>
          <a:prstGeom prst="rect">
            <a:avLst/>
          </a:prstGeom>
        </p:spPr>
      </p:pic>
      <p:pic>
        <p:nvPicPr>
          <p:cNvPr id="3" name="Picture 2" descr="A group of people standing in a room&#10;&#10;Description automatically generated">
            <a:extLst>
              <a:ext uri="{FF2B5EF4-FFF2-40B4-BE49-F238E27FC236}">
                <a16:creationId xmlns:a16="http://schemas.microsoft.com/office/drawing/2014/main" id="{F6E7E735-F6D5-B4FA-241D-9284A1635911}"/>
              </a:ext>
            </a:extLst>
          </p:cNvPr>
          <p:cNvPicPr>
            <a:picLocks noChangeAspect="1"/>
          </p:cNvPicPr>
          <p:nvPr/>
        </p:nvPicPr>
        <p:blipFill>
          <a:blip r:embed="rId4"/>
          <a:stretch>
            <a:fillRect/>
          </a:stretch>
        </p:blipFill>
        <p:spPr>
          <a:xfrm>
            <a:off x="179099" y="2174037"/>
            <a:ext cx="2881133" cy="4061510"/>
          </a:xfrm>
          <a:prstGeom prst="rect">
            <a:avLst/>
          </a:prstGeom>
        </p:spPr>
      </p:pic>
      <p:pic>
        <p:nvPicPr>
          <p:cNvPr id="7" name="Picture 6" descr="A blue square with a white letter f&#10;&#10;Description automatically generated">
            <a:extLst>
              <a:ext uri="{FF2B5EF4-FFF2-40B4-BE49-F238E27FC236}">
                <a16:creationId xmlns:a16="http://schemas.microsoft.com/office/drawing/2014/main" id="{F6F5502E-CBE9-7FFD-0C02-CAF37A4DAB46}"/>
              </a:ext>
            </a:extLst>
          </p:cNvPr>
          <p:cNvPicPr>
            <a:picLocks noChangeAspect="1"/>
          </p:cNvPicPr>
          <p:nvPr/>
        </p:nvPicPr>
        <p:blipFill>
          <a:blip r:embed="rId5"/>
          <a:stretch>
            <a:fillRect/>
          </a:stretch>
        </p:blipFill>
        <p:spPr>
          <a:xfrm>
            <a:off x="9024462" y="2239090"/>
            <a:ext cx="1427445" cy="1427445"/>
          </a:xfrm>
          <a:prstGeom prst="rect">
            <a:avLst/>
          </a:prstGeom>
        </p:spPr>
      </p:pic>
      <p:pic>
        <p:nvPicPr>
          <p:cNvPr id="10" name="Picture 9" descr="A blue square with white letters&#10;&#10;Description automatically generated">
            <a:extLst>
              <a:ext uri="{FF2B5EF4-FFF2-40B4-BE49-F238E27FC236}">
                <a16:creationId xmlns:a16="http://schemas.microsoft.com/office/drawing/2014/main" id="{9FFD4C60-B730-B522-35CA-D4B151F8C831}"/>
              </a:ext>
            </a:extLst>
          </p:cNvPr>
          <p:cNvPicPr>
            <a:picLocks noChangeAspect="1"/>
          </p:cNvPicPr>
          <p:nvPr/>
        </p:nvPicPr>
        <p:blipFill>
          <a:blip r:embed="rId6"/>
          <a:stretch>
            <a:fillRect/>
          </a:stretch>
        </p:blipFill>
        <p:spPr>
          <a:xfrm>
            <a:off x="9038331" y="4354041"/>
            <a:ext cx="1427446" cy="1427446"/>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EF21F630-7C24-8F07-6337-EB2172FA4C24}"/>
              </a:ext>
            </a:extLst>
          </p:cNvPr>
          <p:cNvPicPr>
            <a:picLocks noChangeAspect="1"/>
          </p:cNvPicPr>
          <p:nvPr/>
        </p:nvPicPr>
        <p:blipFill>
          <a:blip r:embed="rId7"/>
          <a:stretch>
            <a:fillRect/>
          </a:stretch>
        </p:blipFill>
        <p:spPr>
          <a:xfrm>
            <a:off x="10613194" y="2239090"/>
            <a:ext cx="1427446" cy="1427446"/>
          </a:xfrm>
          <a:prstGeom prst="rect">
            <a:avLst/>
          </a:prstGeom>
        </p:spPr>
      </p:pic>
      <p:pic>
        <p:nvPicPr>
          <p:cNvPr id="14" name="Picture 13" descr="A qr code on a white background&#10;&#10;Description automatically generated">
            <a:extLst>
              <a:ext uri="{FF2B5EF4-FFF2-40B4-BE49-F238E27FC236}">
                <a16:creationId xmlns:a16="http://schemas.microsoft.com/office/drawing/2014/main" id="{761117B0-1AC4-1D84-060D-4F89D1921AD0}"/>
              </a:ext>
            </a:extLst>
          </p:cNvPr>
          <p:cNvPicPr>
            <a:picLocks noChangeAspect="1"/>
          </p:cNvPicPr>
          <p:nvPr/>
        </p:nvPicPr>
        <p:blipFill>
          <a:blip r:embed="rId8"/>
          <a:stretch>
            <a:fillRect/>
          </a:stretch>
        </p:blipFill>
        <p:spPr>
          <a:xfrm>
            <a:off x="10613194" y="4354042"/>
            <a:ext cx="1427446" cy="1427446"/>
          </a:xfrm>
          <a:prstGeom prst="rect">
            <a:avLst/>
          </a:prstGeom>
        </p:spPr>
      </p:pic>
      <p:graphicFrame>
        <p:nvGraphicFramePr>
          <p:cNvPr id="16" name="Diagram 15">
            <a:extLst>
              <a:ext uri="{FF2B5EF4-FFF2-40B4-BE49-F238E27FC236}">
                <a16:creationId xmlns:a16="http://schemas.microsoft.com/office/drawing/2014/main" id="{EEFD6159-E324-2D7A-3FE8-99C3EF697D24}"/>
              </a:ext>
            </a:extLst>
          </p:cNvPr>
          <p:cNvGraphicFramePr/>
          <p:nvPr>
            <p:extLst>
              <p:ext uri="{D42A27DB-BD31-4B8C-83A1-F6EECF244321}">
                <p14:modId xmlns:p14="http://schemas.microsoft.com/office/powerpoint/2010/main" val="998435049"/>
              </p:ext>
            </p:extLst>
          </p:nvPr>
        </p:nvGraphicFramePr>
        <p:xfrm>
          <a:off x="3301086" y="1923528"/>
          <a:ext cx="5589828" cy="41533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40714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858D4EA-644D-4A31-A009-5EC9C233B338}" vid="{A3FF2EED-FA3B-4692-BD97-8A66E8241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NEW - JRF PPT</Template>
  <TotalTime>12451</TotalTime>
  <Words>5850</Words>
  <Application>Microsoft Office PowerPoint</Application>
  <PresentationFormat>Widescreen</PresentationFormat>
  <Paragraphs>572</Paragraphs>
  <Slides>62</Slides>
  <Notes>62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Aptos</vt:lpstr>
      <vt:lpstr>Aptos Display</vt:lpstr>
      <vt:lpstr>Arial</vt:lpstr>
      <vt:lpstr>Calibri</vt:lpstr>
      <vt:lpstr>Courier New</vt:lpstr>
      <vt:lpstr>P22 Mackinac Pro</vt:lpstr>
      <vt:lpstr>Play</vt:lpstr>
      <vt:lpstr>Roboto</vt:lpstr>
      <vt:lpstr>Symbol</vt:lpstr>
      <vt:lpstr>Wingdings</vt:lpstr>
      <vt:lpstr>Office Theme</vt:lpstr>
      <vt:lpstr>Jefferson Community Collaborative Meeting</vt:lpstr>
      <vt:lpstr>Meeting Goals</vt:lpstr>
      <vt:lpstr>Meeting Overview</vt:lpstr>
      <vt:lpstr>Foundation Updates</vt:lpstr>
      <vt:lpstr>Communications and Rebranding</vt:lpstr>
      <vt:lpstr>JRF and Collaborative Logos</vt:lpstr>
      <vt:lpstr>JRF Website</vt:lpstr>
      <vt:lpstr>Online Assets</vt:lpstr>
      <vt:lpstr>Online Assets</vt:lpstr>
      <vt:lpstr>JRF Strategic Plan</vt:lpstr>
      <vt:lpstr>Three Pillars of Work</vt:lpstr>
      <vt:lpstr>Operating Principles</vt:lpstr>
      <vt:lpstr>Operating Principles (cont.)</vt:lpstr>
      <vt:lpstr>Commitment to Equity</vt:lpstr>
      <vt:lpstr>Commitment to Equity (cont.)</vt:lpstr>
      <vt:lpstr>3 Organizational Goals</vt:lpstr>
      <vt:lpstr>Mon Valley Clean Air Fund</vt:lpstr>
      <vt:lpstr>Mon Valley Clean Air Fund </vt:lpstr>
      <vt:lpstr>Mon Valley Clean Air Fund Important Facts</vt:lpstr>
      <vt:lpstr>Mon Valley Clean Air Fund Important Facts</vt:lpstr>
      <vt:lpstr>Grantmaking Updates</vt:lpstr>
      <vt:lpstr>Mon Valley Clean Air Fund Listening Sessions</vt:lpstr>
      <vt:lpstr>PowerPoint Presentation</vt:lpstr>
      <vt:lpstr>HR Capacity Building Opportunity</vt:lpstr>
      <vt:lpstr>Grantmaking- Revised Funding Priorities 2024-2025</vt:lpstr>
      <vt:lpstr>Updated Grants Application Portal</vt:lpstr>
      <vt:lpstr>JRF’s New Grant Portal Timeline</vt:lpstr>
      <vt:lpstr>Feedback from Grantee Partners</vt:lpstr>
      <vt:lpstr>The Foundation launched the new Grant Portal on September 6th!  The new system is called GOapply</vt:lpstr>
      <vt:lpstr>GOapply Grant Portal Features</vt:lpstr>
      <vt:lpstr>For Consideration</vt:lpstr>
      <vt:lpstr>Feedback &amp; Updates</vt:lpstr>
      <vt:lpstr>An Update From the Diversity, Equity, Inclusion and Racial Justice (DEIRJ) Action Team</vt:lpstr>
      <vt:lpstr>DEIRJ Moving Forward</vt:lpstr>
      <vt:lpstr>Introducing New Vision Council Members</vt:lpstr>
      <vt:lpstr>Vision Council Interview Process</vt:lpstr>
      <vt:lpstr>Introducing New Vision Council Members</vt:lpstr>
      <vt:lpstr>Utilizing Jefferson Votes Materials to Promote Community Health and Well-Being</vt:lpstr>
      <vt:lpstr>Why Nonprofits Should Participate in Nonpartisan Voter Engagement</vt:lpstr>
      <vt:lpstr>Why Nonprofits Should Participate in Nonpartisan Voter Engagement</vt:lpstr>
      <vt:lpstr>PowerPoint Presentation</vt:lpstr>
      <vt:lpstr>Jefferson Votes Origins</vt:lpstr>
      <vt:lpstr>Jefferson Votes Webpages</vt:lpstr>
      <vt:lpstr>Jefferson Votes Resources</vt:lpstr>
      <vt:lpstr>Important General Election Dates</vt:lpstr>
      <vt:lpstr>Gameshow: Nonprofit Voting Know-How</vt:lpstr>
      <vt:lpstr>PowerPoint Presentation</vt:lpstr>
      <vt:lpstr>True or False: Nonprofit Voter Engagement</vt:lpstr>
      <vt:lpstr>True or False: Nonprofit Voter Engagement</vt:lpstr>
      <vt:lpstr>True or False: Nonprofit Voter Engagement</vt:lpstr>
      <vt:lpstr>True or False: Nonprofit Voter Engagement</vt:lpstr>
      <vt:lpstr>True or False: Nonprofit Voter Engagement</vt:lpstr>
      <vt:lpstr>True or False: Nonprofit Voter Engagement</vt:lpstr>
      <vt:lpstr>True or False: Nonprofit Voter Engagement</vt:lpstr>
      <vt:lpstr>Table Discussions: Jefferson Votes</vt:lpstr>
      <vt:lpstr>Table Discussions: Jefferson Votes</vt:lpstr>
      <vt:lpstr>Community Shares and Final Remarks</vt:lpstr>
      <vt:lpstr>Collaborative Meeting Survey</vt:lpstr>
      <vt:lpstr>Community Shares</vt:lpstr>
      <vt:lpstr>Save the Date: Upcoming Collaborative Meeting</vt:lpstr>
      <vt:lpstr>Before You Go</vt:lpstr>
      <vt:lpstr>PowerPoint Presentation</vt:lpstr>
    </vt:vector>
  </TitlesOfParts>
  <Company>Jefferson Regional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Vereb</dc:creator>
  <cp:lastModifiedBy>Daniel Vereb</cp:lastModifiedBy>
  <cp:revision>83</cp:revision>
  <cp:lastPrinted>2024-09-16T21:11:46Z</cp:lastPrinted>
  <dcterms:created xsi:type="dcterms:W3CDTF">2024-08-27T18:53:00Z</dcterms:created>
  <dcterms:modified xsi:type="dcterms:W3CDTF">2024-09-23T19:23:51Z</dcterms:modified>
</cp:coreProperties>
</file>